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EF22-0962-FE4E-A894-4DE2535D00CD}" v="187" dt="2022-11-30T19:31:45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5577"/>
  </p:normalViewPr>
  <p:slideViewPr>
    <p:cSldViewPr snapToGrid="0" snapToObjects="1">
      <p:cViewPr varScale="1">
        <p:scale>
          <a:sx n="79" d="100"/>
          <a:sy n="79" d="100"/>
        </p:scale>
        <p:origin x="7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B87E-4591-47A1-9046-CF63F17215EF}" type="datetime2">
              <a:rPr lang="en-US" smtClean="0"/>
              <a:t>Wednesday, 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E70B-B772-416E-A790-995760B1742E}" type="datetime2">
              <a:rPr lang="en-US" smtClean="0"/>
              <a:t>Wednesday, 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6760CDE-A6F1-4138-AF12-ED09E8E5FB6B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9161-23B8-4738-9069-73EBE8884FDD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6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162C-A7C1-4263-9453-1BAFF8C39559}" type="datetime2">
              <a:rPr lang="en-US" smtClean="0"/>
              <a:t>Wednesday, December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6793-3458-4587-8168-65F0C37A92D2}" type="datetime2">
              <a:rPr lang="en-US" smtClean="0"/>
              <a:t>Wednesday, December 14, 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hyperlink" Target="https://pngimg.com/download/15234" TargetMode="External"/><Relationship Id="rId3" Type="http://schemas.openxmlformats.org/officeDocument/2006/relationships/hyperlink" Target="https://www.freefoodphotos.com/imagelibrary/crockery_cookware/slides/place_setting.html" TargetMode="Externa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" Type="http://schemas.openxmlformats.org/officeDocument/2006/relationships/image" Target="../media/image5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broccoli-png" TargetMode="External"/><Relationship Id="rId11" Type="http://schemas.openxmlformats.org/officeDocument/2006/relationships/hyperlink" Target="https://pngimg.com/download/22405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foto.wuestenigel.com/top-view-of-sliced-fresh-avocado-with-knife-flip-2019/" TargetMode="External"/><Relationship Id="rId10" Type="http://schemas.openxmlformats.org/officeDocument/2006/relationships/image" Target="../media/image8.png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2B01-4850-01F4-9F85-97F1510AC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AW" sz="7200" dirty="0"/>
              <a:t>Learn about your 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C15C-3D25-8556-DA48-1B0D623D876A}"/>
              </a:ext>
            </a:extLst>
          </p:cNvPr>
          <p:cNvSpPr txBox="1"/>
          <p:nvPr/>
        </p:nvSpPr>
        <p:spPr>
          <a:xfrm>
            <a:off x="7328451" y="4468031"/>
            <a:ext cx="412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W" sz="2800" dirty="0">
                <a:latin typeface="Bernard MT Condensed" panose="02050806060905020404" pitchFamily="18" charset="77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Started Here </a:t>
            </a:r>
            <a:endParaRPr lang="en-AW" sz="2800" dirty="0">
              <a:latin typeface="Bernard MT Condensed" panose="02050806060905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47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5FB3-A860-C0A8-B4B7-10B01FAE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W" dirty="0"/>
              <a:t>How it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1108-F0D0-12B3-5720-FD613137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51697"/>
            <a:ext cx="10474452" cy="3279267"/>
          </a:xfrm>
        </p:spPr>
        <p:txBody>
          <a:bodyPr/>
          <a:lstStyle/>
          <a:p>
            <a:r>
              <a:rPr lang="en-US" dirty="0"/>
              <a:t>Select</a:t>
            </a:r>
            <a:r>
              <a:rPr lang="en-AW" dirty="0"/>
              <a:t> the image you want to explore.</a:t>
            </a:r>
          </a:p>
          <a:p>
            <a:r>
              <a:rPr lang="en-US" dirty="0"/>
              <a:t>O</a:t>
            </a:r>
            <a:r>
              <a:rPr lang="en-AW" dirty="0"/>
              <a:t>nce directed to the slide use the red button in the bottom corner to return to the plate.</a:t>
            </a:r>
          </a:p>
          <a:p>
            <a:r>
              <a:rPr lang="en-AW" dirty="0"/>
              <a:t>The goal of using this tool is to learn about creating a balanced diet and the importance behind what should be incorporated into your diet.</a:t>
            </a:r>
          </a:p>
          <a:p>
            <a:r>
              <a:rPr lang="en-AW" dirty="0"/>
              <a:t>On your plate, you will find a protein, a vegetable, a carbohydrate, and a healthy fat.</a:t>
            </a:r>
          </a:p>
          <a:p>
            <a:r>
              <a:rPr lang="en-AW" dirty="0"/>
              <a:t>There is also a glass of water that you can </a:t>
            </a:r>
            <a:r>
              <a:rPr lang="en-US" dirty="0"/>
              <a:t>use </a:t>
            </a:r>
            <a:r>
              <a:rPr lang="en-AW" dirty="0"/>
              <a:t>to learn about </a:t>
            </a:r>
            <a:r>
              <a:rPr lang="en-US" dirty="0"/>
              <a:t>its</a:t>
            </a:r>
            <a:r>
              <a:rPr lang="en-AW" dirty="0"/>
              <a:t> importance in a meal. </a:t>
            </a:r>
          </a:p>
        </p:txBody>
      </p:sp>
    </p:spTree>
    <p:extLst>
      <p:ext uri="{BB962C8B-B14F-4D97-AF65-F5344CB8AC3E}">
        <p14:creationId xmlns:p14="http://schemas.microsoft.com/office/powerpoint/2010/main" val="83242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3DC4-671F-83A0-F2DB-24AC6545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W"/>
          </a:p>
        </p:txBody>
      </p:sp>
      <p:pic>
        <p:nvPicPr>
          <p:cNvPr id="5" name="Content Placeholder 4" descr="A white plate with silverware&#10;&#10;Description automatically generated with medium confidence">
            <a:extLst>
              <a:ext uri="{FF2B5EF4-FFF2-40B4-BE49-F238E27FC236}">
                <a16:creationId xmlns:a16="http://schemas.microsoft.com/office/drawing/2014/main" id="{BA776296-4C1E-5CED-2D83-A09E42F3D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3328"/>
            <a:ext cx="12192000" cy="6911171"/>
          </a:xfrm>
        </p:spPr>
      </p:pic>
      <p:pic>
        <p:nvPicPr>
          <p:cNvPr id="13" name="Picture 12" descr="A plate of broccoli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04A1AF1-A475-E368-B0AA-C9C8629C7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58862" y="3626105"/>
            <a:ext cx="4972051" cy="2374259"/>
          </a:xfrm>
          <a:prstGeom prst="rect">
            <a:avLst/>
          </a:prstGeom>
        </p:spPr>
      </p:pic>
      <p:pic>
        <p:nvPicPr>
          <p:cNvPr id="1026" name="Picture 2" descr="chicken breast png - grilled chicken breast transparent PNG image with transparent  background | TOP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EE091A-A8D6-D2BA-58D7-B9E245E4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89872" l="2381" r="96071">
                        <a14:foregroundMark x1="7976" y1="59721" x2="357" y2="70664"/>
                        <a14:foregroundMark x1="357" y1="70664" x2="10952" y2="78929"/>
                        <a14:foregroundMark x1="10952" y1="78929" x2="8452" y2="64843"/>
                        <a14:foregroundMark x1="8452" y1="64843" x2="9167" y2="62398"/>
                        <a14:foregroundMark x1="2381" y1="68685" x2="3571" y2="75786"/>
                        <a14:foregroundMark x1="88810" y1="23399" x2="96667" y2="35041"/>
                        <a14:foregroundMark x1="96667" y1="35041" x2="96071" y2="49127"/>
                        <a14:foregroundMark x1="96071" y1="49127" x2="91548" y2="53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801">
            <a:off x="2997928" y="946461"/>
            <a:ext cx="3162299" cy="307497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rice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B5BDDA1F-FF57-9996-0B02-3BCCED6D73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916144">
            <a:off x="5616268" y="702296"/>
            <a:ext cx="4419785" cy="2831838"/>
          </a:xfrm>
          <a:prstGeom prst="rect">
            <a:avLst/>
          </a:prstGeom>
        </p:spPr>
      </p:pic>
      <p:pic>
        <p:nvPicPr>
          <p:cNvPr id="22" name="Picture 21" descr="A sliced lime on a cutting board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AD2FC2FF-1EA4-8602-1DED-46796512B9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5391" y1="74231" x2="46484" y2="50805"/>
                        <a14:backgroundMark x1="46484" y1="50805" x2="75098" y2="41728"/>
                        <a14:backgroundMark x1="75098" y1="41728" x2="80859" y2="36896"/>
                        <a14:backgroundMark x1="80859" y1="36896" x2="80566" y2="25915"/>
                        <a14:backgroundMark x1="80566" y1="25915" x2="72656" y2="15959"/>
                        <a14:backgroundMark x1="72656" y1="15959" x2="43848" y2="15227"/>
                        <a14:backgroundMark x1="43848" y1="15227" x2="29199" y2="20937"/>
                        <a14:backgroundMark x1="29199" y1="20937" x2="22754" y2="29136"/>
                        <a14:backgroundMark x1="22754" y1="29136" x2="19824" y2="3587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4441216">
            <a:off x="7072903" y="2897905"/>
            <a:ext cx="4330046" cy="2888106"/>
          </a:xfrm>
          <a:prstGeom prst="rect">
            <a:avLst/>
          </a:prstGeom>
        </p:spPr>
      </p:pic>
      <p:pic>
        <p:nvPicPr>
          <p:cNvPr id="25" name="Picture 24" descr="A glass of water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4B0E81B3-A9B3-1717-73BB-F0EAA874C9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flipH="1">
            <a:off x="10775027" y="160183"/>
            <a:ext cx="1299233" cy="27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9EB9-A05B-AA91-9017-90B96E9B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W" dirty="0"/>
              <a:t>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523A-AD4D-7C5E-159C-B078DB8B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effectLst/>
              </a:rPr>
              <a:t>The National Academy of Medicine recommends that adults get a minimum of 0.8 grams of protein for every kilogram of body weight per day.</a:t>
            </a:r>
          </a:p>
          <a:p>
            <a:r>
              <a:rPr lang="en-US" dirty="0"/>
              <a:t>¼ of the plate you create should be a protein source. </a:t>
            </a:r>
          </a:p>
          <a:p>
            <a:r>
              <a:rPr lang="en-US" dirty="0"/>
              <a:t>Some protein sources can benefit your health more than others depending on different factors such as the amount they are processed, fat content, amount of amino acids, etc. </a:t>
            </a:r>
          </a:p>
          <a:p>
            <a:r>
              <a:rPr lang="en-US" dirty="0"/>
              <a:t>Examples of sources include :</a:t>
            </a:r>
          </a:p>
          <a:p>
            <a:pPr lvl="1"/>
            <a:r>
              <a:rPr lang="en-US" dirty="0"/>
              <a:t>Lean chicken</a:t>
            </a:r>
          </a:p>
          <a:p>
            <a:pPr lvl="1"/>
            <a:r>
              <a:rPr lang="en-US" dirty="0"/>
              <a:t>Ground lean turkey</a:t>
            </a:r>
          </a:p>
          <a:p>
            <a:pPr lvl="1"/>
            <a:r>
              <a:rPr lang="en-US" dirty="0"/>
              <a:t>Salmon</a:t>
            </a:r>
          </a:p>
          <a:p>
            <a:pPr lvl="1"/>
            <a:r>
              <a:rPr lang="en-US" dirty="0"/>
              <a:t>Tuna </a:t>
            </a:r>
          </a:p>
          <a:p>
            <a:pPr lvl="1"/>
            <a:r>
              <a:rPr lang="en-US" dirty="0"/>
              <a:t>Eggs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AW" dirty="0"/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70E2CFCF-D2E9-C166-636A-1D5ABFAB3316}"/>
              </a:ext>
            </a:extLst>
          </p:cNvPr>
          <p:cNvSpPr/>
          <p:nvPr/>
        </p:nvSpPr>
        <p:spPr>
          <a:xfrm>
            <a:off x="11344275" y="6043613"/>
            <a:ext cx="64293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57381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C829-9629-A520-D11D-E1B224D7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W" dirty="0"/>
              <a:t>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6C02-70D5-650D-3CF0-CA0D2C8C3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Carbohydrates provide energy production, energy storage,</a:t>
            </a:r>
            <a:r>
              <a:rPr lang="en-US" dirty="0">
                <a:effectLst/>
              </a:rPr>
              <a:t> building macromolecules, sparing protein, and assisting in lipid </a:t>
            </a:r>
            <a:r>
              <a:rPr lang="en-US" dirty="0"/>
              <a:t>metabolism.</a:t>
            </a:r>
          </a:p>
          <a:p>
            <a:r>
              <a:rPr lang="en-US" dirty="0"/>
              <a:t>C</a:t>
            </a:r>
            <a:r>
              <a:rPr lang="en-AW" dirty="0"/>
              <a:t>arbohydrates </a:t>
            </a:r>
            <a:r>
              <a:rPr lang="en-US" dirty="0"/>
              <a:t>can</a:t>
            </a:r>
            <a:r>
              <a:rPr lang="en-AW" dirty="0"/>
              <a:t> provide the body support bodily functions and physical activity by providing glucose to the body which is than converted into energy.</a:t>
            </a:r>
          </a:p>
          <a:p>
            <a:r>
              <a:rPr lang="en-US" dirty="0"/>
              <a:t>T</a:t>
            </a:r>
            <a:r>
              <a:rPr lang="en-AW" dirty="0"/>
              <a:t>hey should make up 1/4 of a balanced plate.</a:t>
            </a:r>
          </a:p>
          <a:p>
            <a:r>
              <a:rPr lang="en-AW" dirty="0"/>
              <a:t>Some examples include</a:t>
            </a:r>
          </a:p>
          <a:p>
            <a:pPr lvl="1"/>
            <a:r>
              <a:rPr lang="en-US" dirty="0"/>
              <a:t>Q</a:t>
            </a:r>
            <a:r>
              <a:rPr lang="en-AW" dirty="0"/>
              <a:t>uinoa</a:t>
            </a:r>
          </a:p>
          <a:p>
            <a:pPr lvl="1"/>
            <a:r>
              <a:rPr lang="en-US" dirty="0"/>
              <a:t>B</a:t>
            </a:r>
            <a:r>
              <a:rPr lang="en-AW" dirty="0"/>
              <a:t>rown rice </a:t>
            </a:r>
          </a:p>
          <a:p>
            <a:pPr lvl="1"/>
            <a:r>
              <a:rPr lang="en-US" dirty="0"/>
              <a:t>P</a:t>
            </a:r>
            <a:r>
              <a:rPr lang="en-AW" dirty="0"/>
              <a:t>asta</a:t>
            </a:r>
          </a:p>
          <a:p>
            <a:pPr lvl="1"/>
            <a:r>
              <a:rPr lang="en-US" dirty="0"/>
              <a:t>L</a:t>
            </a:r>
            <a:r>
              <a:rPr lang="en-AW" dirty="0"/>
              <a:t>entils </a:t>
            </a:r>
          </a:p>
          <a:p>
            <a:pPr marL="274320" lvl="1" indent="0">
              <a:buNone/>
            </a:pPr>
            <a:endParaRPr lang="en-AW" dirty="0"/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5B139E4-3CCF-3160-F117-039190015EA8}"/>
              </a:ext>
            </a:extLst>
          </p:cNvPr>
          <p:cNvSpPr/>
          <p:nvPr/>
        </p:nvSpPr>
        <p:spPr>
          <a:xfrm>
            <a:off x="11344275" y="6043613"/>
            <a:ext cx="64293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2244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AAB5-D73A-7E74-A66A-CF49E0D2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W" dirty="0"/>
              <a:t>Fruits and vegetables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26E3-995F-C642-B3C6-3B1C659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AW" dirty="0"/>
              <a:t>t is important to include a wide variety of fruits and vegetables in your diet. No single fruit or vegetable can provide a complete amount of nutrients in a healthy diet.</a:t>
            </a:r>
          </a:p>
          <a:p>
            <a:r>
              <a:rPr lang="en-US" dirty="0"/>
              <a:t>V</a:t>
            </a:r>
            <a:r>
              <a:rPr lang="en-AW" dirty="0"/>
              <a:t>egetables and fruits can rduce the risk of heart disease, strokes, eye problems, digestive problems, and come types of cancer.</a:t>
            </a:r>
          </a:p>
          <a:p>
            <a:r>
              <a:rPr lang="en-US" dirty="0"/>
              <a:t>Fruits and v</a:t>
            </a:r>
            <a:r>
              <a:rPr lang="en-AW" dirty="0"/>
              <a:t>egetables should account for half of your plate when creating a balanced meal. </a:t>
            </a:r>
          </a:p>
          <a:p>
            <a:r>
              <a:rPr lang="en-US" dirty="0"/>
              <a:t>S</a:t>
            </a:r>
            <a:r>
              <a:rPr lang="en-AW" dirty="0"/>
              <a:t>ome fruits and vegetables you can include in a meal are</a:t>
            </a:r>
          </a:p>
          <a:p>
            <a:pPr lvl="1"/>
            <a:r>
              <a:rPr lang="en-US" dirty="0"/>
              <a:t>B</a:t>
            </a:r>
            <a:r>
              <a:rPr lang="en-AW" dirty="0"/>
              <a:t>roccoli</a:t>
            </a:r>
          </a:p>
          <a:p>
            <a:pPr lvl="1"/>
            <a:r>
              <a:rPr lang="en-US" dirty="0"/>
              <a:t>S</a:t>
            </a:r>
            <a:r>
              <a:rPr lang="en-AW" dirty="0"/>
              <a:t>pinach</a:t>
            </a:r>
          </a:p>
          <a:p>
            <a:pPr lvl="1"/>
            <a:r>
              <a:rPr lang="en-AW" dirty="0"/>
              <a:t>carrots</a:t>
            </a:r>
          </a:p>
          <a:p>
            <a:pPr lvl="1"/>
            <a:r>
              <a:rPr lang="en-US" dirty="0"/>
              <a:t>B</a:t>
            </a:r>
            <a:r>
              <a:rPr lang="en-AW" dirty="0"/>
              <a:t>luberries</a:t>
            </a:r>
          </a:p>
          <a:p>
            <a:pPr lvl="1"/>
            <a:r>
              <a:rPr lang="en-US" dirty="0"/>
              <a:t>B</a:t>
            </a:r>
            <a:r>
              <a:rPr lang="en-AW" dirty="0"/>
              <a:t>ananas</a:t>
            </a:r>
          </a:p>
          <a:p>
            <a:pPr marL="274320" lvl="1" indent="0">
              <a:buNone/>
            </a:pPr>
            <a:endParaRPr lang="en-AW" dirty="0"/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9419C02B-D627-1F68-7E34-2619BDEC1C1C}"/>
              </a:ext>
            </a:extLst>
          </p:cNvPr>
          <p:cNvSpPr/>
          <p:nvPr/>
        </p:nvSpPr>
        <p:spPr>
          <a:xfrm>
            <a:off x="11344275" y="6043613"/>
            <a:ext cx="64293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77806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181A-3B40-713B-585A-5D494121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AW" dirty="0"/>
              <a:t>ealthy fats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3555-F96F-C61B-9ADA-AE33E981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W" dirty="0"/>
              <a:t>Looking at your daily intake, 20% to 30% of daily calories should come from healthy fats. </a:t>
            </a:r>
          </a:p>
          <a:p>
            <a:r>
              <a:rPr lang="en-AW" dirty="0"/>
              <a:t>Healthy fats are beneficial to overall health and are needed to help the body absorb vitamins and produce energy.</a:t>
            </a:r>
          </a:p>
          <a:p>
            <a:r>
              <a:rPr lang="en-AW" dirty="0"/>
              <a:t>Healthy fats can reduce cravings, reduce the risk of diabetes,  and reduce inflammation.</a:t>
            </a:r>
          </a:p>
          <a:p>
            <a:r>
              <a:rPr lang="en-AW" dirty="0"/>
              <a:t>Some foods that contain healthy fats include</a:t>
            </a:r>
          </a:p>
          <a:p>
            <a:pPr lvl="1"/>
            <a:r>
              <a:rPr lang="en-US" dirty="0"/>
              <a:t>N</a:t>
            </a:r>
            <a:r>
              <a:rPr lang="en-AW" dirty="0"/>
              <a:t>uts</a:t>
            </a:r>
          </a:p>
          <a:p>
            <a:pPr lvl="1"/>
            <a:r>
              <a:rPr lang="en-US" dirty="0"/>
              <a:t>Avocados</a:t>
            </a:r>
          </a:p>
          <a:p>
            <a:pPr lvl="1"/>
            <a:r>
              <a:rPr lang="en-US" dirty="0"/>
              <a:t>Olive oil</a:t>
            </a:r>
          </a:p>
          <a:p>
            <a:pPr lvl="1"/>
            <a:r>
              <a:rPr lang="en-US" dirty="0"/>
              <a:t>Chia seeds</a:t>
            </a:r>
          </a:p>
          <a:p>
            <a:pPr lvl="1"/>
            <a:r>
              <a:rPr lang="en-US" dirty="0"/>
              <a:t>Flax seeds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6872A6A9-6E9D-4CCA-54AD-34A6D50527CC}"/>
              </a:ext>
            </a:extLst>
          </p:cNvPr>
          <p:cNvSpPr/>
          <p:nvPr/>
        </p:nvSpPr>
        <p:spPr>
          <a:xfrm>
            <a:off x="11344275" y="6043613"/>
            <a:ext cx="64293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90642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0D0F-70D7-D579-80CD-D09B70F2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  <a:endParaRPr lang="en-A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2688-A49E-4C65-4719-34577FAB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AW" dirty="0"/>
              <a:t>ater is a critical part of a diet for good health. Water is necessary for </a:t>
            </a:r>
            <a:r>
              <a:rPr lang="en-US" dirty="0"/>
              <a:t>survival;</a:t>
            </a:r>
            <a:r>
              <a:rPr lang="en-AW" dirty="0"/>
              <a:t> </a:t>
            </a:r>
            <a:r>
              <a:rPr lang="en-US" dirty="0"/>
              <a:t>in addition</a:t>
            </a:r>
            <a:r>
              <a:rPr lang="en-AW" dirty="0"/>
              <a:t>, it has many benefits when inc</a:t>
            </a:r>
            <a:r>
              <a:rPr lang="en-US" dirty="0"/>
              <a:t>or</a:t>
            </a:r>
            <a:r>
              <a:rPr lang="en-AW" dirty="0"/>
              <a:t>porated into everyday life.</a:t>
            </a:r>
          </a:p>
          <a:p>
            <a:r>
              <a:rPr lang="en-AW" dirty="0"/>
              <a:t>The human body is made up of about 60% water. The body uses this water to regulate body temperature and maintain body functions.</a:t>
            </a:r>
          </a:p>
          <a:p>
            <a:r>
              <a:rPr lang="en-AW" dirty="0"/>
              <a:t>Keeping the body properly hydrated allows for the blood, brain, bones, and joints to stay protected and maintain moisture. </a:t>
            </a:r>
          </a:p>
          <a:p>
            <a:r>
              <a:rPr lang="en-US" dirty="0"/>
              <a:t>W</a:t>
            </a:r>
            <a:r>
              <a:rPr lang="en-AW" dirty="0"/>
              <a:t>ater allows the body to excrete waste through persperation, urination, and defecation. </a:t>
            </a:r>
          </a:p>
          <a:p>
            <a:r>
              <a:rPr lang="en-US" dirty="0"/>
              <a:t>W</a:t>
            </a:r>
            <a:r>
              <a:rPr lang="en-AW" dirty="0"/>
              <a:t>ater allows the body to stay healthy </a:t>
            </a:r>
            <a:r>
              <a:rPr lang="en-US" dirty="0"/>
              <a:t>by</a:t>
            </a:r>
            <a:r>
              <a:rPr lang="en-AW" dirty="0"/>
              <a:t> reducing cravings for high sugar, high fat, and high sodium foods. </a:t>
            </a:r>
          </a:p>
          <a:p>
            <a:r>
              <a:rPr lang="en-US" dirty="0"/>
              <a:t>I</a:t>
            </a:r>
            <a:r>
              <a:rPr lang="en-AW" dirty="0"/>
              <a:t>ncluding water in your meals helps </a:t>
            </a:r>
            <a:r>
              <a:rPr lang="en-AW"/>
              <a:t>digestion and </a:t>
            </a:r>
            <a:r>
              <a:rPr lang="en-AW" dirty="0"/>
              <a:t>breaks down food. 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16589900-B61A-6506-1D3A-DEF792998BAA}"/>
              </a:ext>
            </a:extLst>
          </p:cNvPr>
          <p:cNvSpPr/>
          <p:nvPr/>
        </p:nvSpPr>
        <p:spPr>
          <a:xfrm>
            <a:off x="11344275" y="6043613"/>
            <a:ext cx="64293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459901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Metadata/LabelInfo.xml><?xml version="1.0" encoding="utf-8"?>
<clbl:labelList xmlns:clbl="http://schemas.microsoft.com/office/2020/mipLabelMetadata">
  <clbl:label id="{a698667d-8817-4ad9-a7f2-bb287f867e5f}" enabled="0" method="" siteId="{a698667d-8817-4ad9-a7f2-bb287f867e5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{22943587-025C-F040-86C9-2465CC307CE0}tf10001070</Template>
  <TotalTime>2119</TotalTime>
  <Words>569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Bernard MT Condensed</vt:lpstr>
      <vt:lpstr>Calibri</vt:lpstr>
      <vt:lpstr>Rockwell</vt:lpstr>
      <vt:lpstr>Rockwell Condensed</vt:lpstr>
      <vt:lpstr>Rockwell Extra Bold</vt:lpstr>
      <vt:lpstr>Wingdings</vt:lpstr>
      <vt:lpstr>Wood Type</vt:lpstr>
      <vt:lpstr>Learn about your plate</vt:lpstr>
      <vt:lpstr>How it works </vt:lpstr>
      <vt:lpstr>PowerPoint Presentation</vt:lpstr>
      <vt:lpstr>Protein</vt:lpstr>
      <vt:lpstr>Carbohydrates</vt:lpstr>
      <vt:lpstr>Fruits and vegetables</vt:lpstr>
      <vt:lpstr>Healthy fats </vt:lpstr>
      <vt:lpstr>Water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plate</dc:title>
  <dc:creator>DiTomasso, Samantha</dc:creator>
  <cp:lastModifiedBy>Fred Hofstetter</cp:lastModifiedBy>
  <cp:revision>4</cp:revision>
  <dcterms:created xsi:type="dcterms:W3CDTF">2022-11-18T15:08:31Z</dcterms:created>
  <dcterms:modified xsi:type="dcterms:W3CDTF">2022-12-14T18:30:13Z</dcterms:modified>
</cp:coreProperties>
</file>