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60" r:id="rId5"/>
    <p:sldId id="272" r:id="rId6"/>
    <p:sldId id="274" r:id="rId7"/>
    <p:sldId id="276" r:id="rId8"/>
    <p:sldId id="277" r:id="rId9"/>
    <p:sldId id="275" r:id="rId10"/>
    <p:sldId id="273" r:id="rId11"/>
    <p:sldId id="261" r:id="rId12"/>
    <p:sldId id="262" r:id="rId13"/>
    <p:sldId id="263" r:id="rId14"/>
    <p:sldId id="259" r:id="rId15"/>
    <p:sldId id="264" r:id="rId16"/>
    <p:sldId id="266" r:id="rId17"/>
    <p:sldId id="267" r:id="rId18"/>
    <p:sldId id="270" r:id="rId19"/>
    <p:sldId id="271"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27FB87-2269-44E2-BA6A-6C9A8C1FD4E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9CCF2-C164-4F0B-9B5F-F14DA56962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7FB87-2269-44E2-BA6A-6C9A8C1FD4E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9CCF2-C164-4F0B-9B5F-F14DA56962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7FB87-2269-44E2-BA6A-6C9A8C1FD4E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9CCF2-C164-4F0B-9B5F-F14DA56962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27FB87-2269-44E2-BA6A-6C9A8C1FD4E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9CCF2-C164-4F0B-9B5F-F14DA56962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D27FB87-2269-44E2-BA6A-6C9A8C1FD4E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9CCF2-C164-4F0B-9B5F-F14DA56962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27FB87-2269-44E2-BA6A-6C9A8C1FD4EF}"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9CCF2-C164-4F0B-9B5F-F14DA56962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27FB87-2269-44E2-BA6A-6C9A8C1FD4EF}" type="datetimeFigureOut">
              <a:rPr lang="en-US" smtClean="0"/>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9CCF2-C164-4F0B-9B5F-F14DA56962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27FB87-2269-44E2-BA6A-6C9A8C1FD4EF}" type="datetimeFigureOut">
              <a:rPr lang="en-US" smtClean="0"/>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9CCF2-C164-4F0B-9B5F-F14DA56962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7FB87-2269-44E2-BA6A-6C9A8C1FD4EF}" type="datetimeFigureOut">
              <a:rPr lang="en-US" smtClean="0"/>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9CCF2-C164-4F0B-9B5F-F14DA56962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D27FB87-2269-44E2-BA6A-6C9A8C1FD4EF}" type="datetimeFigureOut">
              <a:rPr lang="en-US" smtClean="0"/>
              <a:t>4/28/2014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319CCF2-C164-4F0B-9B5F-F14DA56962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7FB87-2269-44E2-BA6A-6C9A8C1FD4EF}"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9CCF2-C164-4F0B-9B5F-F14DA56962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D27FB87-2269-44E2-BA6A-6C9A8C1FD4EF}" type="datetimeFigureOut">
              <a:rPr lang="en-US" smtClean="0"/>
              <a:t>4/28/2014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319CCF2-C164-4F0B-9B5F-F14DA56962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yls.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lbanylaw.edu/Pages/home.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law.buffalo.edu/"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law.syr.edu/"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tjohns.edu/law"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law.hofstra.edu/"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law.cuny.edu/index.html"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www.tourolaw.edu/"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rnell.edu/" TargetMode="External"/><Relationship Id="rId2" Type="http://schemas.openxmlformats.org/officeDocument/2006/relationships/hyperlink" Target="http://www.law.pace.edu/"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aw.nyu.edu/" TargetMode="External"/><Relationship Id="rId2" Type="http://schemas.openxmlformats.org/officeDocument/2006/relationships/hyperlink" Target="https://www.law.columbia.ed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law.fordham.edu/" TargetMode="External"/><Relationship Id="rId2" Type="http://schemas.openxmlformats.org/officeDocument/2006/relationships/hyperlink" Target="http://www.brooklaw.edu/"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ardozo.y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Which law school should you attend?</a:t>
            </a:r>
            <a:endParaRPr lang="en-US" dirty="0"/>
          </a:p>
        </p:txBody>
      </p:sp>
      <p:sp>
        <p:nvSpPr>
          <p:cNvPr id="3" name="Subtitle 2"/>
          <p:cNvSpPr>
            <a:spLocks noGrp="1"/>
          </p:cNvSpPr>
          <p:nvPr>
            <p:ph type="subTitle" idx="1"/>
          </p:nvPr>
        </p:nvSpPr>
        <p:spPr/>
        <p:txBody>
          <a:bodyPr/>
          <a:lstStyle/>
          <a:p>
            <a:r>
              <a:rPr lang="en-US" dirty="0" smtClean="0"/>
              <a:t>By: Katie Holmes </a:t>
            </a:r>
            <a:endParaRPr lang="en-US" dirty="0"/>
          </a:p>
        </p:txBody>
      </p:sp>
    </p:spTree>
    <p:extLst>
      <p:ext uri="{BB962C8B-B14F-4D97-AF65-F5344CB8AC3E}">
        <p14:creationId xmlns:p14="http://schemas.microsoft.com/office/powerpoint/2010/main" val="2882546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law school for you is…</a:t>
            </a:r>
            <a:endParaRPr lang="en-US" dirty="0"/>
          </a:p>
        </p:txBody>
      </p:sp>
      <p:sp>
        <p:nvSpPr>
          <p:cNvPr id="3" name="Content Placeholder 2"/>
          <p:cNvSpPr>
            <a:spLocks noGrp="1"/>
          </p:cNvSpPr>
          <p:nvPr>
            <p:ph idx="1"/>
          </p:nvPr>
        </p:nvSpPr>
        <p:spPr/>
        <p:txBody>
          <a:bodyPr>
            <a:normAutofit fontScale="92500" lnSpcReduction="10000"/>
          </a:bodyPr>
          <a:lstStyle/>
          <a:p>
            <a:r>
              <a:rPr lang="en-US" sz="1900" dirty="0"/>
              <a:t>New York L</a:t>
            </a:r>
            <a:r>
              <a:rPr lang="en-US" sz="1900" dirty="0" smtClean="0"/>
              <a:t>aw School!</a:t>
            </a:r>
          </a:p>
          <a:p>
            <a:endParaRPr lang="en-US" dirty="0" smtClean="0"/>
          </a:p>
          <a:p>
            <a:pPr>
              <a:spcBef>
                <a:spcPts val="0"/>
              </a:spcBef>
              <a:buFont typeface="Arial" panose="020B0604020202020204" pitchFamily="34" charset="0"/>
              <a:buChar char="•"/>
            </a:pPr>
            <a:r>
              <a:rPr lang="en-US" b="0" dirty="0" smtClean="0"/>
              <a:t>New York Law School is an independent, student-centered</a:t>
            </a:r>
          </a:p>
          <a:p>
            <a:pPr marL="0" indent="0">
              <a:spcBef>
                <a:spcPts val="0"/>
              </a:spcBef>
            </a:pPr>
            <a:r>
              <a:rPr lang="en-US" b="0" dirty="0" smtClean="0"/>
              <a:t>	law school located in the </a:t>
            </a:r>
            <a:r>
              <a:rPr lang="en-US" b="0" dirty="0" err="1" smtClean="0"/>
              <a:t>TriBeCa</a:t>
            </a:r>
            <a:r>
              <a:rPr lang="en-US" b="0" dirty="0" smtClean="0"/>
              <a:t> district in lower</a:t>
            </a:r>
          </a:p>
          <a:p>
            <a:pPr marL="0" indent="0">
              <a:spcBef>
                <a:spcPts val="0"/>
              </a:spcBef>
            </a:pPr>
            <a:r>
              <a:rPr lang="en-US" b="0" dirty="0"/>
              <a:t>	</a:t>
            </a:r>
            <a:r>
              <a:rPr lang="en-US" b="0" dirty="0" smtClean="0"/>
              <a:t>Manhattan.</a:t>
            </a:r>
          </a:p>
          <a:p>
            <a:pPr marL="285750" indent="-285750">
              <a:spcBef>
                <a:spcPts val="0"/>
              </a:spcBef>
              <a:buFont typeface="Arial" panose="020B0604020202020204" pitchFamily="34" charset="0"/>
              <a:buChar char="•"/>
            </a:pPr>
            <a:r>
              <a:rPr lang="en-US" b="0" dirty="0" smtClean="0"/>
              <a:t>New York Law School is located within a four block radius from the Federal </a:t>
            </a:r>
            <a:r>
              <a:rPr lang="en-US" b="0" dirty="0"/>
              <a:t>C</a:t>
            </a:r>
            <a:r>
              <a:rPr lang="en-US" b="0" dirty="0" smtClean="0"/>
              <a:t>ourts, New York State Civil Courts, New York State Criminal Courts, Family Court and the Court of International Trade. This is very convenient for people who are interested in doing externships or internships in the courts.</a:t>
            </a:r>
          </a:p>
          <a:p>
            <a:pPr marL="285750" indent="-285750">
              <a:spcBef>
                <a:spcPts val="0"/>
              </a:spcBef>
              <a:buFont typeface="Arial" panose="020B0604020202020204" pitchFamily="34" charset="0"/>
              <a:buChar char="•"/>
            </a:pPr>
            <a:r>
              <a:rPr lang="en-US" b="0" dirty="0" smtClean="0"/>
              <a:t>It was founded in 1891 and is one of the oldest independent law schools in the country.</a:t>
            </a:r>
          </a:p>
          <a:p>
            <a:pPr marL="285750" indent="-285750">
              <a:spcBef>
                <a:spcPts val="0"/>
              </a:spcBef>
              <a:buFont typeface="Arial" panose="020B0604020202020204" pitchFamily="34" charset="0"/>
              <a:buChar char="•"/>
            </a:pPr>
            <a:r>
              <a:rPr lang="en-US" b="0" dirty="0" smtClean="0"/>
              <a:t>Compared to the other law schools in New York this school is slightly easier to get accepted to. If you have a GPA over a 2.86 and an LSAT score of over a 150 you have a good chance of getting accepted.</a:t>
            </a:r>
          </a:p>
          <a:p>
            <a:pPr marL="285750" indent="-285750">
              <a:buFont typeface="Arial" panose="020B0604020202020204" pitchFamily="34" charset="0"/>
              <a:buChar char="•"/>
            </a:pPr>
            <a:r>
              <a:rPr lang="en-US" b="0" dirty="0" smtClean="0"/>
              <a:t>Here is a link to the law schools website</a:t>
            </a:r>
            <a:r>
              <a:rPr lang="en-US" b="0" dirty="0"/>
              <a:t>: </a:t>
            </a:r>
            <a:r>
              <a:rPr lang="en-US" b="0" dirty="0">
                <a:hlinkClick r:id="rId2"/>
              </a:rPr>
              <a:t>http://www.nyls.edu</a:t>
            </a:r>
            <a:r>
              <a:rPr lang="en-US" b="0" dirty="0" smtClean="0">
                <a:hlinkClick r:id="rId2"/>
              </a:rPr>
              <a:t>/</a:t>
            </a:r>
            <a:r>
              <a:rPr lang="en-US" b="0" dirty="0" smtClean="0"/>
              <a:t> </a:t>
            </a:r>
            <a:endParaRPr lang="en-US"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3526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209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best Law School for you is…</a:t>
            </a:r>
            <a:endParaRPr lang="en-US" dirty="0"/>
          </a:p>
        </p:txBody>
      </p:sp>
      <p:sp>
        <p:nvSpPr>
          <p:cNvPr id="3" name="Content Placeholder 2"/>
          <p:cNvSpPr>
            <a:spLocks noGrp="1"/>
          </p:cNvSpPr>
          <p:nvPr>
            <p:ph idx="1"/>
          </p:nvPr>
        </p:nvSpPr>
        <p:spPr>
          <a:xfrm>
            <a:off x="838200" y="1017674"/>
            <a:ext cx="7254240" cy="3166572"/>
          </a:xfrm>
        </p:spPr>
        <p:txBody>
          <a:bodyPr>
            <a:normAutofit fontScale="85000" lnSpcReduction="20000"/>
          </a:bodyPr>
          <a:lstStyle/>
          <a:p>
            <a:r>
              <a:rPr lang="en-US" sz="2100" dirty="0" smtClean="0"/>
              <a:t>Albany Law School! </a:t>
            </a:r>
          </a:p>
          <a:p>
            <a:endParaRPr lang="en-US" sz="2000" dirty="0"/>
          </a:p>
          <a:p>
            <a:pPr>
              <a:buFont typeface="Arial" panose="020B0604020202020204" pitchFamily="34" charset="0"/>
              <a:buChar char="•"/>
            </a:pPr>
            <a:r>
              <a:rPr lang="en-US" sz="2000" b="0" dirty="0" smtClean="0"/>
              <a:t>Albany Law School is located in the heart of Albany.</a:t>
            </a:r>
          </a:p>
          <a:p>
            <a:pPr>
              <a:buFont typeface="Arial" panose="020B0604020202020204" pitchFamily="34" charset="0"/>
              <a:buChar char="•"/>
            </a:pPr>
            <a:r>
              <a:rPr lang="en-US" sz="2000" b="0" dirty="0" smtClean="0"/>
              <a:t>It is the oldest independent law school in North America.</a:t>
            </a:r>
          </a:p>
          <a:p>
            <a:pPr>
              <a:buFont typeface="Arial" panose="020B0604020202020204" pitchFamily="34" charset="0"/>
              <a:buChar char="•"/>
            </a:pPr>
            <a:r>
              <a:rPr lang="en-US" sz="2000" b="0" dirty="0" smtClean="0"/>
              <a:t>Concentrations in alternative dispute resolution, business law, civil and constitutional rights, civil litigation, criminal law, environmental law, estate law, family and elder law, government administration and regulation, health law, intellectual property, international law, labor and employment law and tax law are offered. </a:t>
            </a:r>
          </a:p>
          <a:p>
            <a:pPr>
              <a:buFont typeface="Arial" panose="020B0604020202020204" pitchFamily="34" charset="0"/>
              <a:buChar char="•"/>
            </a:pPr>
            <a:r>
              <a:rPr lang="en-US" sz="2000" b="0" dirty="0" smtClean="0"/>
              <a:t>Here is the link to the law school’s website: </a:t>
            </a:r>
            <a:r>
              <a:rPr lang="en-US" sz="2000" b="0" dirty="0" smtClean="0">
                <a:hlinkClick r:id="rId2"/>
              </a:rPr>
              <a:t>http</a:t>
            </a:r>
            <a:r>
              <a:rPr lang="en-US" sz="2000" b="0" dirty="0">
                <a:hlinkClick r:id="rId2"/>
              </a:rPr>
              <a:t>://</a:t>
            </a:r>
            <a:r>
              <a:rPr lang="en-US" sz="2000" b="0" dirty="0" smtClean="0">
                <a:hlinkClick r:id="rId2"/>
              </a:rPr>
              <a:t>www.albanylaw.edu/Pages/home.aspx</a:t>
            </a:r>
            <a:r>
              <a:rPr lang="en-US" sz="2000" b="0" dirty="0" smtClean="0"/>
              <a:t> </a:t>
            </a:r>
          </a:p>
        </p:txBody>
      </p:sp>
      <p:pic>
        <p:nvPicPr>
          <p:cNvPr id="1026" name="Picture 2" descr="https://encrypted-tbn0.gstatic.com/images?q=tbn:ANd9GcSnXVX8JmhoGgSXmVRd4y9AzhBEVHdZ5wcmDka2vXMoJOO1hzk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913" y="4190872"/>
            <a:ext cx="4316896" cy="266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31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best Law School for you is…</a:t>
            </a:r>
            <a:endParaRPr lang="en-US" dirty="0"/>
          </a:p>
        </p:txBody>
      </p:sp>
      <p:sp>
        <p:nvSpPr>
          <p:cNvPr id="3" name="Content Placeholder 2"/>
          <p:cNvSpPr>
            <a:spLocks noGrp="1"/>
          </p:cNvSpPr>
          <p:nvPr>
            <p:ph idx="1"/>
          </p:nvPr>
        </p:nvSpPr>
        <p:spPr/>
        <p:txBody>
          <a:bodyPr>
            <a:normAutofit fontScale="92500" lnSpcReduction="10000"/>
          </a:bodyPr>
          <a:lstStyle/>
          <a:p>
            <a:r>
              <a:rPr lang="en-US" sz="2100" dirty="0" smtClean="0"/>
              <a:t>SUNY Buffalo Law School!</a:t>
            </a:r>
          </a:p>
          <a:p>
            <a:endParaRPr lang="en-US" sz="1800" dirty="0"/>
          </a:p>
          <a:p>
            <a:pPr marL="285750" indent="-285750">
              <a:buFont typeface="Arial" panose="020B0604020202020204" pitchFamily="34" charset="0"/>
              <a:buChar char="•"/>
            </a:pPr>
            <a:r>
              <a:rPr lang="en-US" sz="1800" b="0" dirty="0" smtClean="0"/>
              <a:t>SUNY Buffalo Law School is a public law school located in Buffalo, NY on the SUNY Buffalo’s north campus. </a:t>
            </a:r>
          </a:p>
          <a:p>
            <a:pPr marL="285750" indent="-285750">
              <a:buFont typeface="Arial" panose="020B0604020202020204" pitchFamily="34" charset="0"/>
              <a:buChar char="•"/>
            </a:pPr>
            <a:r>
              <a:rPr lang="en-US" sz="1800" b="0" dirty="0" smtClean="0"/>
              <a:t>This law school has been around for 125 years. </a:t>
            </a:r>
          </a:p>
          <a:p>
            <a:pPr marL="285750" indent="-285750">
              <a:buFont typeface="Arial" panose="020B0604020202020204" pitchFamily="34" charset="0"/>
              <a:buChar char="•"/>
            </a:pPr>
            <a:r>
              <a:rPr lang="en-US" sz="1800" b="0" dirty="0" smtClean="0"/>
              <a:t>SUNY Buffalo law school offers numerous opportunities abroad, as well as externships and internships. </a:t>
            </a:r>
          </a:p>
          <a:p>
            <a:pPr marL="285750" indent="-285750">
              <a:buFont typeface="Arial" panose="020B0604020202020204" pitchFamily="34" charset="0"/>
              <a:buChar char="•"/>
            </a:pPr>
            <a:r>
              <a:rPr lang="en-US" sz="1800" b="0" dirty="0" smtClean="0"/>
              <a:t>Concentrations in civil litigation, criminal law, intellectual property law and technology, international law, environment law program, family law program, finance transaction program, housing finance and development law program and labor and employment law program are available. </a:t>
            </a:r>
          </a:p>
          <a:p>
            <a:pPr marL="285750" indent="-285750">
              <a:buFont typeface="Arial" panose="020B0604020202020204" pitchFamily="34" charset="0"/>
              <a:buChar char="•"/>
            </a:pPr>
            <a:r>
              <a:rPr lang="en-US" sz="1800" b="0" dirty="0" smtClean="0"/>
              <a:t>Here is the link to the </a:t>
            </a:r>
            <a:r>
              <a:rPr lang="en-US" sz="1800" b="0" dirty="0"/>
              <a:t>law school’s website: </a:t>
            </a:r>
            <a:r>
              <a:rPr lang="en-US" sz="1800" b="0" dirty="0">
                <a:hlinkClick r:id="rId2"/>
              </a:rPr>
              <a:t>http://www.law.buffalo.edu</a:t>
            </a:r>
            <a:r>
              <a:rPr lang="en-US" sz="1800" b="0" dirty="0" smtClean="0">
                <a:hlinkClick r:id="rId2"/>
              </a:rPr>
              <a:t>/</a:t>
            </a:r>
            <a:r>
              <a:rPr lang="en-US" sz="1800" b="0" dirty="0" smtClean="0"/>
              <a:t> </a:t>
            </a:r>
          </a:p>
          <a:p>
            <a:pPr marL="285750" indent="-285750">
              <a:buFont typeface="Arial" panose="020B0604020202020204" pitchFamily="34" charset="0"/>
              <a:buChar char="•"/>
            </a:pPr>
            <a:endParaRPr lang="en-US" sz="1800" b="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87863"/>
            <a:ext cx="2679154" cy="217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154" y="4953000"/>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42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best law school for you is…</a:t>
            </a:r>
            <a:endParaRPr lang="en-US" dirty="0"/>
          </a:p>
        </p:txBody>
      </p:sp>
      <p:sp>
        <p:nvSpPr>
          <p:cNvPr id="3" name="Content Placeholder 2"/>
          <p:cNvSpPr>
            <a:spLocks noGrp="1"/>
          </p:cNvSpPr>
          <p:nvPr>
            <p:ph idx="1"/>
          </p:nvPr>
        </p:nvSpPr>
        <p:spPr/>
        <p:txBody>
          <a:bodyPr>
            <a:normAutofit fontScale="92500" lnSpcReduction="10000"/>
          </a:bodyPr>
          <a:lstStyle/>
          <a:p>
            <a:r>
              <a:rPr lang="en-US" sz="1900" dirty="0" smtClean="0"/>
              <a:t>Syracuse University College of Law!</a:t>
            </a:r>
          </a:p>
          <a:p>
            <a:endParaRPr lang="en-US" sz="1900" dirty="0"/>
          </a:p>
          <a:p>
            <a:pPr>
              <a:buFont typeface="Arial" panose="020B0604020202020204" pitchFamily="34" charset="0"/>
              <a:buChar char="•"/>
            </a:pPr>
            <a:r>
              <a:rPr lang="en-US" sz="1900" b="0" dirty="0" smtClean="0"/>
              <a:t>Syracuse University College of Law is located in Syracuse. </a:t>
            </a:r>
          </a:p>
          <a:p>
            <a:pPr>
              <a:buFont typeface="Arial" panose="020B0604020202020204" pitchFamily="34" charset="0"/>
              <a:buChar char="•"/>
            </a:pPr>
            <a:r>
              <a:rPr lang="en-US" sz="1900" b="0" dirty="0" smtClean="0"/>
              <a:t>It was founded in 1895 and was accredited by the American Bar Association in 1923.</a:t>
            </a:r>
          </a:p>
          <a:p>
            <a:pPr>
              <a:buFont typeface="Arial" panose="020B0604020202020204" pitchFamily="34" charset="0"/>
              <a:buChar char="•"/>
            </a:pPr>
            <a:r>
              <a:rPr lang="en-US" sz="1900" b="0" dirty="0" smtClean="0"/>
              <a:t>Syracuse University College of Law has a number of different clinical programs, externship programs and advocacy skill programs.</a:t>
            </a:r>
          </a:p>
          <a:p>
            <a:pPr>
              <a:buFont typeface="Arial" panose="020B0604020202020204" pitchFamily="34" charset="0"/>
              <a:buChar char="•"/>
            </a:pPr>
            <a:r>
              <a:rPr lang="en-US" sz="1900" b="0" dirty="0" smtClean="0"/>
              <a:t>Many different joint degree programs are also offered. Such as a JD/MS in computer science, a JD/MS in forensic science, a JD/MBA, and many more.</a:t>
            </a:r>
          </a:p>
          <a:p>
            <a:pPr>
              <a:buFont typeface="Arial" panose="020B0604020202020204" pitchFamily="34" charset="0"/>
              <a:buChar char="•"/>
            </a:pPr>
            <a:r>
              <a:rPr lang="en-US" sz="1900" b="0" dirty="0" smtClean="0"/>
              <a:t>Here is the link to the law </a:t>
            </a:r>
            <a:r>
              <a:rPr lang="en-US" sz="1900" b="0" dirty="0"/>
              <a:t>schools website: </a:t>
            </a:r>
            <a:r>
              <a:rPr lang="en-US" sz="1900" b="0" dirty="0" smtClean="0">
                <a:hlinkClick r:id="rId2"/>
              </a:rPr>
              <a:t>http</a:t>
            </a:r>
            <a:r>
              <a:rPr lang="en-US" sz="1900" b="0" dirty="0">
                <a:hlinkClick r:id="rId2"/>
              </a:rPr>
              <a:t>://www.law.syr.edu</a:t>
            </a:r>
            <a:r>
              <a:rPr lang="en-US" sz="1900" b="0" dirty="0" smtClean="0">
                <a:hlinkClick r:id="rId2"/>
              </a:rPr>
              <a:t>/</a:t>
            </a:r>
            <a:r>
              <a:rPr lang="en-US" sz="1900" b="0" dirty="0" smtClean="0"/>
              <a:t> </a:t>
            </a:r>
            <a:endParaRPr lang="en-US" sz="1800" b="0" dirty="0" smtClean="0"/>
          </a:p>
          <a:p>
            <a:pPr>
              <a:buFont typeface="Arial" panose="020B0604020202020204" pitchFamily="34" charset="0"/>
              <a:buChar char="•"/>
            </a:pPr>
            <a:endParaRPr lang="en-US" sz="1800" b="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886325"/>
            <a:ext cx="29629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088" y="5029201"/>
            <a:ext cx="1779104" cy="177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915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dirty="0" smtClean="0"/>
              <a:t>Would you like to live closer to or in Long Island or closer to or in upstate New York? </a:t>
            </a:r>
            <a:endParaRPr lang="en-US" dirty="0"/>
          </a:p>
        </p:txBody>
      </p:sp>
      <p:sp>
        <p:nvSpPr>
          <p:cNvPr id="3" name="Content Placeholder 2"/>
          <p:cNvSpPr>
            <a:spLocks noGrp="1"/>
          </p:cNvSpPr>
          <p:nvPr>
            <p:ph idx="1"/>
          </p:nvPr>
        </p:nvSpPr>
        <p:spPr>
          <a:xfrm>
            <a:off x="762000" y="1524000"/>
            <a:ext cx="7520940" cy="3579849"/>
          </a:xfrm>
        </p:spPr>
        <p:txBody>
          <a:bodyPr>
            <a:normAutofit/>
          </a:bodyPr>
          <a:lstStyle/>
          <a:p>
            <a:endParaRPr lang="en-US" dirty="0" smtClean="0">
              <a:solidFill>
                <a:srgbClr val="FF0000"/>
              </a:solidFill>
            </a:endParaRPr>
          </a:p>
          <a:p>
            <a:r>
              <a:rPr lang="en-US" sz="2000" dirty="0" smtClean="0">
                <a:hlinkClick r:id="rId2" action="ppaction://hlinksldjump"/>
              </a:rPr>
              <a:t>Closer to/in Long Island</a:t>
            </a:r>
            <a:endParaRPr lang="en-US" sz="2000" dirty="0" smtClean="0"/>
          </a:p>
          <a:p>
            <a:pPr marL="0" indent="0">
              <a:buNone/>
            </a:pPr>
            <a:endParaRPr lang="en-US" sz="2000" dirty="0" smtClean="0"/>
          </a:p>
          <a:p>
            <a:r>
              <a:rPr lang="en-US" sz="2000" dirty="0" smtClean="0">
                <a:hlinkClick r:id="rId3" action="ppaction://hlinksldjump"/>
              </a:rPr>
              <a:t>Closer to/in upstate New York  </a:t>
            </a:r>
            <a:endParaRPr lang="en-US" sz="2000" dirty="0"/>
          </a:p>
        </p:txBody>
      </p:sp>
    </p:spTree>
    <p:extLst>
      <p:ext uri="{BB962C8B-B14F-4D97-AF65-F5344CB8AC3E}">
        <p14:creationId xmlns:p14="http://schemas.microsoft.com/office/powerpoint/2010/main" val="2236321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54162"/>
          </a:xfrm>
        </p:spPr>
        <p:txBody>
          <a:bodyPr>
            <a:normAutofit/>
          </a:bodyPr>
          <a:lstStyle/>
          <a:p>
            <a:r>
              <a:rPr lang="en-US" dirty="0" smtClean="0"/>
              <a:t>Would you like to attend a law school that is ranked in the top 100 law schools?</a:t>
            </a:r>
            <a:endParaRPr lang="en-US" dirty="0"/>
          </a:p>
        </p:txBody>
      </p:sp>
      <p:sp>
        <p:nvSpPr>
          <p:cNvPr id="3" name="Content Placeholder 2"/>
          <p:cNvSpPr>
            <a:spLocks noGrp="1"/>
          </p:cNvSpPr>
          <p:nvPr>
            <p:ph idx="1"/>
          </p:nvPr>
        </p:nvSpPr>
        <p:spPr>
          <a:xfrm>
            <a:off x="838200" y="1524000"/>
            <a:ext cx="7520940" cy="3579849"/>
          </a:xfrm>
        </p:spPr>
        <p:txBody>
          <a:bodyPr/>
          <a:lstStyle/>
          <a:p>
            <a:endParaRPr lang="en-US" dirty="0" smtClean="0"/>
          </a:p>
          <a:p>
            <a:r>
              <a:rPr lang="en-US" sz="2000" dirty="0" smtClean="0">
                <a:hlinkClick r:id="rId2" action="ppaction://hlinksldjump"/>
              </a:rPr>
              <a:t>Yes</a:t>
            </a:r>
            <a:endParaRPr lang="en-US" sz="2000" dirty="0" smtClean="0"/>
          </a:p>
          <a:p>
            <a:pPr marL="0" indent="0">
              <a:buNone/>
            </a:pPr>
            <a:endParaRPr lang="en-US" sz="2000" dirty="0" smtClean="0"/>
          </a:p>
          <a:p>
            <a:r>
              <a:rPr lang="en-US" sz="2000" dirty="0" smtClean="0">
                <a:hlinkClick r:id="rId3" action="ppaction://hlinksldjump"/>
              </a:rPr>
              <a:t>That doesn’t really matter to me </a:t>
            </a:r>
            <a:endParaRPr lang="en-US" sz="2000" dirty="0" smtClean="0"/>
          </a:p>
          <a:p>
            <a:endParaRPr lang="en-US" dirty="0" smtClean="0"/>
          </a:p>
          <a:p>
            <a:endParaRPr lang="en-US" dirty="0"/>
          </a:p>
        </p:txBody>
      </p:sp>
    </p:spTree>
    <p:extLst>
      <p:ext uri="{BB962C8B-B14F-4D97-AF65-F5344CB8AC3E}">
        <p14:creationId xmlns:p14="http://schemas.microsoft.com/office/powerpoint/2010/main" val="1379716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best Law School for you is…</a:t>
            </a:r>
            <a:endParaRPr lang="en-US" dirty="0"/>
          </a:p>
        </p:txBody>
      </p:sp>
      <p:sp>
        <p:nvSpPr>
          <p:cNvPr id="3" name="Content Placeholder 2"/>
          <p:cNvSpPr>
            <a:spLocks noGrp="1"/>
          </p:cNvSpPr>
          <p:nvPr>
            <p:ph idx="1"/>
          </p:nvPr>
        </p:nvSpPr>
        <p:spPr/>
        <p:txBody>
          <a:bodyPr/>
          <a:lstStyle/>
          <a:p>
            <a:r>
              <a:rPr lang="en-US" sz="1800" dirty="0" smtClean="0"/>
              <a:t>St. John’s Law School!</a:t>
            </a:r>
          </a:p>
          <a:p>
            <a:endParaRPr lang="en-US" dirty="0"/>
          </a:p>
          <a:p>
            <a:pPr>
              <a:buFont typeface="Arial" panose="020B0604020202020204" pitchFamily="34" charset="0"/>
              <a:buChar char="•"/>
            </a:pPr>
            <a:r>
              <a:rPr lang="en-US" b="0" dirty="0" smtClean="0"/>
              <a:t>St. John’s Law School is located in Queens, New York. It opened in 1925. </a:t>
            </a:r>
          </a:p>
          <a:p>
            <a:pPr>
              <a:buFont typeface="Arial" panose="020B0604020202020204" pitchFamily="34" charset="0"/>
              <a:buChar char="•"/>
            </a:pPr>
            <a:r>
              <a:rPr lang="en-US" b="0" dirty="0" smtClean="0"/>
              <a:t>It is located on the St. John’s campus, which is different from many other schools which have separate campuses for the law school and other graduate degrees.</a:t>
            </a:r>
          </a:p>
          <a:p>
            <a:pPr>
              <a:buFont typeface="Arial" panose="020B0604020202020204" pitchFamily="34" charset="0"/>
              <a:buChar char="•"/>
            </a:pPr>
            <a:r>
              <a:rPr lang="en-US" b="0" dirty="0" smtClean="0"/>
              <a:t>Admissions to St. John’s law school is highly competitive, They receive over 2,500 application and the entering class is only around 250. </a:t>
            </a:r>
          </a:p>
          <a:p>
            <a:pPr>
              <a:buFont typeface="Arial" panose="020B0604020202020204" pitchFamily="34" charset="0"/>
              <a:buChar char="•"/>
            </a:pPr>
            <a:r>
              <a:rPr lang="en-US" b="0" dirty="0" smtClean="0"/>
              <a:t>St. John’s Law School is ranked number 98 in the top 100 law schools in the United States. </a:t>
            </a:r>
          </a:p>
          <a:p>
            <a:pPr>
              <a:buFont typeface="Arial" panose="020B0604020202020204" pitchFamily="34" charset="0"/>
              <a:buChar char="•"/>
            </a:pPr>
            <a:r>
              <a:rPr lang="en-US" b="0" dirty="0" smtClean="0"/>
              <a:t>Here is the link to the law </a:t>
            </a:r>
            <a:r>
              <a:rPr lang="en-US" b="0" dirty="0"/>
              <a:t>schools website: </a:t>
            </a:r>
            <a:r>
              <a:rPr lang="en-US" b="0" dirty="0">
                <a:hlinkClick r:id="rId2"/>
              </a:rPr>
              <a:t>http://</a:t>
            </a:r>
            <a:r>
              <a:rPr lang="en-US" b="0" dirty="0" smtClean="0">
                <a:hlinkClick r:id="rId2"/>
              </a:rPr>
              <a:t>www.stjohns.edu/law</a:t>
            </a:r>
            <a:r>
              <a:rPr lang="en-US" b="0" dirty="0" smtClean="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026" y="4680871"/>
            <a:ext cx="2895600" cy="216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data:image/jpeg;base64,/9j/4AAQSkZJRgABAQAAAQABAAD/2wCEAAkGBhQQEBQUEBQWFBQWFRcVFxcUFRccFxgWFxwXGhQVFhgXGyYeGhkkGhUUIDAgJCcpLCwsFR4xNTAqNSYrLCkBCQoKDgwOGg8PGiskHyUqKy4yKjUtKSouLS8pNSopKSwsLCkpKSkvNS4sKikqKjQtKSk1LyksLCksNSksLiwpKf/AABEIALwBCwMBIgACEQEDEQH/xAAcAAEAAgMBAQEAAAAAAAAAAAAABggEBQcDAQL/xABPEAABAwIDAwYICQkGBQUAAAABAAIDBBEFEiEGBzETQVFhcbEUIjI1cnOBkRcjM1JUk6GywQgVQnSCkqLC0SQlU2KDsxY0NkPwGERk0uH/xAAbAQEAAgIDAAAAAAAAAAAAAAAAAwUBBAIGB//EAC4RAQACAQIDBgYBBQAAAAAAAAABAgMEERIhMQUTMlFxgQYiNEGRoWEUM1LB8P/aAAwDAQACEQMRAD8A7iiIgIiICIiAl0UJ3m7wW4ZBljIdUyAiNvzRzyOHQOYc5QTGKqY9zmtcCWGzgCCWki4DhzGxBXqqtbGbezYfWGcudI2U/HtcdZATcu1/TGpB9iszhGLR1ULJoHB0bxcEdx6COFkGYiIgIiICIiAiIgIiICIiAi1uPY42jhMjml2oGVtrm+nOsTZraltaH2YY3MtcEg3vfgRxGnQuPHG/D900YMk45yRHy+beoiLkhEREBERAREQEREBERAREQERfiWUNaXOIAAJJPAAcSUGp2r2mjw6lfPNwbo1vO958lg7fsF1V3G8Zmr6h80pLnvubDg1o1sBzNA7lv9523BxOrOQnweIlsQ6fnSEdJ7rKYbN7AeB4LWVU7fj5aWTKDxjjI07HO4nqRlyWkoXylwjaXFrHSEDjlb5Rt1Kb7qd4Rw6fkZ3f2WU+Nf8A7bzoJB1dPv5k3JNBxZoOoMMoIPRZN7OwP5vqOVhb/ZpicvRG/nZ2c4//ABBY1jwQCNQdQRzhfpck3J7e8qzwGod47BeFxPlMHFna3m6uxdbRgREQEREBERAREQFg4zizKWF0st8rbXyi51NhosmpqBGxz3cGguPYNSo5jz24lRyx0r2uOZgzE2bfxXcewhcLTtHLqnwY4veOPw7xvKLbU7U01dyfJZ+VaS1uZgAObgL5tPGy69F144ViEOHVbvCs2dgIAY0O8rUOvmH6JtbqC2GBYIaM8nUciXFjnNJAe3VzOe172BXvimHMmibFCIc7i4NIbbTk3+U4i/lA/YtTaZninqv+8wVnuK78Hnv+99ko2f2oirg8w5vEIBzttx4W1PQtwoRsbhLsMhnfUlmUlpux2awGhJ061LMOxJlQ0uiOZocW3HAlvG3SFtUtMxz6qTV4qUyW7rnSPuy0RFI1BERAREQEREBERAREQFybfhtvyMQooXePILykHyY+Zna7uHWui7S48yhpZaiU+KxtwPnO4NaOsmwVU8UxR9XUPmnd40j8zjxtfoHQBzdSCbbndhfDqnl5m3p4CDY8JJeLW9YHE+wc67Tt+P7rrP1eTuUG2f3sYXh9LHTwiYtY3UiIDM4+U43dxJXntPvooqqiqIGNmD5InsbmYLXcLC9nIIfuP87s9VL3Bd82gwKOtp5IJhdj2262n9Fw6wbFcD3H+d2eql7grHIKl4lQT4VXFhJbLA8FrhwNtWvHUR32Vl9i9qWYjRxzssCRlkb82QeU38R1EKIb69i/CqbwqJvxsA8a3F0XP7W8feud7n9svAa0RSOtBUEMdfg1/wCg/wDA9R6kFkEXwFfUBERAREQERYWIYq2F8LHeVNJybR15XOJ7AG/ag+Y3/wAtN6t/cVzpsIjwmqDLi0zOnnEfTqumV0OeJ7fnNc33iy57gzHSUlVGwXfZkzWu1u6Pym+9gFusLXyx83tK20N+Gk/xas/tpcPllpo6cvDwJicr2S2OUuaCHAtPPY+1bjaKOeSWoZE2SVseVuYyAAOkaALMDRrZ3StVUbVGZtPGPKJAlu1vHlA4Ws0WOnN09K3dRtaKLE6lsgvE/KTbiHBgtbt4e5QRw7deS2yUzd5xRSOLa07ee0x/pg4Ph8sVFiMU2jwGDU3GvA36NVKt3MBZRBpsSJJBpw4rRR1rn0U88ujquZoYOhjLW+xrlKti6bJRx3/SzP1/zEkcw5rcylxx80beSv1uS0478W3O0fmI2lvERFtKMREQEREBERAREQERaXa/aFtBRTVDuLG+KOl50YPeg4/v02u5aobRxn4uHxpLc8pGgPoj7XFc0pKB0t8ttOkrzqql0r3Pebue4ucTzkm5K2+zvB/aFFltNa7wsuzdNTU6iMd+ksP8xS9A96+SYNI0Em1gL8VJV41nyb/RPctWNRbd2nL2Bpq0m0b8o82y3Hed2eql7grHKuO47zuz1UvcFY5b7ossfEB8TJ6Du4qnbuJ7VcSv+Sk9B3cVTt/E9pRhZndVtZ+cKBhebzRWjk6TYeK/2j7QVM1WjdHtR4FiDGvNop7RP6ASfi3ex2n7SssEH1ERAWmrMZlMzoaWJsjmAGRz35I2ZtWtuGuJcRrYDQELcrkW2G0Vdg+ITyRMElPUFsgztJbmDQ0jMPJPi8OiyCeYftO+SqNLLA6OVsLpTdwLCA5rW8m63jA5jrpa3Bc5r8WrH7RQNnY3NGTycLZPFDXMcdXkeURxNuZSfYDeBDik/wAZEIqpkbgLOJa6Mlpfl67hpsf6rRYp/wBWQ9jP9tyDqlFLI9t5Y+TdfgHh2nTcBQzG6J1FWeEM8l5uL+Tc+XEegO4jr7FPF4VtG2ZhZIMzSNR/5zrhevFDY0+burc+k8pc9r9k2VUjamiIvna6SI6EG4LrdB6uB5l74xsaJa2aoqniOnBadTq4BoBHUL6dK+4lgM1C4ywuc5o1D26vA45ZG/pt04811jYeKnFC2R2gBvdwtEyxIOVv6biNb8y1do6THNeVy5OGMlcnyxG2/wB4ift+nq+R1fUtijYWQsbZvNlj1DyRzOdoADzFdChiDWhrRYAAAdQ4LCwjB2UzMrNSdXOPlOPSf6cy2AWzjpw856qXU5oyTFa+GP8AtxERSNUREQEREBERAREQFw3f5tNnmjo2HxYxyknpu8gHsbr+0F2nEa5sEUkshsyNjnuPU0XPcqo1E0uJVxdxlqJtB0F5sB2AW9yDyqsGdHSwzu0Ez5Awf5Y8oLve4j2LK2d4P7Qp7vuwptLBh0EY8WNkjB7OTufabn2qB7O8H9oUGfwSuuw/rK+7brxrPk3+ie5ey8az5N/onuVdXrD0DUf2rektluP87s9VL3BWOVRdnPCuXHgHKctldbkb58v6XDmUpMW0H/z/AHvVw8mlYmv+Sk9B3cVTw+V7fxU7bTY+4Ef221jfM5wFue5cbcFBIx4w7R3rE9HKkb2iHviFPycmmnAj/wA7VZ7d1tJ4fh8MpN5AOTk9YzQn2izv2lXfHaa7A4cW9xU13CbQ8lVSUrj4szc7PWM4+9t/3VHivxVb/ael/ps81jpPOHeURFKrQqGYNtKGVVZBV3Yzwl/IySfJvFm5ow52lwdbdfUpmvOama9pa9oc08Q4Ag9oKCHUmF08uLRz0bWWiikEz4gAxz32DGXboX2zE24aXUW2pPgu0tPUT+JC4MtI7ydGuabnqNveutQwNYA1jQ0DgGgAD2BfKikZILSMa8dDmgj3EII/jG1uWjqp6VvLCFgyOBu17v0rW4tbcEkdfQtZur2wnxKCV1S1t43hoe1tg4EXtbhcfiFNWxNDcoADbWsALW6LdC/NPTNjblja1rehoAHXoEHoQvyyMAWAAHQF9fIGi7iAOkmwX5hqGvF2ODh0tIPcg1W1VXNBTSTQOYOSje8tewuzZRcC4cLfatXu12qlxGkdNOGhwlcyzAQLANPOTrqtltr5uq/USfdKie411sNff/Hf91iDo6Lzjna7yXA9hB7l+y4IPqhm83aaqoYYnUUeZz3lrnZC/KANBlHSe5TB8oAuSAOknRYmI1zmxF0DOWfoGtaRbMdAXG+jRxJ6Agwtj8ZkqqVr52cnM1zo5G8wew2Nvs0W7Wvwag8GgDXuBddz5HcA57yXPd1C5Psss1kwcLtII6QQQg/aIiAiIg5rv02g5CgEDTZ1Q7KfVs1d7zlCg+4nZ/l659Q4XbTt09Y+4b7hmKwd9OOeEYm5gN2QNEQ9Li/7Tb2Lq+5zAfBcLjc4WfOTM7ps7Rg/dA96CIflEcaP/W/kXNdneD+0LpX5RPGj/wBb+Rc12d4P7QoM/glddh/WV924XjWfJv8ARPcvZeNZ8m/0T3Kvr1h3/PMd1b0lstx3ndnqpe4KxyrjuO87s9VL3BWOVu8nlj1/yUnoO7iqfwi8g9Id6uBX/JSeg7uKqFSj45vp/iuNukpcEb5Kx/MJTJGHAg8CLKP4PiLqKrjlb5UUgd2gHUe0X9637pWjiR71HcZDeVJaQbgE26edammmYmYdv+IsdL4q3iY3jl7Lc0lS2WNr2G7XtDgepwuO9eygu5rG/CcLjaTd0JMR7Bqz+Ej3KdLddKEREBERBpdrcOjlpZnSMDiyKVzCeLTlOo69B7lENxs7nUEpe4u+POriTpkZ0qb7Sf8AJ1PqJfuOUB3IRZsMqGjTNM8e+NgQfnZnFvz1ik5m8amp2/FRHyCS4tEj28HGzSdeFwsjecz82CnrKICF4l5N7WANZIwtc6z2jQ+Ta/HVaXcbTmKrrY36Pa1rSDxu17gftW837O/u6LrqG/ckQb/GcWbV4LNPH5MlK9w6rtNx7DcexQjc1g3hVNJy5zQMlOWLUNdIQ0ufJbyrDKADpqVIMNoXQ7NFkgs7wSRxB5s+ZwHuIXjuLH93P9e77rEEf2kjGGbQUvgY5Jkoizxs0Yc73Mf4vDgAe1SffLSNGHumAtKHxtDxo4NLtRccyjW87z9Q9lP/ALz1Kt8/ml/rIvvIMTdrs8KnD4Za348EObEx9yxkYJF8p0LybkuOvALR7JyGi2jmpICRTuz/ABdzlHiB7bDmsbjsKnO7HzTSerP3nKCUH/V0na//AGQgl21mNQNxCnp65wbTmJ8gD9I3y5g1gk5iAMxAOlyF7SbPQvnpp8PcwNZMDKyF45JzMrgHFrTlzNJHXqV5bZ7M0+Ky+DSOdHPFGJWPbY+I8lrgWniLtHvChlPsJVYJVU88UwlidPHDIGgtOWRwbZzb2I19hsg7OiIgLGxKtEEMkrvJjY557Ggn8FkqC758X5DCZWg2dM5sI7HG7v4Wn3oOA0cD8QrmtOr6icX/AG3XcfYCfcrZ00AjY1jRZrWhoHQALAe4KvW47COWxPlCLiCNz/2neK3vd7lYpBxf8onjR/638i5nhGytbUx8pS08sjLluaMaXHEduq6Z+URxo/8AV/kUi3ED+6j6+TuajlFprzhx7/gLFPolR+6f6rxrNi8Rijc+WmnaxoLnOcDYNHEnXgrWWWg3gD+66z9Xk7ljaHLvb+c/lxDcd53Z6qXuCseq47j/ADuz1UvcFY5ZRsev+Sk9B3cVUSioJKiZsULS6R7srWggEno1Vu6/5KT0HdxVYN3Pnik9ePxRmG0pty2Jv4xMZ6czP5bry2l3S1WH0rqiZ0Ra0tBbGXEjMbXuWgWvb3qy4C0+2GFeFUFRD8+J1vSAu37QEJmZ6uRfk/4xkqp6cnSSMSN9Jhsf4XfYu7Kqm7/FfBcUpZDoOVDHei/xHfe+xWqCMPqIiAiIg1u0n/J1PqJfuOUG3Deb5f1g/cYs+q25FQ/E6R0WQU8Epzl3lWFjcW01cLcV+NymGPhw3M8W5WV0jQfm2a0H25Sfcg3OIbIEVfhlE9sM5GWRrm5opW6eWAQQ7QeMF41uyEldLE/EHxujhOZkMLXBhf8AOkc43d2aKVlaTAZS+Jpc5xPLztuXHg2SVrR2ANb7kHptHhEtTC6GKVkTHscx+aMuNnC3i2cLW16Vq9idjZcMZyQnbJEXOeQYrOzEAaOzkAaDmX6iq5IaoRyPc6KeQmIknxHsLg+En5paA4X6HL1IlldiMbJHBzcgiIcfEcYWuFv2zf2oNNj27easq4qqSqYHxZcgbActmOL25vjNdStltTslPiFOIJKhjWnKXFsBuXNJIIvJoLW014L7U4q6TDJamNzmkwgts4+K5oGa3XnzD9kLJxidzKCokaXseGOcAXXcwt0BBvpe1/ag+7M7PzUVMKfl2PaxmWI8kQWm5N3+P4wuRppwWii3cTNxA14qmcsb3HIHJq3Jw5S/DrW4paqZzK0RvGdrwyNj3eQ4sYQ0v/zF1xxtm9i86vEZPAKh2WWCVjgC1z8xYfE8l4PjNIN/aUHriWyb5ahtUycx1DImxtIbeM6kvzsJ1a640vpbivaHBqiWSN9bJG5sTs7I4WODTIL5XvLySbX0AsL6rzxWNzaqnYJHhsz5gQHEABsXigdhGbtK+gSMruSL3OjljEou43YYi1sjR1OL4z+8gkSIiAuJ/lC4rd9LTjma+Z3abNZ3P967Yqz74sR5bF5+iMMiH7IBd/E5yDoP5P2F5KWecjWSQMHosGv2uK6tdVZwbePXUcDYKeUMjaSQAxpNybk3IXq/eriZ/wDdvHYGD+VBOvyiDrR/638ikW4jzUfXydzVw3HNqqmuyeFSulyXy5gNM1r8B1Bdy3Eeaj6+Tuag6Mo/vA811n6vJ3KQKP7wPNdZ+rydyDiG48/3uz1UvcFY7MFTmka8u+KzB3+U2Nu0LNy1XzpfrHf1XGbRHVPTT5ckb0rMx6LY17hyUnoO7iqw7ufO9J68fitZkqvnS/WO/qtju6FsWo7/AOO1Zi0T0YyYMmPx1mFqQvhC+hFlCqZtjh5pcRqYxpkmcW9hOZp9xCtHs/iPhFJBMP8AuRMf7S0X+264Lvzw7k8UzjhLEx/tbdp+6F1HcziPLYRCOeNz4j7DcfY4IynKIiMCIiDVV2y1LPJyksDHvIALiNXAcA63lDQaG/BbNjA0AAAAaADgAOAC/SICxocPYwktbYkl3E2zO8ogcATz26SslEGOKFlgMt8rs4uSbO11BPPqfekFAxj3vaLOkILzc6kCwOp6AB7FkIgxJMKjdEYSwcmbgtFwLE3I06yvkmERuY9jmlzXgBwLnG4GgBN72tzLMRBh/mmLx/EHxmXPqfGLLBpOvEADXqX2bC43xmN7btcbuBc7XhxN7ngPcstEGNNh7HvY9wu6O5YbnS4sefnGmq+voWGQSkeO1paDc6NdYuFr21LW+4LIRAREQfHGyqHtBWmesnk+fM93vcbfYrWbRVfJUlRJ8yGR3uabKpVEzNK0dLh/VYmdo3S4qcd4r5zDdx4JHYXB95Xp+Zovm/aVmoquclvN6ZXs/TVjbu4/CN4xRtjc0MFri/Fd43Eeaj6+TuauHbReU3sPeu47iPNR9fJ3NVhimZpEy6B2pjrj1V61jaN3RlH94Hmus/V5O4qQKP7wPNdZ+rydxUqtVkwH5U+iVIVHsB+VPolSFV2o8b0H4f8ApPeRYewPnmk/WR3lZiw9gfPNJ+st7ypNL1lpfE3gx+srTBF8BX1brpbjX5Q9B4tJN1yRn2gOHc5ZH5PVdeCqi+bI14/aFj91bffvSZ8Kzc8c0bvYczT94KFfk/VmWtnj+fDf2scPwcUHe0REBERAREQEREBERAREQEREBERAREQRXejVcnhFWemPL+8QPxKrTg7bzN9p+xWD32z5cIkHzpI2/wAV/wAFX/Ah8d+yfwUeTwS3uzq8Wqxx/MJGiIqp6k0W0XlM7D3qd7u96sGGUPIyRySPMr3+JlAAOW2pPHQqCbReUzsPeumbqd3VFX0BmqYi+TlXtuJHt0GWws0251aYfBDzXtj6zJ6tp/6hKb6NN72f1Wt2l3309VRzwNgla6WNzASWWBcLXNipgdy2Gf4LvrZP/stZtTutw+loKqWKD4xkD3Nc573WIGhAJtdSqlxDAflT6JUhUewH5U+iVIVXajxvQfh/6T3kUXgr3wVAlhdlkY8ua4W0IOh10UoWr2RoGVGKU8Uzc8b5w1zTexBJuNFz0vWWl8S+DH6yyJd5uJO41ko7Mo7gsV+3deeNZUfWO/BWIh3Y4a3hRxe0E95Xud32H2t4HB9WFvOlq11u2NZNE6Kaplkjda7XuuDYgjj1gKQ7lqrJi8Q+eyRv8N/wXYca3fUMVJVGCliY8wS2cG6g5HcL8PYuFbs6jJi1GemUD94EfijK1CIERgREQEREHwlRJmI1EUFSXx3mZTukjeyTNHNlDiHhp1Y69tOtS0heMFEyMWY0AWtYdA4Ds6kGrmjDaV7g92c0zneUdTlvn48b8/WtVgVU909Lmza4fnILycz7xeMevxj71JhhsYBGQWc3KfR+b2dSRYZGxzXNYAWMyNI5mfNHVoNOpBGcNxOUsw+Qkl9RI9sw5rZJXHTmyljQvkOKS8kyU35V1eYS3m5PlXMy26AwA+y6lTKNjXZg0A669vlW6L86CiZmzZRmve/Xa1+22l0Gpwif+1Voc42bLEGgk2GaNhsOi7nfat6sUYZHmLsgzOcHE9Lm+ST0kWHuWUgIiICIiDmu/uS2GMHTUM+wOK4fs+PjD6P4hdp/KAP9gh/WB91y4pglQ1jnFxA0tr2qLL4JWXZc1rq6Tado3SJFi/nOP54X385x/PCruC3k9F/q8H+cfmGr2i8pnYV3HcR5qPr5O5q4VjlQ15blINgeC7PuUx6ngwwtmnijdy0hyve1psQ2xsSrHDG1IeedrWi+rvNZ3h1RR/eB5rrP1eTuKyv+LaP6VB9az+q0W3O01LJhtW1lTC5zoJAGtkaSSRoAAdSpVWrvgPyp9EqQqN4NMGyEuIAseK3n5xj+e33qvz1mbu+dhZsdNLta0Rzn7shYewPnik/WR3len5xj+e33rG2HqWsxale9wawVAJc4gAC51JPAKTTRMTO7T+IstMlKcExPOVqgvq1I2to/pUH1rP6p/wAW0f0qD61n9VuOns7EY80Mjeljh7wVVHZGTJiFKeioj+8ArPP2soyLeFQfWs/qqt4Y7LWxEc1Q374QW8RfAvqAiIgIiIBWtgx2N5jtfLK5zY3aWeWhxIHRcNcR02WxcLqO0WzbmNpIzbJSyF7XX1f4sjWC1tNJNfR60GypcZEjnNDHWbK6InSwc0A343y6jXrXrW4iInxNIJMr8jbW0OVztb81mlYWB4S6KSoe9oBkme5pDr3Y4Ntccx8X7V6YzSSPkpnRtDhFKZHXdbTk5Gaaam7x7kGVieJMp4zJKbNBaCfSIaO9a/GdqWUr8sjHnxA+7bWyl7WE6nmc5t+o3X3FcOfVQmORuUOZICGuGhILYxqNdDe/MVg4ns3LVU8DZCGStY6OUg3u17Mr8ptzuDHDosgkNLUZ73aW2NtbdV+Hu9i91i4ZA5kLGyEOeGjORwL/ANIjqvdZSAiIgIiIOe76sDmq6GNtNE+V7Zg7KwXNsrgT2cFxT4PMR+hVH1ZVrLJZBVT4PMR+hVH1ZT4PMR+hT/VlWrslkFU/g8xH6FP9WU+DzEfoU/1ZVrLJZBVP4O8R+hT/AFZT4PMR+hT/AFZVrLJZBVT4PMR+hVH1ZT4PMR+hVH1ZVq7JZBVT4PMR+hVH1ZT4PMR+hT/VlWrslkFU/g7xH6FP9WU+DvEfoU/1ZVrLJZBVP4PMR+hT/VlZGH7AYi2aMminAD2EnkzoA4XKtJZLIDV9REBERAREQEREBERAREQEREBERAREQf/Z"/>
          <p:cNvSpPr>
            <a:spLocks noChangeAspect="1" noChangeArrowheads="1"/>
          </p:cNvSpPr>
          <p:nvPr/>
        </p:nvSpPr>
        <p:spPr bwMode="auto">
          <a:xfrm>
            <a:off x="155575" y="-1287463"/>
            <a:ext cx="3810000"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018" y="4680870"/>
            <a:ext cx="3308427" cy="2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67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59040" cy="1920240"/>
          </a:xfrm>
        </p:spPr>
        <p:txBody>
          <a:bodyPr>
            <a:normAutofit fontScale="90000"/>
          </a:bodyPr>
          <a:lstStyle/>
          <a:p>
            <a:r>
              <a:rPr lang="en-US" b="1" dirty="0" smtClean="0"/>
              <a:t>Do you want to go to a school that is on a campus (has a green, multiple buildings, </a:t>
            </a:r>
            <a:r>
              <a:rPr lang="en-US" b="1" dirty="0" err="1" smtClean="0"/>
              <a:t>etc</a:t>
            </a:r>
            <a:r>
              <a:rPr lang="en-US" b="1" dirty="0" smtClean="0"/>
              <a:t>) or would you prefer to go to a school that is just one or two buildings in a town or city?</a:t>
            </a:r>
            <a:endParaRPr lang="en-US" b="1" dirty="0"/>
          </a:p>
        </p:txBody>
      </p:sp>
      <p:sp>
        <p:nvSpPr>
          <p:cNvPr id="4" name="TextBox 3"/>
          <p:cNvSpPr txBox="1"/>
          <p:nvPr/>
        </p:nvSpPr>
        <p:spPr>
          <a:xfrm>
            <a:off x="914400" y="2666999"/>
            <a:ext cx="2590800" cy="1200329"/>
          </a:xfrm>
          <a:prstGeom prst="rect">
            <a:avLst/>
          </a:prstGeom>
          <a:noFill/>
        </p:spPr>
        <p:txBody>
          <a:bodyPr wrap="square" rtlCol="0">
            <a:spAutoFit/>
          </a:bodyPr>
          <a:lstStyle/>
          <a:p>
            <a:r>
              <a:rPr lang="en-US" sz="2400" dirty="0" smtClean="0">
                <a:hlinkClick r:id="rId2" action="ppaction://hlinksldjump"/>
              </a:rPr>
              <a:t>I prefer a school that has a campus. </a:t>
            </a:r>
            <a:endParaRPr lang="en-US" sz="2400" dirty="0"/>
          </a:p>
        </p:txBody>
      </p:sp>
      <p:sp>
        <p:nvSpPr>
          <p:cNvPr id="5" name="TextBox 4"/>
          <p:cNvSpPr txBox="1"/>
          <p:nvPr/>
        </p:nvSpPr>
        <p:spPr>
          <a:xfrm>
            <a:off x="5410200" y="2703443"/>
            <a:ext cx="2819400" cy="1569660"/>
          </a:xfrm>
          <a:prstGeom prst="rect">
            <a:avLst/>
          </a:prstGeom>
          <a:noFill/>
        </p:spPr>
        <p:txBody>
          <a:bodyPr wrap="square" rtlCol="0">
            <a:spAutoFit/>
          </a:bodyPr>
          <a:lstStyle/>
          <a:p>
            <a:r>
              <a:rPr lang="en-US" sz="2400" dirty="0" smtClean="0">
                <a:hlinkClick r:id="rId3" action="ppaction://hlinksldjump"/>
              </a:rPr>
              <a:t>I prefer a school that is just one or two buildings in a city or town. </a:t>
            </a:r>
            <a:endParaRPr lang="en-US" sz="2400" dirty="0"/>
          </a:p>
        </p:txBody>
      </p:sp>
    </p:spTree>
    <p:extLst>
      <p:ext uri="{BB962C8B-B14F-4D97-AF65-F5344CB8AC3E}">
        <p14:creationId xmlns:p14="http://schemas.microsoft.com/office/powerpoint/2010/main" val="1288628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365760"/>
            <a:ext cx="7520940" cy="548640"/>
          </a:xfrm>
        </p:spPr>
        <p:txBody>
          <a:bodyPr/>
          <a:lstStyle/>
          <a:p>
            <a:r>
              <a:rPr lang="en-US" dirty="0" smtClean="0"/>
              <a:t>The best law school for you is…</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Hofstra Law School!</a:t>
            </a:r>
          </a:p>
          <a:p>
            <a:endParaRPr lang="en-US" dirty="0"/>
          </a:p>
          <a:p>
            <a:pPr>
              <a:buFont typeface="Arial" panose="020B0604020202020204" pitchFamily="34" charset="0"/>
              <a:buChar char="•"/>
            </a:pPr>
            <a:r>
              <a:rPr lang="en-US" b="0" dirty="0" smtClean="0"/>
              <a:t>Hofstra Law School is located in Hempstead Long Island on the beautiful campus of Hofstra University. </a:t>
            </a:r>
          </a:p>
          <a:p>
            <a:pPr>
              <a:buFont typeface="Arial" panose="020B0604020202020204" pitchFamily="34" charset="0"/>
              <a:buChar char="•"/>
            </a:pPr>
            <a:r>
              <a:rPr lang="en-US" b="0" dirty="0" smtClean="0"/>
              <a:t>Hofstra Law School offers eight concentrations. The concentrations offered are in alternative dispute resolution , business law honors, criminal law and procedure, energy and environmental law, family law, health law, intellectual property law and international law. </a:t>
            </a:r>
          </a:p>
          <a:p>
            <a:pPr>
              <a:buFont typeface="Arial" panose="020B0604020202020204" pitchFamily="34" charset="0"/>
              <a:buChar char="•"/>
            </a:pPr>
            <a:r>
              <a:rPr lang="en-US" b="0" dirty="0" smtClean="0"/>
              <a:t>Hofstra Law School offers over 200 externships, has 5 journals that students are able to join, has a moot court, pro bono work opportunities, and specific skills courses, such as advanced trial advocacy, business drafting, modern divorce advocacy and legal interviewing, counseling and negotiation. </a:t>
            </a:r>
          </a:p>
          <a:p>
            <a:pPr>
              <a:buFont typeface="Arial" panose="020B0604020202020204" pitchFamily="34" charset="0"/>
              <a:buChar char="•"/>
            </a:pPr>
            <a:r>
              <a:rPr lang="en-US" b="0" dirty="0" smtClean="0"/>
              <a:t>Here is the link to the law </a:t>
            </a:r>
            <a:r>
              <a:rPr lang="en-US" b="0" dirty="0"/>
              <a:t>schools website: </a:t>
            </a:r>
            <a:r>
              <a:rPr lang="en-US" b="0" dirty="0">
                <a:hlinkClick r:id="rId2"/>
              </a:rPr>
              <a:t>http://law.hofstra.edu</a:t>
            </a:r>
            <a:r>
              <a:rPr lang="en-US" b="0" dirty="0" smtClean="0">
                <a:hlinkClick r:id="rId2"/>
              </a:rPr>
              <a:t>/</a:t>
            </a:r>
            <a:r>
              <a:rPr lang="en-US" b="0" dirty="0" smtClean="0"/>
              <a:t> </a:t>
            </a:r>
            <a:endParaRPr lang="en-US" b="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714875"/>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414" y="4714875"/>
            <a:ext cx="276008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461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law school for you is…</a:t>
            </a:r>
            <a:endParaRPr lang="en-US" dirty="0"/>
          </a:p>
        </p:txBody>
      </p:sp>
      <p:sp>
        <p:nvSpPr>
          <p:cNvPr id="3" name="Content Placeholder 2"/>
          <p:cNvSpPr>
            <a:spLocks noGrp="1"/>
          </p:cNvSpPr>
          <p:nvPr>
            <p:ph idx="1"/>
          </p:nvPr>
        </p:nvSpPr>
        <p:spPr>
          <a:xfrm>
            <a:off x="838200" y="980222"/>
            <a:ext cx="7520940" cy="499571"/>
          </a:xfrm>
        </p:spPr>
        <p:txBody>
          <a:bodyPr/>
          <a:lstStyle/>
          <a:p>
            <a:r>
              <a:rPr lang="en-US" sz="1800" dirty="0" smtClean="0"/>
              <a:t>Either CUNY School of Law or </a:t>
            </a:r>
            <a:r>
              <a:rPr lang="en-US" sz="1800" dirty="0"/>
              <a:t>Touro Law Center</a:t>
            </a:r>
            <a:r>
              <a:rPr lang="en-US" sz="1800"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936" y="5029248"/>
            <a:ext cx="2846940" cy="189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6506" y="1582579"/>
            <a:ext cx="3733800" cy="3570208"/>
          </a:xfrm>
          <a:prstGeom prst="rect">
            <a:avLst/>
          </a:prstGeom>
          <a:noFill/>
        </p:spPr>
        <p:txBody>
          <a:bodyPr wrap="square" rtlCol="0">
            <a:spAutoFit/>
          </a:bodyPr>
          <a:lstStyle/>
          <a:p>
            <a:r>
              <a:rPr lang="en-US" sz="1600" b="1" dirty="0" smtClean="0"/>
              <a:t>CUNY School of Law</a:t>
            </a:r>
          </a:p>
          <a:p>
            <a:pPr marL="285750" indent="-285750">
              <a:buFont typeface="Arial" panose="020B0604020202020204" pitchFamily="34" charset="0"/>
              <a:buChar char="•"/>
            </a:pPr>
            <a:r>
              <a:rPr lang="en-US" sz="1600" dirty="0" smtClean="0"/>
              <a:t>CUNY School of Law is located in Long Island City.</a:t>
            </a:r>
          </a:p>
          <a:p>
            <a:pPr marL="285750" indent="-285750">
              <a:buFont typeface="Arial" panose="020B0604020202020204" pitchFamily="34" charset="0"/>
              <a:buChar char="•"/>
            </a:pPr>
            <a:r>
              <a:rPr lang="en-US" sz="1600" dirty="0" smtClean="0"/>
              <a:t>It is easily accessible to all five boroughs. </a:t>
            </a:r>
          </a:p>
          <a:p>
            <a:pPr marL="285750" indent="-285750">
              <a:buFont typeface="Arial" panose="020B0604020202020204" pitchFamily="34" charset="0"/>
              <a:buChar char="•"/>
            </a:pPr>
            <a:r>
              <a:rPr lang="en-US" sz="1600" dirty="0" smtClean="0"/>
              <a:t>The cost of CUNY School of Law is substantially less than half the cost of most private law schools. </a:t>
            </a:r>
          </a:p>
          <a:p>
            <a:pPr marL="285750" indent="-285750">
              <a:buFont typeface="Arial" panose="020B0604020202020204" pitchFamily="34" charset="0"/>
              <a:buChar char="•"/>
            </a:pPr>
            <a:r>
              <a:rPr lang="en-US" sz="1600" dirty="0" smtClean="0"/>
              <a:t>If money is a big concern this is your best bet.</a:t>
            </a:r>
          </a:p>
          <a:p>
            <a:pPr marL="285750" indent="-285750">
              <a:buFont typeface="Arial" panose="020B0604020202020204" pitchFamily="34" charset="0"/>
              <a:buChar char="•"/>
            </a:pPr>
            <a:r>
              <a:rPr lang="en-US" sz="1600" dirty="0" smtClean="0"/>
              <a:t>Here </a:t>
            </a:r>
            <a:r>
              <a:rPr lang="en-US" sz="1600" dirty="0"/>
              <a:t>is the link to the law schools website: </a:t>
            </a:r>
            <a:r>
              <a:rPr lang="en-US" sz="1600" dirty="0">
                <a:hlinkClick r:id="rId3"/>
              </a:rPr>
              <a:t>http://www.law.cuny.edu/index.html</a:t>
            </a:r>
            <a:r>
              <a:rPr lang="en-US" sz="1600" dirty="0"/>
              <a:t> </a:t>
            </a:r>
          </a:p>
          <a:p>
            <a:pPr marL="285750" indent="-285750">
              <a:buFont typeface="Arial" panose="020B0604020202020204" pitchFamily="34" charset="0"/>
              <a:buChar char="•"/>
            </a:pPr>
            <a:endParaRPr lang="en-US"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25" y="4963491"/>
            <a:ext cx="3343250" cy="189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81598" y="1582579"/>
            <a:ext cx="3429001" cy="3380912"/>
          </a:xfrm>
          <a:prstGeom prst="rect">
            <a:avLst/>
          </a:prstGeom>
          <a:noFill/>
        </p:spPr>
        <p:txBody>
          <a:bodyPr wrap="square" rtlCol="0">
            <a:spAutoFit/>
          </a:bodyPr>
          <a:lstStyle/>
          <a:p>
            <a:r>
              <a:rPr lang="en-US" sz="1600" b="1" dirty="0" smtClean="0"/>
              <a:t>Touro Law Center</a:t>
            </a:r>
          </a:p>
          <a:p>
            <a:pPr marL="285750" indent="-285750">
              <a:buFont typeface="Arial" panose="020B0604020202020204" pitchFamily="34" charset="0"/>
              <a:buChar char="•"/>
            </a:pPr>
            <a:r>
              <a:rPr lang="en-US" sz="1600" dirty="0" smtClean="0"/>
              <a:t>Touro Law Center is located in Central Islip.</a:t>
            </a:r>
          </a:p>
          <a:p>
            <a:pPr marL="285750" indent="-285750">
              <a:buFont typeface="Arial" panose="020B0604020202020204" pitchFamily="34" charset="0"/>
              <a:buChar char="•"/>
            </a:pPr>
            <a:r>
              <a:rPr lang="en-US" sz="1600" dirty="0" smtClean="0"/>
              <a:t>It is located about an hour car or train ride from New York City. </a:t>
            </a:r>
          </a:p>
          <a:p>
            <a:pPr marL="285750" indent="-285750">
              <a:buFont typeface="Arial" panose="020B0604020202020204" pitchFamily="34" charset="0"/>
              <a:buChar char="•"/>
            </a:pPr>
            <a:r>
              <a:rPr lang="en-US" sz="1600" dirty="0" smtClean="0"/>
              <a:t>Since it is so close to the courts it is known for working closely with both the federal and state courthouses.</a:t>
            </a:r>
          </a:p>
          <a:p>
            <a:pPr marL="285750" indent="-285750">
              <a:buFont typeface="Arial" panose="020B0604020202020204" pitchFamily="34" charset="0"/>
              <a:buChar char="•"/>
            </a:pPr>
            <a:r>
              <a:rPr lang="en-US" sz="1600" dirty="0" smtClean="0"/>
              <a:t>Here </a:t>
            </a:r>
            <a:r>
              <a:rPr lang="en-US" sz="1600" dirty="0"/>
              <a:t>is the link to the law schools website: </a:t>
            </a:r>
            <a:r>
              <a:rPr lang="en-US" sz="1600" dirty="0">
                <a:hlinkClick r:id="rId5"/>
              </a:rPr>
              <a:t>http://www.tourolaw.edu/</a:t>
            </a:r>
            <a:r>
              <a:rPr lang="en-US" sz="1600" dirty="0"/>
              <a:t> </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70215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34" y="381000"/>
            <a:ext cx="7520940" cy="1005840"/>
          </a:xfrm>
        </p:spPr>
        <p:txBody>
          <a:bodyPr>
            <a:normAutofit/>
          </a:bodyPr>
          <a:lstStyle/>
          <a:p>
            <a:r>
              <a:rPr lang="en-US" dirty="0" smtClean="0"/>
              <a:t>Do you want to attend law school in a city setting ?</a:t>
            </a:r>
            <a:endParaRPr lang="en-US" dirty="0"/>
          </a:p>
        </p:txBody>
      </p:sp>
      <p:sp>
        <p:nvSpPr>
          <p:cNvPr id="4" name="TextBox 3">
            <a:hlinkClick r:id="" action="ppaction://hlinkshowjump?jump=nextslide"/>
          </p:cNvPr>
          <p:cNvSpPr txBox="1"/>
          <p:nvPr/>
        </p:nvSpPr>
        <p:spPr>
          <a:xfrm>
            <a:off x="1066800" y="2241778"/>
            <a:ext cx="2362200" cy="923330"/>
          </a:xfrm>
          <a:prstGeom prst="rect">
            <a:avLst/>
          </a:prstGeom>
          <a:noFill/>
        </p:spPr>
        <p:txBody>
          <a:bodyPr wrap="square" rtlCol="0">
            <a:spAutoFit/>
          </a:bodyPr>
          <a:lstStyle/>
          <a:p>
            <a:r>
              <a:rPr lang="en-US" sz="5400" dirty="0" smtClean="0">
                <a:hlinkClick r:id="rId2" action="ppaction://hlinksldjump"/>
              </a:rPr>
              <a:t>Yes </a:t>
            </a:r>
            <a:endParaRPr lang="en-US" sz="5400" dirty="0"/>
          </a:p>
        </p:txBody>
      </p:sp>
      <p:sp>
        <p:nvSpPr>
          <p:cNvPr id="5" name="TextBox 4"/>
          <p:cNvSpPr txBox="1"/>
          <p:nvPr/>
        </p:nvSpPr>
        <p:spPr>
          <a:xfrm>
            <a:off x="5075583" y="2252054"/>
            <a:ext cx="3096491" cy="923330"/>
          </a:xfrm>
          <a:prstGeom prst="rect">
            <a:avLst/>
          </a:prstGeom>
          <a:noFill/>
        </p:spPr>
        <p:txBody>
          <a:bodyPr wrap="square" rtlCol="0">
            <a:spAutoFit/>
          </a:bodyPr>
          <a:lstStyle/>
          <a:p>
            <a:r>
              <a:rPr lang="en-US" sz="5400" dirty="0" smtClean="0">
                <a:hlinkClick r:id="rId3" action="ppaction://hlinksldjump"/>
              </a:rPr>
              <a:t>No</a:t>
            </a:r>
            <a:r>
              <a:rPr lang="en-US" sz="5400" dirty="0" smtClean="0"/>
              <a:t> </a:t>
            </a:r>
            <a:endParaRPr lang="en-US" sz="5400" dirty="0"/>
          </a:p>
        </p:txBody>
      </p:sp>
    </p:spTree>
    <p:extLst>
      <p:ext uri="{BB962C8B-B14F-4D97-AF65-F5344CB8AC3E}">
        <p14:creationId xmlns:p14="http://schemas.microsoft.com/office/powerpoint/2010/main" val="2170270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best law school for you is…</a:t>
            </a:r>
            <a:endParaRPr lang="en-US" dirty="0"/>
          </a:p>
        </p:txBody>
      </p:sp>
      <p:sp>
        <p:nvSpPr>
          <p:cNvPr id="3" name="Content Placeholder 2"/>
          <p:cNvSpPr>
            <a:spLocks noGrp="1"/>
          </p:cNvSpPr>
          <p:nvPr>
            <p:ph idx="1"/>
          </p:nvPr>
        </p:nvSpPr>
        <p:spPr>
          <a:xfrm>
            <a:off x="762000" y="948229"/>
            <a:ext cx="7520940" cy="499571"/>
          </a:xfrm>
        </p:spPr>
        <p:txBody>
          <a:bodyPr>
            <a:normAutofit/>
          </a:bodyPr>
          <a:lstStyle/>
          <a:p>
            <a:r>
              <a:rPr lang="en-US" sz="1800" dirty="0" smtClean="0"/>
              <a:t>Either Cornell Law School or Pace Law School!</a:t>
            </a:r>
          </a:p>
          <a:p>
            <a:endParaRPr lang="en-US" dirty="0"/>
          </a:p>
        </p:txBody>
      </p:sp>
      <p:sp>
        <p:nvSpPr>
          <p:cNvPr id="4" name="TextBox 3"/>
          <p:cNvSpPr txBox="1"/>
          <p:nvPr/>
        </p:nvSpPr>
        <p:spPr>
          <a:xfrm>
            <a:off x="4495800" y="1424609"/>
            <a:ext cx="4572000" cy="3724096"/>
          </a:xfrm>
          <a:prstGeom prst="rect">
            <a:avLst/>
          </a:prstGeom>
          <a:noFill/>
        </p:spPr>
        <p:txBody>
          <a:bodyPr wrap="square" rtlCol="0">
            <a:spAutoFit/>
          </a:bodyPr>
          <a:lstStyle/>
          <a:p>
            <a:r>
              <a:rPr lang="en-US" sz="1600" b="1" dirty="0" smtClean="0"/>
              <a:t>Pace Law School</a:t>
            </a:r>
            <a:endParaRPr lang="en-US" sz="1600" b="1" dirty="0"/>
          </a:p>
          <a:p>
            <a:pPr marL="285750" indent="-285750">
              <a:buFont typeface="Arial" panose="020B0604020202020204" pitchFamily="34" charset="0"/>
              <a:buChar char="•"/>
            </a:pPr>
            <a:r>
              <a:rPr lang="en-US" sz="1600" dirty="0" smtClean="0"/>
              <a:t>Pace Law School is located in White Plains, New York. </a:t>
            </a:r>
            <a:r>
              <a:rPr lang="en-US" sz="1600" dirty="0"/>
              <a:t> </a:t>
            </a:r>
            <a:r>
              <a:rPr lang="en-US" sz="1600" dirty="0" smtClean="0"/>
              <a:t>It was established in 1976. </a:t>
            </a:r>
          </a:p>
          <a:p>
            <a:pPr marL="285750" indent="-285750">
              <a:buFont typeface="Arial" panose="020B0604020202020204" pitchFamily="34" charset="0"/>
              <a:buChar char="•"/>
            </a:pPr>
            <a:r>
              <a:rPr lang="en-US" sz="1600" dirty="0" smtClean="0"/>
              <a:t>Two special programs Pace law offers are the January accelerated program and the Pipeline Program. </a:t>
            </a:r>
          </a:p>
          <a:p>
            <a:pPr marL="285750" indent="-285750">
              <a:buFont typeface="Arial" panose="020B0604020202020204" pitchFamily="34" charset="0"/>
              <a:buChar char="•"/>
            </a:pPr>
            <a:r>
              <a:rPr lang="en-US" sz="1600" dirty="0" smtClean="0"/>
              <a:t>The median LSAT score for the incoming class is 153 and the median GPA is 3.33. </a:t>
            </a:r>
          </a:p>
          <a:p>
            <a:pPr marL="285750" indent="-285750">
              <a:buFont typeface="Arial" panose="020B0604020202020204" pitchFamily="34" charset="0"/>
              <a:buChar char="•"/>
            </a:pPr>
            <a:r>
              <a:rPr lang="en-US" sz="1600" dirty="0" smtClean="0"/>
              <a:t>Here is the link to the </a:t>
            </a:r>
            <a:r>
              <a:rPr lang="en-US" sz="1600" dirty="0"/>
              <a:t>law schools website: </a:t>
            </a:r>
            <a:r>
              <a:rPr lang="en-US" sz="1600" dirty="0">
                <a:hlinkClick r:id="rId2"/>
              </a:rPr>
              <a:t>http://www.law.pace.edu</a:t>
            </a:r>
            <a:r>
              <a:rPr lang="en-US" sz="1600" dirty="0" smtClean="0">
                <a:hlinkClick r:id="rId2"/>
              </a:rPr>
              <a:t>/</a:t>
            </a:r>
            <a:r>
              <a:rPr lang="en-US" sz="1600" dirty="0" smtClean="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b="1" dirty="0"/>
          </a:p>
          <a:p>
            <a:endParaRPr lang="en-US" dirty="0"/>
          </a:p>
        </p:txBody>
      </p:sp>
      <p:sp>
        <p:nvSpPr>
          <p:cNvPr id="5" name="TextBox 4"/>
          <p:cNvSpPr txBox="1"/>
          <p:nvPr/>
        </p:nvSpPr>
        <p:spPr>
          <a:xfrm>
            <a:off x="228600" y="1447800"/>
            <a:ext cx="4267200" cy="3170099"/>
          </a:xfrm>
          <a:prstGeom prst="rect">
            <a:avLst/>
          </a:prstGeom>
          <a:noFill/>
        </p:spPr>
        <p:txBody>
          <a:bodyPr wrap="square" rtlCol="0">
            <a:spAutoFit/>
          </a:bodyPr>
          <a:lstStyle/>
          <a:p>
            <a:r>
              <a:rPr lang="en-US" sz="1600" b="1" dirty="0"/>
              <a:t>Cornell </a:t>
            </a:r>
            <a:r>
              <a:rPr lang="en-US" sz="1600" b="1" dirty="0" smtClean="0"/>
              <a:t>Law School</a:t>
            </a:r>
            <a:endParaRPr lang="en-US" sz="1600" b="1" dirty="0"/>
          </a:p>
          <a:p>
            <a:pPr>
              <a:buFont typeface="Arial" panose="020B0604020202020204" pitchFamily="34" charset="0"/>
              <a:buChar char="•"/>
            </a:pPr>
            <a:r>
              <a:rPr lang="en-US" sz="1600" dirty="0"/>
              <a:t>Cornell Law School is located in Ithaca, </a:t>
            </a:r>
            <a:endParaRPr lang="en-US" sz="1600" dirty="0" smtClean="0"/>
          </a:p>
          <a:p>
            <a:r>
              <a:rPr lang="en-US" sz="1600" dirty="0" smtClean="0"/>
              <a:t>New </a:t>
            </a:r>
            <a:r>
              <a:rPr lang="en-US" sz="1600" dirty="0"/>
              <a:t>York. It was established in 1887.</a:t>
            </a:r>
          </a:p>
          <a:p>
            <a:pPr>
              <a:buFont typeface="Arial" panose="020B0604020202020204" pitchFamily="34" charset="0"/>
              <a:buChar char="•"/>
            </a:pPr>
            <a:r>
              <a:rPr lang="en-US" sz="1600" dirty="0"/>
              <a:t>Cornell is ranked #13 in the top 100 law schools in the United States. </a:t>
            </a:r>
          </a:p>
          <a:p>
            <a:pPr>
              <a:buFont typeface="Arial" panose="020B0604020202020204" pitchFamily="34" charset="0"/>
              <a:buChar char="•"/>
            </a:pPr>
            <a:r>
              <a:rPr lang="en-US" sz="1600" dirty="0"/>
              <a:t>It is an extremely prestigious school. The average LSAT score for the most recent entering class was a 167 and the median </a:t>
            </a:r>
            <a:endParaRPr lang="en-US" sz="1600" dirty="0" smtClean="0"/>
          </a:p>
          <a:p>
            <a:r>
              <a:rPr lang="en-US" sz="1600" dirty="0" smtClean="0"/>
              <a:t>GPA </a:t>
            </a:r>
            <a:r>
              <a:rPr lang="en-US" sz="1600" dirty="0"/>
              <a:t>was a 3.66. </a:t>
            </a:r>
          </a:p>
          <a:p>
            <a:pPr>
              <a:buFont typeface="Arial" panose="020B0604020202020204" pitchFamily="34" charset="0"/>
              <a:buChar char="•"/>
            </a:pPr>
            <a:r>
              <a:rPr lang="en-US" sz="1600" dirty="0" smtClean="0"/>
              <a:t>Here </a:t>
            </a:r>
            <a:r>
              <a:rPr lang="en-US" sz="1600" dirty="0"/>
              <a:t>is the link to the law schools website: </a:t>
            </a:r>
            <a:r>
              <a:rPr lang="en-US" sz="1600" dirty="0">
                <a:hlinkClick r:id="rId3"/>
              </a:rPr>
              <a:t>http://www.cornell.edu/</a:t>
            </a:r>
            <a:r>
              <a:rPr lang="en-US" sz="1600" dirty="0"/>
              <a:t> </a:t>
            </a:r>
          </a:p>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67300"/>
            <a:ext cx="3352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8862" y="4950701"/>
            <a:ext cx="2905538" cy="193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427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city would you prefer to live in? </a:t>
            </a:r>
            <a:endParaRPr lang="en-US" dirty="0"/>
          </a:p>
        </p:txBody>
      </p:sp>
      <p:sp>
        <p:nvSpPr>
          <p:cNvPr id="3" name="Content Placeholder 2"/>
          <p:cNvSpPr>
            <a:spLocks noGrp="1"/>
          </p:cNvSpPr>
          <p:nvPr>
            <p:ph idx="1"/>
          </p:nvPr>
        </p:nvSpPr>
        <p:spPr/>
        <p:txBody>
          <a:bodyPr>
            <a:normAutofit/>
          </a:bodyPr>
          <a:lstStyle/>
          <a:p>
            <a:r>
              <a:rPr lang="en-US" sz="1800" dirty="0" smtClean="0">
                <a:hlinkClick r:id="rId2" action="ppaction://hlinksldjump"/>
              </a:rPr>
              <a:t>New York City</a:t>
            </a:r>
            <a:endParaRPr lang="en-US" sz="1800" dirty="0" smtClean="0"/>
          </a:p>
          <a:p>
            <a:endParaRPr lang="en-US" sz="1800" dirty="0" smtClean="0"/>
          </a:p>
          <a:p>
            <a:r>
              <a:rPr lang="en-US" sz="1800" dirty="0" smtClean="0">
                <a:hlinkClick r:id="rId3" action="ppaction://hlinksldjump"/>
              </a:rPr>
              <a:t>Albany </a:t>
            </a:r>
            <a:endParaRPr lang="en-US" sz="1800" dirty="0" smtClean="0"/>
          </a:p>
          <a:p>
            <a:endParaRPr lang="en-US" sz="1800" dirty="0" smtClean="0">
              <a:hlinkClick r:id="rId4" action="ppaction://hlinksldjump"/>
            </a:endParaRPr>
          </a:p>
          <a:p>
            <a:r>
              <a:rPr lang="en-US" sz="1800" dirty="0" smtClean="0">
                <a:hlinkClick r:id="rId4" action="ppaction://hlinksldjump"/>
              </a:rPr>
              <a:t>Buffalo</a:t>
            </a:r>
            <a:endParaRPr lang="en-US" sz="1800" dirty="0" smtClean="0"/>
          </a:p>
          <a:p>
            <a:endParaRPr lang="en-US" sz="1800" dirty="0" smtClean="0">
              <a:hlinkClick r:id="rId5" action="ppaction://hlinksldjump"/>
            </a:endParaRPr>
          </a:p>
          <a:p>
            <a:r>
              <a:rPr lang="en-US" sz="1800" dirty="0" smtClean="0">
                <a:hlinkClick r:id="rId5" action="ppaction://hlinksldjump"/>
              </a:rPr>
              <a:t>Syracuse </a:t>
            </a:r>
            <a:endParaRPr lang="en-US" sz="1800" dirty="0"/>
          </a:p>
        </p:txBody>
      </p:sp>
    </p:spTree>
    <p:extLst>
      <p:ext uri="{BB962C8B-B14F-4D97-AF65-F5344CB8AC3E}">
        <p14:creationId xmlns:p14="http://schemas.microsoft.com/office/powerpoint/2010/main" val="300358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59040" cy="701040"/>
          </a:xfrm>
        </p:spPr>
        <p:txBody>
          <a:bodyPr>
            <a:normAutofit fontScale="90000"/>
          </a:bodyPr>
          <a:lstStyle/>
          <a:p>
            <a:r>
              <a:rPr lang="en-US" dirty="0" smtClean="0"/>
              <a:t>Would you like to attend a Law school that is ranked in the top 100 law schools?</a:t>
            </a:r>
            <a:endParaRPr lang="en-US" dirty="0"/>
          </a:p>
        </p:txBody>
      </p:sp>
      <p:sp>
        <p:nvSpPr>
          <p:cNvPr id="3" name="Content Placeholder 2"/>
          <p:cNvSpPr>
            <a:spLocks noGrp="1"/>
          </p:cNvSpPr>
          <p:nvPr>
            <p:ph idx="1"/>
          </p:nvPr>
        </p:nvSpPr>
        <p:spPr>
          <a:xfrm>
            <a:off x="1609205" y="5410200"/>
            <a:ext cx="7520940" cy="880572"/>
          </a:xfrm>
        </p:spPr>
        <p:txBody>
          <a:bodyPr>
            <a:normAutofit/>
          </a:bodyPr>
          <a:lstStyle/>
          <a:p>
            <a:r>
              <a:rPr lang="en-US" sz="1800" dirty="0" smtClean="0">
                <a:solidFill>
                  <a:schemeClr val="bg1"/>
                </a:solidFill>
              </a:rPr>
              <a:t>New York City is the home of numerous prestigious law schools.</a:t>
            </a:r>
          </a:p>
        </p:txBody>
      </p:sp>
      <p:sp>
        <p:nvSpPr>
          <p:cNvPr id="4" name="TextBox 3">
            <a:hlinkClick r:id="rId2" action="ppaction://hlinksldjump"/>
          </p:cNvPr>
          <p:cNvSpPr txBox="1"/>
          <p:nvPr/>
        </p:nvSpPr>
        <p:spPr>
          <a:xfrm>
            <a:off x="1219200" y="2438582"/>
            <a:ext cx="1752600" cy="523220"/>
          </a:xfrm>
          <a:prstGeom prst="rect">
            <a:avLst/>
          </a:prstGeom>
          <a:noFill/>
        </p:spPr>
        <p:txBody>
          <a:bodyPr wrap="square" rtlCol="0">
            <a:spAutoFit/>
          </a:bodyPr>
          <a:lstStyle/>
          <a:p>
            <a:r>
              <a:rPr lang="en-US" sz="2800" dirty="0" smtClean="0">
                <a:hlinkClick r:id="rId2" action="ppaction://hlinksldjump"/>
              </a:rPr>
              <a:t>Yes</a:t>
            </a:r>
            <a:r>
              <a:rPr lang="en-US" dirty="0" smtClean="0"/>
              <a:t> </a:t>
            </a:r>
            <a:endParaRPr lang="en-US" dirty="0"/>
          </a:p>
        </p:txBody>
      </p:sp>
      <p:sp>
        <p:nvSpPr>
          <p:cNvPr id="5" name="TextBox 4"/>
          <p:cNvSpPr txBox="1"/>
          <p:nvPr/>
        </p:nvSpPr>
        <p:spPr>
          <a:xfrm>
            <a:off x="5029200" y="2360194"/>
            <a:ext cx="2438400" cy="830997"/>
          </a:xfrm>
          <a:prstGeom prst="rect">
            <a:avLst/>
          </a:prstGeom>
          <a:noFill/>
        </p:spPr>
        <p:txBody>
          <a:bodyPr wrap="square" rtlCol="0">
            <a:spAutoFit/>
          </a:bodyPr>
          <a:lstStyle/>
          <a:p>
            <a:r>
              <a:rPr lang="en-US" sz="2400" dirty="0" smtClean="0">
                <a:hlinkClick r:id="rId3" action="ppaction://hlinksldjump"/>
              </a:rPr>
              <a:t>No, that doesn’t matter to me</a:t>
            </a:r>
            <a:endParaRPr lang="en-US" sz="2400" dirty="0"/>
          </a:p>
        </p:txBody>
      </p:sp>
    </p:spTree>
    <p:extLst>
      <p:ext uri="{BB962C8B-B14F-4D97-AF65-F5344CB8AC3E}">
        <p14:creationId xmlns:p14="http://schemas.microsoft.com/office/powerpoint/2010/main" val="471241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63840" cy="1295400"/>
          </a:xfrm>
        </p:spPr>
        <p:txBody>
          <a:bodyPr/>
          <a:lstStyle/>
          <a:p>
            <a:r>
              <a:rPr lang="en-US" dirty="0" smtClean="0"/>
              <a:t>Is it important that the law school you attend has guaranteed housing for first year students? </a:t>
            </a:r>
            <a:endParaRPr lang="en-US" dirty="0"/>
          </a:p>
        </p:txBody>
      </p:sp>
      <p:sp>
        <p:nvSpPr>
          <p:cNvPr id="4" name="TextBox 3"/>
          <p:cNvSpPr txBox="1"/>
          <p:nvPr/>
        </p:nvSpPr>
        <p:spPr>
          <a:xfrm>
            <a:off x="1976717" y="2486667"/>
            <a:ext cx="1524000" cy="584775"/>
          </a:xfrm>
          <a:prstGeom prst="rect">
            <a:avLst/>
          </a:prstGeom>
          <a:noFill/>
        </p:spPr>
        <p:txBody>
          <a:bodyPr wrap="square" rtlCol="0">
            <a:spAutoFit/>
          </a:bodyPr>
          <a:lstStyle/>
          <a:p>
            <a:r>
              <a:rPr lang="en-US" sz="3200" dirty="0" smtClean="0">
                <a:hlinkClick r:id="rId2" action="ppaction://hlinksldjump"/>
              </a:rPr>
              <a:t>Yes</a:t>
            </a:r>
            <a:endParaRPr lang="en-US" sz="3200" dirty="0"/>
          </a:p>
        </p:txBody>
      </p:sp>
      <p:sp>
        <p:nvSpPr>
          <p:cNvPr id="5" name="TextBox 4"/>
          <p:cNvSpPr txBox="1"/>
          <p:nvPr/>
        </p:nvSpPr>
        <p:spPr>
          <a:xfrm>
            <a:off x="5638800" y="2486666"/>
            <a:ext cx="838200" cy="584775"/>
          </a:xfrm>
          <a:prstGeom prst="rect">
            <a:avLst/>
          </a:prstGeom>
          <a:noFill/>
        </p:spPr>
        <p:txBody>
          <a:bodyPr wrap="square" rtlCol="0">
            <a:spAutoFit/>
          </a:bodyPr>
          <a:lstStyle/>
          <a:p>
            <a:r>
              <a:rPr lang="en-US" sz="3200" dirty="0" smtClean="0">
                <a:hlinkClick r:id="rId3" action="ppaction://hlinksldjump"/>
              </a:rPr>
              <a:t>No</a:t>
            </a:r>
            <a:endParaRPr lang="en-US" sz="3200" dirty="0"/>
          </a:p>
        </p:txBody>
      </p:sp>
    </p:spTree>
    <p:extLst>
      <p:ext uri="{BB962C8B-B14F-4D97-AF65-F5344CB8AC3E}">
        <p14:creationId xmlns:p14="http://schemas.microsoft.com/office/powerpoint/2010/main" val="14409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760"/>
            <a:ext cx="7581900" cy="1844040"/>
          </a:xfrm>
        </p:spPr>
        <p:txBody>
          <a:bodyPr/>
          <a:lstStyle/>
          <a:p>
            <a:r>
              <a:rPr lang="en-US" dirty="0" smtClean="0"/>
              <a:t>Do you have the GPA/LSAT score to get into a top 10 law school? (</a:t>
            </a:r>
            <a:r>
              <a:rPr lang="en-US" dirty="0" err="1" smtClean="0"/>
              <a:t>gpa</a:t>
            </a:r>
            <a:r>
              <a:rPr lang="en-US" dirty="0" smtClean="0"/>
              <a:t> of a 3.5 or above and an </a:t>
            </a:r>
            <a:r>
              <a:rPr lang="en-US" dirty="0" err="1" smtClean="0"/>
              <a:t>lsat</a:t>
            </a:r>
            <a:r>
              <a:rPr lang="en-US" dirty="0" smtClean="0"/>
              <a:t> score of 168 and above)</a:t>
            </a:r>
            <a:endParaRPr lang="en-US" b="1" dirty="0"/>
          </a:p>
        </p:txBody>
      </p:sp>
      <p:sp>
        <p:nvSpPr>
          <p:cNvPr id="4" name="TextBox 3"/>
          <p:cNvSpPr txBox="1"/>
          <p:nvPr/>
        </p:nvSpPr>
        <p:spPr>
          <a:xfrm>
            <a:off x="1328530" y="2743199"/>
            <a:ext cx="1143000" cy="461665"/>
          </a:xfrm>
          <a:prstGeom prst="rect">
            <a:avLst/>
          </a:prstGeom>
          <a:noFill/>
        </p:spPr>
        <p:txBody>
          <a:bodyPr wrap="square" rtlCol="0">
            <a:spAutoFit/>
          </a:bodyPr>
          <a:lstStyle/>
          <a:p>
            <a:r>
              <a:rPr lang="en-US" sz="2400" dirty="0" smtClean="0">
                <a:hlinkClick r:id="rId2" action="ppaction://hlinksldjump"/>
              </a:rPr>
              <a:t>Yes! </a:t>
            </a:r>
            <a:endParaRPr lang="en-US" sz="2400" dirty="0"/>
          </a:p>
        </p:txBody>
      </p:sp>
      <p:sp>
        <p:nvSpPr>
          <p:cNvPr id="5" name="TextBox 4"/>
          <p:cNvSpPr txBox="1"/>
          <p:nvPr/>
        </p:nvSpPr>
        <p:spPr>
          <a:xfrm>
            <a:off x="5334000" y="2611756"/>
            <a:ext cx="1219200" cy="461665"/>
          </a:xfrm>
          <a:prstGeom prst="rect">
            <a:avLst/>
          </a:prstGeom>
          <a:noFill/>
        </p:spPr>
        <p:txBody>
          <a:bodyPr wrap="square" rtlCol="0">
            <a:spAutoFit/>
          </a:bodyPr>
          <a:lstStyle/>
          <a:p>
            <a:r>
              <a:rPr lang="en-US" sz="2400" dirty="0" smtClean="0">
                <a:hlinkClick r:id="rId3" action="ppaction://hlinksldjump"/>
              </a:rPr>
              <a:t>Nope</a:t>
            </a:r>
            <a:r>
              <a:rPr lang="en-US" dirty="0" smtClean="0"/>
              <a:t> </a:t>
            </a:r>
            <a:endParaRPr lang="en-US" dirty="0"/>
          </a:p>
        </p:txBody>
      </p:sp>
    </p:spTree>
    <p:extLst>
      <p:ext uri="{BB962C8B-B14F-4D97-AF65-F5344CB8AC3E}">
        <p14:creationId xmlns:p14="http://schemas.microsoft.com/office/powerpoint/2010/main" val="1197780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law school for you is…</a:t>
            </a:r>
            <a:endParaRPr lang="en-US" dirty="0"/>
          </a:p>
        </p:txBody>
      </p:sp>
      <p:sp>
        <p:nvSpPr>
          <p:cNvPr id="3" name="Content Placeholder 2"/>
          <p:cNvSpPr>
            <a:spLocks noGrp="1"/>
          </p:cNvSpPr>
          <p:nvPr>
            <p:ph idx="1"/>
          </p:nvPr>
        </p:nvSpPr>
        <p:spPr>
          <a:xfrm>
            <a:off x="822960" y="1100629"/>
            <a:ext cx="7520940" cy="651971"/>
          </a:xfrm>
        </p:spPr>
        <p:txBody>
          <a:bodyPr/>
          <a:lstStyle/>
          <a:p>
            <a:r>
              <a:rPr lang="en-US" sz="1800" dirty="0" smtClean="0"/>
              <a:t>Either Columbia University School of Law </a:t>
            </a:r>
            <a:r>
              <a:rPr lang="en-US" sz="1800" dirty="0" smtClean="0"/>
              <a:t>or </a:t>
            </a:r>
            <a:r>
              <a:rPr lang="en-US" sz="1800" dirty="0" smtClean="0"/>
              <a:t>New York University School of Law</a:t>
            </a:r>
            <a:r>
              <a:rPr lang="en-US" sz="1800" dirty="0" smtClean="0"/>
              <a:t>!</a:t>
            </a:r>
            <a:endParaRPr lang="en-US" dirty="0" smtClean="0">
              <a:solidFill>
                <a:srgbClr val="FF0000"/>
              </a:solidFill>
            </a:endParaRPr>
          </a:p>
          <a:p>
            <a:endParaRPr lang="en-US" dirty="0">
              <a:solidFill>
                <a:srgbClr val="FF0000"/>
              </a:solidFill>
            </a:endParaRPr>
          </a:p>
          <a:p>
            <a:endParaRPr lang="en-US" dirty="0"/>
          </a:p>
        </p:txBody>
      </p:sp>
      <p:sp>
        <p:nvSpPr>
          <p:cNvPr id="4" name="TextBox 3"/>
          <p:cNvSpPr txBox="1"/>
          <p:nvPr/>
        </p:nvSpPr>
        <p:spPr>
          <a:xfrm>
            <a:off x="533400" y="1905000"/>
            <a:ext cx="3733800" cy="3970318"/>
          </a:xfrm>
          <a:prstGeom prst="rect">
            <a:avLst/>
          </a:prstGeom>
          <a:noFill/>
        </p:spPr>
        <p:txBody>
          <a:bodyPr wrap="square" rtlCol="0">
            <a:spAutoFit/>
          </a:bodyPr>
          <a:lstStyle/>
          <a:p>
            <a:r>
              <a:rPr lang="en-US" b="1" dirty="0" smtClean="0"/>
              <a:t>Columbia University School of Law</a:t>
            </a:r>
          </a:p>
          <a:p>
            <a:pPr marL="285750" indent="-285750">
              <a:buFont typeface="Arial" panose="020B0604020202020204" pitchFamily="34" charset="0"/>
              <a:buChar char="•"/>
            </a:pPr>
            <a:r>
              <a:rPr lang="en-US" dirty="0" smtClean="0"/>
              <a:t>Columbia University School of Law is located in Manhattan and was one of the first law schools established in the US.</a:t>
            </a:r>
          </a:p>
          <a:p>
            <a:pPr marL="285750" indent="-285750">
              <a:buFont typeface="Arial" panose="020B0604020202020204" pitchFamily="34" charset="0"/>
              <a:buChar char="•"/>
            </a:pPr>
            <a:r>
              <a:rPr lang="en-US" dirty="0" smtClean="0"/>
              <a:t>It is ranked number 4 in the top 100 law schools. </a:t>
            </a:r>
          </a:p>
          <a:p>
            <a:pPr marL="285750" indent="-285750">
              <a:buFont typeface="Arial" panose="020B0604020202020204" pitchFamily="34" charset="0"/>
              <a:buChar char="•"/>
            </a:pPr>
            <a:r>
              <a:rPr lang="en-US" dirty="0" smtClean="0"/>
              <a:t>It offers guaranteed housing for students through out all of law school. </a:t>
            </a:r>
          </a:p>
          <a:p>
            <a:pPr marL="285750" indent="-285750">
              <a:buFont typeface="Arial" panose="020B0604020202020204" pitchFamily="34" charset="0"/>
              <a:buChar char="•"/>
            </a:pPr>
            <a:r>
              <a:rPr lang="en-US" dirty="0" smtClean="0"/>
              <a:t>Here is the link to the </a:t>
            </a:r>
            <a:r>
              <a:rPr lang="en-US" dirty="0"/>
              <a:t>law schools website: </a:t>
            </a:r>
            <a:r>
              <a:rPr lang="en-US" dirty="0">
                <a:hlinkClick r:id="rId2"/>
              </a:rPr>
              <a:t>https://www.law.columbia.edu</a:t>
            </a:r>
            <a:r>
              <a:rPr lang="en-US" dirty="0" smtClean="0">
                <a:hlinkClick r:id="rId2"/>
              </a:rPr>
              <a:t>/</a:t>
            </a:r>
            <a:r>
              <a:rPr lang="en-US" dirty="0" smtClean="0"/>
              <a:t> </a:t>
            </a:r>
          </a:p>
        </p:txBody>
      </p:sp>
      <p:sp>
        <p:nvSpPr>
          <p:cNvPr id="5" name="TextBox 4"/>
          <p:cNvSpPr txBox="1"/>
          <p:nvPr/>
        </p:nvSpPr>
        <p:spPr>
          <a:xfrm>
            <a:off x="4800600" y="1925657"/>
            <a:ext cx="3962400" cy="3970318"/>
          </a:xfrm>
          <a:prstGeom prst="rect">
            <a:avLst/>
          </a:prstGeom>
          <a:noFill/>
        </p:spPr>
        <p:txBody>
          <a:bodyPr wrap="square" rtlCol="0">
            <a:spAutoFit/>
          </a:bodyPr>
          <a:lstStyle/>
          <a:p>
            <a:r>
              <a:rPr lang="en-US" b="1" dirty="0" smtClean="0"/>
              <a:t>New York University School of Law</a:t>
            </a:r>
            <a:endParaRPr lang="en-US" dirty="0" smtClean="0"/>
          </a:p>
          <a:p>
            <a:pPr marL="285750" indent="-285750">
              <a:buFont typeface="Arial" panose="020B0604020202020204" pitchFamily="34" charset="0"/>
              <a:buChar char="•"/>
            </a:pPr>
            <a:r>
              <a:rPr lang="en-US" dirty="0" smtClean="0"/>
              <a:t>NYU School of Law was founded in 1835 and is located in Greenwich Village in Manhattan.  </a:t>
            </a:r>
          </a:p>
          <a:p>
            <a:pPr marL="285750" indent="-285750">
              <a:buFont typeface="Arial" panose="020B0604020202020204" pitchFamily="34" charset="0"/>
              <a:buChar char="•"/>
            </a:pPr>
            <a:r>
              <a:rPr lang="en-US" dirty="0" smtClean="0"/>
              <a:t>It is ranked number 6 in the top 100 law schools.</a:t>
            </a:r>
          </a:p>
          <a:p>
            <a:pPr marL="285750" indent="-285750">
              <a:buFont typeface="Arial" panose="020B0604020202020204" pitchFamily="34" charset="0"/>
              <a:buChar char="•"/>
            </a:pPr>
            <a:r>
              <a:rPr lang="en-US" dirty="0" smtClean="0"/>
              <a:t>Housing is pretty much guaranteed for incoming 1L students who meet payment and application deadlines.</a:t>
            </a:r>
          </a:p>
          <a:p>
            <a:pPr marL="285750" indent="-285750">
              <a:buFont typeface="Arial" panose="020B0604020202020204" pitchFamily="34" charset="0"/>
              <a:buChar char="•"/>
            </a:pPr>
            <a:r>
              <a:rPr lang="en-US" dirty="0" smtClean="0"/>
              <a:t>Here is the link to the </a:t>
            </a:r>
            <a:r>
              <a:rPr lang="en-US" dirty="0"/>
              <a:t>law schools website: </a:t>
            </a:r>
            <a:r>
              <a:rPr lang="en-US" dirty="0">
                <a:hlinkClick r:id="rId3"/>
              </a:rPr>
              <a:t>http://www.law.nyu.edu</a:t>
            </a:r>
            <a:r>
              <a:rPr lang="en-US" dirty="0" smtClean="0">
                <a:hlinkClick r:id="rId3"/>
              </a:rPr>
              <a:t>/</a:t>
            </a:r>
            <a:r>
              <a:rPr lang="en-US" dirty="0" smtClean="0"/>
              <a:t> </a:t>
            </a:r>
          </a:p>
          <a:p>
            <a:pPr marL="285750" indent="-285750">
              <a:buFont typeface="Arial" panose="020B0604020202020204" pitchFamily="34" charset="0"/>
              <a:buChar char="•"/>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895975"/>
            <a:ext cx="2895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938837"/>
            <a:ext cx="25908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144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law school for you is…</a:t>
            </a:r>
            <a:endParaRPr lang="en-US" dirty="0"/>
          </a:p>
        </p:txBody>
      </p:sp>
      <p:sp>
        <p:nvSpPr>
          <p:cNvPr id="3" name="Content Placeholder 2"/>
          <p:cNvSpPr>
            <a:spLocks noGrp="1"/>
          </p:cNvSpPr>
          <p:nvPr>
            <p:ph idx="1"/>
          </p:nvPr>
        </p:nvSpPr>
        <p:spPr>
          <a:xfrm>
            <a:off x="822960" y="1100629"/>
            <a:ext cx="7520940" cy="499571"/>
          </a:xfrm>
        </p:spPr>
        <p:txBody>
          <a:bodyPr/>
          <a:lstStyle/>
          <a:p>
            <a:r>
              <a:rPr lang="en-US" sz="1800" dirty="0" smtClean="0"/>
              <a:t>Either Brooklyn Law School or Fordham University School of Law</a:t>
            </a:r>
            <a:r>
              <a:rPr lang="en-US" sz="1800" dirty="0" smtClean="0"/>
              <a:t>!</a:t>
            </a:r>
            <a:endParaRPr lang="en-US" sz="1800" dirty="0"/>
          </a:p>
        </p:txBody>
      </p:sp>
      <p:sp>
        <p:nvSpPr>
          <p:cNvPr id="4" name="TextBox 3"/>
          <p:cNvSpPr txBox="1"/>
          <p:nvPr/>
        </p:nvSpPr>
        <p:spPr>
          <a:xfrm>
            <a:off x="533400" y="1600200"/>
            <a:ext cx="4038600" cy="3139321"/>
          </a:xfrm>
          <a:prstGeom prst="rect">
            <a:avLst/>
          </a:prstGeom>
          <a:noFill/>
        </p:spPr>
        <p:txBody>
          <a:bodyPr wrap="square" rtlCol="0">
            <a:spAutoFit/>
          </a:bodyPr>
          <a:lstStyle/>
          <a:p>
            <a:r>
              <a:rPr lang="en-US" b="1" dirty="0" smtClean="0"/>
              <a:t>Brooklyn Law School</a:t>
            </a:r>
          </a:p>
          <a:p>
            <a:pPr marL="285750" indent="-285750">
              <a:buFont typeface="Arial" panose="020B0604020202020204" pitchFamily="34" charset="0"/>
              <a:buChar char="•"/>
            </a:pPr>
            <a:r>
              <a:rPr lang="en-US" dirty="0" smtClean="0"/>
              <a:t>Brooklyn Law School is located in the Brooklyn Heights Historic District.</a:t>
            </a:r>
          </a:p>
          <a:p>
            <a:pPr marL="285750" indent="-285750">
              <a:buFont typeface="Arial" panose="020B0604020202020204" pitchFamily="34" charset="0"/>
              <a:buChar char="•"/>
            </a:pPr>
            <a:r>
              <a:rPr lang="en-US" dirty="0" smtClean="0"/>
              <a:t>It is ranked number 58 in the top 100 law schools. </a:t>
            </a:r>
          </a:p>
          <a:p>
            <a:pPr marL="285750" indent="-285750">
              <a:buFont typeface="Arial" panose="020B0604020202020204" pitchFamily="34" charset="0"/>
              <a:buChar char="•"/>
            </a:pPr>
            <a:r>
              <a:rPr lang="en-US" dirty="0" smtClean="0"/>
              <a:t>Brooklyn Law guarantees housing for 1L students who submit their housing forms by the due date. </a:t>
            </a:r>
          </a:p>
          <a:p>
            <a:pPr marL="285750" indent="-285750">
              <a:buFont typeface="Arial" panose="020B0604020202020204" pitchFamily="34" charset="0"/>
              <a:buChar char="•"/>
            </a:pPr>
            <a:r>
              <a:rPr lang="en-US" dirty="0" smtClean="0"/>
              <a:t>Here is a link to the </a:t>
            </a:r>
            <a:r>
              <a:rPr lang="en-US" dirty="0"/>
              <a:t>law schools website: </a:t>
            </a:r>
            <a:r>
              <a:rPr lang="en-US" dirty="0">
                <a:hlinkClick r:id="rId2"/>
              </a:rPr>
              <a:t>http://www.brooklaw.edu</a:t>
            </a:r>
            <a:r>
              <a:rPr lang="en-US" dirty="0" smtClean="0">
                <a:hlinkClick r:id="rId2"/>
              </a:rPr>
              <a:t>/</a:t>
            </a:r>
            <a:r>
              <a:rPr lang="en-US" dirty="0" smtClean="0"/>
              <a:t> </a:t>
            </a:r>
            <a:endParaRPr lang="en-US" dirty="0"/>
          </a:p>
        </p:txBody>
      </p:sp>
      <p:sp>
        <p:nvSpPr>
          <p:cNvPr id="5" name="TextBox 4"/>
          <p:cNvSpPr txBox="1"/>
          <p:nvPr/>
        </p:nvSpPr>
        <p:spPr>
          <a:xfrm>
            <a:off x="4953000" y="1631576"/>
            <a:ext cx="3935506" cy="3139321"/>
          </a:xfrm>
          <a:prstGeom prst="rect">
            <a:avLst/>
          </a:prstGeom>
          <a:noFill/>
        </p:spPr>
        <p:txBody>
          <a:bodyPr wrap="square" rtlCol="0">
            <a:spAutoFit/>
          </a:bodyPr>
          <a:lstStyle/>
          <a:p>
            <a:r>
              <a:rPr lang="en-US" b="1" dirty="0" smtClean="0"/>
              <a:t>Fordham University School of Law</a:t>
            </a:r>
          </a:p>
          <a:p>
            <a:pPr marL="285750" indent="-285750">
              <a:buFont typeface="Arial" panose="020B0604020202020204" pitchFamily="34" charset="0"/>
              <a:buChar char="•"/>
            </a:pPr>
            <a:r>
              <a:rPr lang="en-US" dirty="0" smtClean="0"/>
              <a:t>Fordham Law is located in Manhattan right next to Lincoln Center.</a:t>
            </a:r>
          </a:p>
          <a:p>
            <a:pPr marL="285750" indent="-285750">
              <a:buFont typeface="Arial" panose="020B0604020202020204" pitchFamily="34" charset="0"/>
              <a:buChar char="•"/>
            </a:pPr>
            <a:r>
              <a:rPr lang="en-US" dirty="0" smtClean="0"/>
              <a:t>It is ranked number 38 in the top 100 law schools.</a:t>
            </a:r>
          </a:p>
          <a:p>
            <a:pPr marL="285750" indent="-285750">
              <a:buFont typeface="Arial" panose="020B0604020202020204" pitchFamily="34" charset="0"/>
              <a:buChar char="•"/>
            </a:pPr>
            <a:r>
              <a:rPr lang="en-US" dirty="0" smtClean="0"/>
              <a:t>Guaranteed housing is offered for law students.</a:t>
            </a:r>
          </a:p>
          <a:p>
            <a:pPr marL="285750" indent="-285750">
              <a:buFont typeface="Arial" panose="020B0604020202020204" pitchFamily="34" charset="0"/>
              <a:buChar char="•"/>
            </a:pPr>
            <a:r>
              <a:rPr lang="en-US" dirty="0" smtClean="0"/>
              <a:t>Here is a link to the law schools website</a:t>
            </a:r>
            <a:r>
              <a:rPr lang="en-US" dirty="0"/>
              <a:t>: </a:t>
            </a:r>
            <a:r>
              <a:rPr lang="en-US" dirty="0">
                <a:hlinkClick r:id="rId3"/>
              </a:rPr>
              <a:t>http://law.fordham.edu</a:t>
            </a:r>
            <a:r>
              <a:rPr lang="en-US" dirty="0" smtClean="0">
                <a:hlinkClick r:id="rId3"/>
              </a:rPr>
              <a:t>/</a:t>
            </a:r>
            <a:r>
              <a:rPr lang="en-US" dirty="0" smtClean="0"/>
              <a:t> </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242" y="5029200"/>
            <a:ext cx="319502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381" y="4739521"/>
            <a:ext cx="3167019" cy="211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047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law school for you is…</a:t>
            </a:r>
            <a:endParaRPr lang="en-US" dirty="0"/>
          </a:p>
        </p:txBody>
      </p:sp>
      <p:sp>
        <p:nvSpPr>
          <p:cNvPr id="3" name="Content Placeholder 2"/>
          <p:cNvSpPr>
            <a:spLocks noGrp="1"/>
          </p:cNvSpPr>
          <p:nvPr>
            <p:ph idx="1"/>
          </p:nvPr>
        </p:nvSpPr>
        <p:spPr/>
        <p:txBody>
          <a:bodyPr>
            <a:normAutofit fontScale="92500" lnSpcReduction="10000"/>
          </a:bodyPr>
          <a:lstStyle/>
          <a:p>
            <a:r>
              <a:rPr lang="en-US" sz="1900" dirty="0" smtClean="0"/>
              <a:t>Benjamin N. Cardozo School of </a:t>
            </a:r>
            <a:r>
              <a:rPr lang="en-US" sz="1900" dirty="0" smtClean="0"/>
              <a:t>Law!</a:t>
            </a:r>
            <a:endParaRPr lang="en-US" sz="1900" dirty="0" smtClean="0"/>
          </a:p>
          <a:p>
            <a:pPr>
              <a:buFont typeface="Arial" panose="020B0604020202020204" pitchFamily="34" charset="0"/>
              <a:buChar char="•"/>
            </a:pPr>
            <a:r>
              <a:rPr lang="en-US" b="0" dirty="0" smtClean="0"/>
              <a:t>Benjamin N. Cardozo School of Law is located in Greenwich Village in Manhattan. It is just blocks from Union Square and easily accessible to all parts of Manhattan. </a:t>
            </a:r>
          </a:p>
          <a:p>
            <a:pPr>
              <a:buFont typeface="Arial" panose="020B0604020202020204" pitchFamily="34" charset="0"/>
              <a:buChar char="•"/>
            </a:pPr>
            <a:r>
              <a:rPr lang="en-US" b="0" dirty="0" smtClean="0"/>
              <a:t>Cardozo School of Law is ranked number 58 in the top 100 law schools.</a:t>
            </a:r>
          </a:p>
          <a:p>
            <a:pPr>
              <a:buFont typeface="Arial" panose="020B0604020202020204" pitchFamily="34" charset="0"/>
              <a:buChar char="•"/>
            </a:pPr>
            <a:r>
              <a:rPr lang="en-US" b="0" dirty="0" smtClean="0"/>
              <a:t>Cardozo School of Law offers housing to a number of incoming law students in an apartment building called the Alabama, but this building is not large enough to guarantee all incoming students housing.</a:t>
            </a:r>
          </a:p>
          <a:p>
            <a:pPr>
              <a:buFont typeface="Arial" panose="020B0604020202020204" pitchFamily="34" charset="0"/>
              <a:buChar char="•"/>
            </a:pPr>
            <a:r>
              <a:rPr lang="en-US" b="0" dirty="0" smtClean="0"/>
              <a:t>Cardozo is well known for its special program called the Innocence Project where students represent prisoners whose innocence may be proved through DNA testing. They also offer some other interesting opportunities such as the Prosecutor Practicum, human rights and genocide clinic, mediation clinic, </a:t>
            </a:r>
            <a:r>
              <a:rPr lang="en-US" b="0" dirty="0" smtClean="0"/>
              <a:t>and </a:t>
            </a:r>
            <a:r>
              <a:rPr lang="en-US" b="0" dirty="0" smtClean="0"/>
              <a:t>many more. </a:t>
            </a:r>
          </a:p>
          <a:p>
            <a:pPr>
              <a:buFont typeface="Arial" panose="020B0604020202020204" pitchFamily="34" charset="0"/>
              <a:buChar char="•"/>
            </a:pPr>
            <a:r>
              <a:rPr lang="en-US" b="0" dirty="0" smtClean="0"/>
              <a:t>Here is a link to the </a:t>
            </a:r>
            <a:r>
              <a:rPr lang="en-US" b="0" dirty="0"/>
              <a:t>law schools website: </a:t>
            </a:r>
            <a:r>
              <a:rPr lang="en-US" b="0" dirty="0">
                <a:hlinkClick r:id="rId2"/>
              </a:rPr>
              <a:t>http://www.cardozo.yu.edu</a:t>
            </a:r>
            <a:r>
              <a:rPr lang="en-US" b="0" dirty="0" smtClean="0">
                <a:hlinkClick r:id="rId2"/>
              </a:rPr>
              <a:t>/</a:t>
            </a:r>
            <a:r>
              <a:rPr lang="en-US" b="0" dirty="0" smtClean="0"/>
              <a:t> </a:t>
            </a:r>
            <a:endParaRPr lang="en-US" b="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39553"/>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434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514</TotalTime>
  <Words>1617</Words>
  <Application>Microsoft Office PowerPoint</Application>
  <PresentationFormat>On-screen Show (4:3)</PresentationFormat>
  <Paragraphs>144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Angles</vt:lpstr>
      <vt:lpstr>Which law school should you attend?</vt:lpstr>
      <vt:lpstr>Do you want to attend law school in a city setting ?</vt:lpstr>
      <vt:lpstr>Which city would you prefer to live in? </vt:lpstr>
      <vt:lpstr>Would you like to attend a Law school that is ranked in the top 100 law schools?</vt:lpstr>
      <vt:lpstr>Is it important that the law school you attend has guaranteed housing for first year students? </vt:lpstr>
      <vt:lpstr>Do you have the GPA/LSAT score to get into a top 10 law school? (gpa of a 3.5 or above and an lsat score of 168 and above)</vt:lpstr>
      <vt:lpstr>The best law school for you is…</vt:lpstr>
      <vt:lpstr>The best law school for you is…</vt:lpstr>
      <vt:lpstr>The best law school for you is…</vt:lpstr>
      <vt:lpstr>The best law school for you is…</vt:lpstr>
      <vt:lpstr>The best Law School for you is…</vt:lpstr>
      <vt:lpstr>The best Law School for you is…</vt:lpstr>
      <vt:lpstr>The best law school for you is…</vt:lpstr>
      <vt:lpstr>Would you like to live closer to or in Long Island or closer to or in upstate New York? </vt:lpstr>
      <vt:lpstr>Would you like to attend a law school that is ranked in the top 100 law schools?</vt:lpstr>
      <vt:lpstr>The best Law School for you is…</vt:lpstr>
      <vt:lpstr>Do you want to go to a school that is on a campus (has a green, multiple buildings, etc) or would you prefer to go to a school that is just one or two buildings in a town or city?</vt:lpstr>
      <vt:lpstr>The best law school for you is…</vt:lpstr>
      <vt:lpstr>The best law school for you is…</vt:lpstr>
      <vt:lpstr>The best law school for you is…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law school best fits your needs</dc:title>
  <dc:creator>Owner</dc:creator>
  <cp:lastModifiedBy>Owner</cp:lastModifiedBy>
  <cp:revision>46</cp:revision>
  <dcterms:created xsi:type="dcterms:W3CDTF">2014-04-11T01:42:14Z</dcterms:created>
  <dcterms:modified xsi:type="dcterms:W3CDTF">2014-04-28T20:03:33Z</dcterms:modified>
</cp:coreProperties>
</file>