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1" r:id="rId3"/>
    <p:sldId id="260" r:id="rId4"/>
    <p:sldId id="271" r:id="rId5"/>
    <p:sldId id="268" r:id="rId6"/>
    <p:sldId id="269" r:id="rId7"/>
    <p:sldId id="272" r:id="rId8"/>
    <p:sldId id="270" r:id="rId9"/>
    <p:sldId id="25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AB5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8" d="100"/>
          <a:sy n="158" d="100"/>
        </p:scale>
        <p:origin x="-2100"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5987EB6A-C8CD-4FC5-BBE4-2C3ABDC003A4}" type="datetimeFigureOut">
              <a:rPr lang="en-US" smtClean="0"/>
              <a:t>12/4/2014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4346124F-0F34-4FE9-9D52-7D075681897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87EB6A-C8CD-4FC5-BBE4-2C3ABDC003A4}" type="datetimeFigureOut">
              <a:rPr lang="en-US" smtClean="0"/>
              <a:t>12/4/2014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346124F-0F34-4FE9-9D52-7D075681897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87EB6A-C8CD-4FC5-BBE4-2C3ABDC003A4}" type="datetimeFigureOut">
              <a:rPr lang="en-US" smtClean="0"/>
              <a:t>12/4/2014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346124F-0F34-4FE9-9D52-7D075681897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87EB6A-C8CD-4FC5-BBE4-2C3ABDC003A4}" type="datetimeFigureOut">
              <a:rPr lang="en-US" smtClean="0"/>
              <a:t>12/4/2014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346124F-0F34-4FE9-9D52-7D075681897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987EB6A-C8CD-4FC5-BBE4-2C3ABDC003A4}" type="datetimeFigureOut">
              <a:rPr lang="en-US" smtClean="0"/>
              <a:t>12/4/2014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346124F-0F34-4FE9-9D52-7D075681897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987EB6A-C8CD-4FC5-BBE4-2C3ABDC003A4}" type="datetimeFigureOut">
              <a:rPr lang="en-US" smtClean="0"/>
              <a:t>12/4/2014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346124F-0F34-4FE9-9D52-7D075681897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987EB6A-C8CD-4FC5-BBE4-2C3ABDC003A4}" type="datetimeFigureOut">
              <a:rPr lang="en-US" smtClean="0"/>
              <a:t>12/4/2014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346124F-0F34-4FE9-9D52-7D075681897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987EB6A-C8CD-4FC5-BBE4-2C3ABDC003A4}" type="datetimeFigureOut">
              <a:rPr lang="en-US" smtClean="0"/>
              <a:t>12/4/2014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346124F-0F34-4FE9-9D52-7D075681897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987EB6A-C8CD-4FC5-BBE4-2C3ABDC003A4}" type="datetimeFigureOut">
              <a:rPr lang="en-US" smtClean="0"/>
              <a:t>12/4/2014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346124F-0F34-4FE9-9D52-7D075681897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987EB6A-C8CD-4FC5-BBE4-2C3ABDC003A4}" type="datetimeFigureOut">
              <a:rPr lang="en-US" smtClean="0"/>
              <a:t>12/4/2014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346124F-0F34-4FE9-9D52-7D075681897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987EB6A-C8CD-4FC5-BBE4-2C3ABDC003A4}" type="datetimeFigureOut">
              <a:rPr lang="en-US" smtClean="0"/>
              <a:t>12/4/2014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346124F-0F34-4FE9-9D52-7D0756818976}"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987EB6A-C8CD-4FC5-BBE4-2C3ABDC003A4}" type="datetimeFigureOut">
              <a:rPr lang="en-US" smtClean="0"/>
              <a:t>12/4/2014</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346124F-0F34-4FE9-9D52-7D075681897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3.xml"/><Relationship Id="rId7" Type="http://schemas.openxmlformats.org/officeDocument/2006/relationships/slide" Target="slide5.xml"/><Relationship Id="rId2" Type="http://schemas.openxmlformats.org/officeDocument/2006/relationships/image" Target="../media/image3.wmf"/><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wner\AppData\Local\Microsoft\Windows\Temporary Internet Files\Content.IE5\OA38JCYN\MP900438787[1].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0000"/>
          <a:stretch/>
        </p:blipFill>
        <p:spPr bwMode="auto">
          <a:xfrm>
            <a:off x="2466109" y="2521528"/>
            <a:ext cx="6827520" cy="4114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1158" y="838200"/>
            <a:ext cx="7494359" cy="2123658"/>
          </a:xfrm>
          <a:prstGeom prst="rect">
            <a:avLst/>
          </a:prstGeom>
          <a:noFill/>
        </p:spPr>
        <p:txBody>
          <a:bodyPr wrap="none" lIns="91440" tIns="45720" rIns="91440" bIns="45720">
            <a:spAutoFit/>
          </a:bodyPr>
          <a:lstStyle/>
          <a:p>
            <a:pPr algn="ctr"/>
            <a:r>
              <a:rPr lang="en-US" sz="6600" b="1" dirty="0" smtClean="0">
                <a:ln w="17780" cmpd="sng">
                  <a:solidFill>
                    <a:srgbClr val="FFFFFF"/>
                  </a:solidFill>
                  <a:prstDash val="solid"/>
                  <a:miter lim="800000"/>
                </a:ln>
                <a:pattFill prst="pct90">
                  <a:fgClr>
                    <a:srgbClr val="FFFFFF"/>
                  </a:fgClr>
                  <a:bgClr>
                    <a:schemeClr val="bg1">
                      <a:lumMod val="25000"/>
                    </a:schemeClr>
                  </a:bgClr>
                </a:pattFill>
                <a:effectLst>
                  <a:outerShdw blurRad="50800" algn="tl" rotWithShape="0">
                    <a:srgbClr val="000000"/>
                  </a:outerShdw>
                </a:effectLst>
              </a:rPr>
              <a:t>Health Benefits</a:t>
            </a:r>
          </a:p>
          <a:p>
            <a:pPr algn="ctr"/>
            <a:r>
              <a:rPr lang="en-US" sz="6600" b="1" dirty="0" smtClean="0">
                <a:ln w="17780" cmpd="sng">
                  <a:solidFill>
                    <a:srgbClr val="FFFFFF"/>
                  </a:solidFill>
                  <a:prstDash val="solid"/>
                  <a:miter lim="800000"/>
                </a:ln>
                <a:pattFill prst="pct90">
                  <a:fgClr>
                    <a:srgbClr val="FFFFFF"/>
                  </a:fgClr>
                  <a:bgClr>
                    <a:schemeClr val="bg1">
                      <a:lumMod val="25000"/>
                    </a:schemeClr>
                  </a:bgClr>
                </a:pattFill>
                <a:effectLst>
                  <a:outerShdw blurRad="50800" algn="tl" rotWithShape="0">
                    <a:srgbClr val="000000"/>
                  </a:outerShdw>
                </a:effectLst>
              </a:rPr>
              <a:t>Of Fruit </a:t>
            </a:r>
            <a:endParaRPr lang="en-US" sz="6600" b="1" cap="none" spc="0" dirty="0">
              <a:ln w="17780" cmpd="sng">
                <a:solidFill>
                  <a:srgbClr val="FFFFFF"/>
                </a:solidFill>
                <a:prstDash val="solid"/>
                <a:miter lim="800000"/>
              </a:ln>
              <a:pattFill prst="pct90">
                <a:fgClr>
                  <a:srgbClr val="FFFFFF"/>
                </a:fgClr>
                <a:bgClr>
                  <a:schemeClr val="bg1">
                    <a:lumMod val="25000"/>
                  </a:schemeClr>
                </a:bgClr>
              </a:pattFill>
              <a:effectLst>
                <a:outerShdw blurRad="50800" algn="tl" rotWithShape="0">
                  <a:srgbClr val="000000"/>
                </a:outerShdw>
              </a:effectLst>
            </a:endParaRPr>
          </a:p>
        </p:txBody>
      </p:sp>
      <p:sp>
        <p:nvSpPr>
          <p:cNvPr id="6" name="Rectangle 5"/>
          <p:cNvSpPr/>
          <p:nvPr/>
        </p:nvSpPr>
        <p:spPr>
          <a:xfrm>
            <a:off x="477768" y="2961858"/>
            <a:ext cx="4814454" cy="523220"/>
          </a:xfrm>
          <a:prstGeom prst="rect">
            <a:avLst/>
          </a:prstGeom>
          <a:noFill/>
          <a:ln>
            <a:noFill/>
          </a:ln>
        </p:spPr>
        <p:txBody>
          <a:bodyPr wrap="square" lIns="91440" tIns="45720" rIns="91440" bIns="45720">
            <a:spAutoFit/>
          </a:bodyPr>
          <a:lstStyle/>
          <a:p>
            <a:pPr algn="ctr"/>
            <a:r>
              <a:rPr lang="en-US" sz="2800" b="1" cap="none" spc="0" dirty="0" smtClean="0">
                <a:ln w="17780" cmpd="sng">
                  <a:solidFill>
                    <a:schemeClr val="bg1">
                      <a:lumMod val="25000"/>
                    </a:schemeClr>
                  </a:solidFill>
                  <a:prstDash val="solid"/>
                  <a:miter lim="800000"/>
                </a:ln>
                <a:solidFill>
                  <a:srgbClr val="FFFFFF"/>
                </a:solidFill>
              </a:rPr>
              <a:t>By Hannah Anderson</a:t>
            </a:r>
            <a:endParaRPr lang="en-US" sz="2800" b="1" cap="none" spc="0" dirty="0">
              <a:ln w="17780" cmpd="sng">
                <a:solidFill>
                  <a:schemeClr val="bg1">
                    <a:lumMod val="25000"/>
                  </a:schemeClr>
                </a:solidFill>
                <a:prstDash val="solid"/>
                <a:miter lim="800000"/>
              </a:ln>
              <a:solidFill>
                <a:srgbClr val="FFFFFF"/>
              </a:solidFill>
            </a:endParaRPr>
          </a:p>
        </p:txBody>
      </p:sp>
      <p:sp>
        <p:nvSpPr>
          <p:cNvPr id="9" name="Rectangle 8">
            <a:hlinkClick r:id="" action="ppaction://hlinkshowjump?jump=nextslide"/>
          </p:cNvPr>
          <p:cNvSpPr/>
          <p:nvPr/>
        </p:nvSpPr>
        <p:spPr>
          <a:xfrm>
            <a:off x="526473" y="3733800"/>
            <a:ext cx="2358522" cy="2677656"/>
          </a:xfrm>
          <a:prstGeom prst="rect">
            <a:avLst/>
          </a:prstGeom>
          <a:noFill/>
        </p:spPr>
        <p:txBody>
          <a:bodyPr wrap="square" lIns="91440" tIns="45720" rIns="91440" bIns="45720">
            <a:spAutoFit/>
          </a:bodyPr>
          <a:lstStyle/>
          <a:p>
            <a:pPr algn="ctr"/>
            <a:r>
              <a:rPr lang="en-US" sz="2800" b="1" dirty="0" smtClean="0">
                <a:ln w="17780" cmpd="sng">
                  <a:noFill/>
                  <a:prstDash val="solid"/>
                  <a:miter lim="800000"/>
                </a:ln>
                <a:solidFill>
                  <a:schemeClr val="bg2"/>
                </a:solidFill>
              </a:rPr>
              <a:t>Click here to explore the wonderful world of fruit.</a:t>
            </a:r>
            <a:endParaRPr lang="en-US" sz="2800" b="1" cap="none" spc="0" dirty="0">
              <a:ln w="17780" cmpd="sng">
                <a:noFill/>
                <a:prstDash val="solid"/>
                <a:miter lim="800000"/>
              </a:ln>
              <a:solidFill>
                <a:schemeClr val="bg2"/>
              </a:solidFill>
            </a:endParaRPr>
          </a:p>
        </p:txBody>
      </p:sp>
    </p:spTree>
    <p:extLst>
      <p:ext uri="{BB962C8B-B14F-4D97-AF65-F5344CB8AC3E}">
        <p14:creationId xmlns:p14="http://schemas.microsoft.com/office/powerpoint/2010/main" val="229182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Owner\AppData\Local\Microsoft\Windows\Temporary Internet Files\Content.IE5\2SWDZ05I\MC90030498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1364673"/>
            <a:ext cx="2552948" cy="4932218"/>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Beginning 1">
            <a:hlinkClick r:id="" action="ppaction://hlinkshowjump?jump=firstslide" highlightClick="1"/>
          </p:cNvPr>
          <p:cNvSpPr/>
          <p:nvPr/>
        </p:nvSpPr>
        <p:spPr>
          <a:xfrm>
            <a:off x="540327" y="5999018"/>
            <a:ext cx="304800" cy="3048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3400" y="533400"/>
            <a:ext cx="8077200" cy="646331"/>
          </a:xfrm>
          <a:prstGeom prst="rect">
            <a:avLst/>
          </a:prstGeom>
          <a:noFill/>
        </p:spPr>
        <p:txBody>
          <a:bodyPr wrap="square" rtlCol="0">
            <a:spAutoFit/>
          </a:bodyPr>
          <a:lstStyle/>
          <a:p>
            <a:pPr algn="ctr"/>
            <a:r>
              <a:rPr lang="en-US" dirty="0" smtClean="0"/>
              <a:t>To find out the health benefits of fruit on a certain organ or system, click on a circle below or the words connected to it.</a:t>
            </a:r>
            <a:endParaRPr lang="en-US" dirty="0"/>
          </a:p>
        </p:txBody>
      </p:sp>
      <p:sp>
        <p:nvSpPr>
          <p:cNvPr id="10" name="TextBox 9">
            <a:hlinkClick r:id="rId3" action="ppaction://hlinksldjump"/>
          </p:cNvPr>
          <p:cNvSpPr txBox="1"/>
          <p:nvPr/>
        </p:nvSpPr>
        <p:spPr>
          <a:xfrm>
            <a:off x="6629399" y="2063616"/>
            <a:ext cx="1011381" cy="707886"/>
          </a:xfrm>
          <a:prstGeom prst="rect">
            <a:avLst/>
          </a:prstGeom>
          <a:noFill/>
        </p:spPr>
        <p:txBody>
          <a:bodyPr wrap="square" rtlCol="0">
            <a:spAutoFit/>
          </a:bodyPr>
          <a:lstStyle/>
          <a:p>
            <a:r>
              <a:rPr lang="en-US" sz="2000" dirty="0" smtClean="0"/>
              <a:t>Brain</a:t>
            </a:r>
          </a:p>
          <a:p>
            <a:r>
              <a:rPr lang="en-US" sz="2000" dirty="0" smtClean="0"/>
              <a:t>Health</a:t>
            </a:r>
            <a:endParaRPr lang="en-US" sz="2000" dirty="0"/>
          </a:p>
        </p:txBody>
      </p:sp>
      <p:sp>
        <p:nvSpPr>
          <p:cNvPr id="11" name="TextBox 10">
            <a:hlinkClick r:id="rId4" action="ppaction://hlinksldjump"/>
          </p:cNvPr>
          <p:cNvSpPr txBox="1"/>
          <p:nvPr/>
        </p:nvSpPr>
        <p:spPr>
          <a:xfrm>
            <a:off x="1143000" y="2018692"/>
            <a:ext cx="1482438" cy="707886"/>
          </a:xfrm>
          <a:prstGeom prst="rect">
            <a:avLst/>
          </a:prstGeom>
          <a:noFill/>
        </p:spPr>
        <p:txBody>
          <a:bodyPr wrap="square" rtlCol="0">
            <a:spAutoFit/>
          </a:bodyPr>
          <a:lstStyle/>
          <a:p>
            <a:r>
              <a:rPr lang="en-US" sz="2000" dirty="0" smtClean="0"/>
              <a:t>Immune Health</a:t>
            </a:r>
            <a:endParaRPr lang="en-US" sz="2000" dirty="0"/>
          </a:p>
        </p:txBody>
      </p:sp>
      <p:sp>
        <p:nvSpPr>
          <p:cNvPr id="13" name="TextBox 12">
            <a:hlinkClick r:id="rId5" action="ppaction://hlinksldjump"/>
          </p:cNvPr>
          <p:cNvSpPr txBox="1"/>
          <p:nvPr/>
        </p:nvSpPr>
        <p:spPr>
          <a:xfrm>
            <a:off x="6629400" y="3507616"/>
            <a:ext cx="2133600" cy="707886"/>
          </a:xfrm>
          <a:prstGeom prst="rect">
            <a:avLst/>
          </a:prstGeom>
          <a:noFill/>
        </p:spPr>
        <p:txBody>
          <a:bodyPr wrap="square" rtlCol="0">
            <a:spAutoFit/>
          </a:bodyPr>
          <a:lstStyle/>
          <a:p>
            <a:r>
              <a:rPr lang="en-US" sz="2000" dirty="0" smtClean="0"/>
              <a:t>Cardiovascular Health</a:t>
            </a:r>
            <a:endParaRPr lang="en-US" sz="2000" dirty="0"/>
          </a:p>
        </p:txBody>
      </p:sp>
      <p:sp>
        <p:nvSpPr>
          <p:cNvPr id="15" name="TextBox 14">
            <a:hlinkClick r:id="rId6" action="ppaction://hlinksldjump"/>
          </p:cNvPr>
          <p:cNvSpPr txBox="1"/>
          <p:nvPr/>
        </p:nvSpPr>
        <p:spPr>
          <a:xfrm>
            <a:off x="6629400" y="5195453"/>
            <a:ext cx="1447800" cy="707886"/>
          </a:xfrm>
          <a:prstGeom prst="rect">
            <a:avLst/>
          </a:prstGeom>
          <a:noFill/>
        </p:spPr>
        <p:txBody>
          <a:bodyPr wrap="square" rtlCol="0">
            <a:spAutoFit/>
          </a:bodyPr>
          <a:lstStyle/>
          <a:p>
            <a:r>
              <a:rPr lang="en-US" sz="2000" dirty="0" smtClean="0"/>
              <a:t>Digestive Health</a:t>
            </a:r>
            <a:endParaRPr lang="en-US" sz="2000" dirty="0"/>
          </a:p>
        </p:txBody>
      </p:sp>
      <p:sp>
        <p:nvSpPr>
          <p:cNvPr id="18" name="TextBox 17">
            <a:hlinkClick r:id="rId7" action="ppaction://hlinksldjump"/>
          </p:cNvPr>
          <p:cNvSpPr txBox="1"/>
          <p:nvPr/>
        </p:nvSpPr>
        <p:spPr>
          <a:xfrm>
            <a:off x="967220" y="3415281"/>
            <a:ext cx="1549977" cy="707886"/>
          </a:xfrm>
          <a:prstGeom prst="rect">
            <a:avLst/>
          </a:prstGeom>
          <a:noFill/>
        </p:spPr>
        <p:txBody>
          <a:bodyPr wrap="square" rtlCol="0">
            <a:spAutoFit/>
          </a:bodyPr>
          <a:lstStyle/>
          <a:p>
            <a:r>
              <a:rPr lang="en-US" sz="2000" dirty="0" smtClean="0"/>
              <a:t>Cancer prevention</a:t>
            </a:r>
            <a:endParaRPr lang="en-US" sz="2000" dirty="0"/>
          </a:p>
        </p:txBody>
      </p:sp>
      <p:sp>
        <p:nvSpPr>
          <p:cNvPr id="21" name="TextBox 20">
            <a:hlinkClick r:id="rId8" action="ppaction://hlinksldjump"/>
          </p:cNvPr>
          <p:cNvSpPr txBox="1"/>
          <p:nvPr/>
        </p:nvSpPr>
        <p:spPr>
          <a:xfrm>
            <a:off x="1143000" y="5181599"/>
            <a:ext cx="1198418" cy="707886"/>
          </a:xfrm>
          <a:prstGeom prst="rect">
            <a:avLst/>
          </a:prstGeom>
          <a:noFill/>
        </p:spPr>
        <p:txBody>
          <a:bodyPr wrap="square" rtlCol="0">
            <a:spAutoFit/>
          </a:bodyPr>
          <a:lstStyle/>
          <a:p>
            <a:r>
              <a:rPr lang="en-US" sz="2000" dirty="0" smtClean="0"/>
              <a:t>Weight Control</a:t>
            </a:r>
            <a:endParaRPr lang="en-US" sz="2000" dirty="0"/>
          </a:p>
        </p:txBody>
      </p:sp>
      <p:sp>
        <p:nvSpPr>
          <p:cNvPr id="4" name="Oval 3">
            <a:hlinkClick r:id="rId3" action="ppaction://hlinksldjump"/>
          </p:cNvPr>
          <p:cNvSpPr/>
          <p:nvPr/>
        </p:nvSpPr>
        <p:spPr>
          <a:xfrm>
            <a:off x="4546973" y="1559591"/>
            <a:ext cx="332461" cy="338253"/>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hlinkClick r:id="rId4" action="ppaction://hlinksldjump"/>
          </p:cNvPr>
          <p:cNvCxnSpPr>
            <a:endCxn id="36" idx="2"/>
          </p:cNvCxnSpPr>
          <p:nvPr/>
        </p:nvCxnSpPr>
        <p:spPr>
          <a:xfrm flipV="1">
            <a:off x="2517197" y="2198040"/>
            <a:ext cx="1928409" cy="343721"/>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hlinkClick r:id="rId3" action="ppaction://hlinksldjump"/>
          </p:cNvPr>
          <p:cNvCxnSpPr>
            <a:stCxn id="4" idx="6"/>
            <a:endCxn id="10" idx="1"/>
          </p:cNvCxnSpPr>
          <p:nvPr/>
        </p:nvCxnSpPr>
        <p:spPr>
          <a:xfrm>
            <a:off x="4879434" y="1728718"/>
            <a:ext cx="1749965" cy="688841"/>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36" name="Oval 35">
            <a:hlinkClick r:id="rId4" action="ppaction://hlinksldjump"/>
          </p:cNvPr>
          <p:cNvSpPr/>
          <p:nvPr/>
        </p:nvSpPr>
        <p:spPr>
          <a:xfrm>
            <a:off x="4445606" y="2028913"/>
            <a:ext cx="332461" cy="338253"/>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hlinkClick r:id="rId5" action="ppaction://hlinksldjump"/>
          </p:cNvPr>
          <p:cNvSpPr/>
          <p:nvPr/>
        </p:nvSpPr>
        <p:spPr>
          <a:xfrm>
            <a:off x="4700130" y="2372635"/>
            <a:ext cx="332461" cy="338253"/>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hlinkClick r:id="rId7" action="ppaction://hlinksldjump"/>
          </p:cNvPr>
          <p:cNvSpPr/>
          <p:nvPr/>
        </p:nvSpPr>
        <p:spPr>
          <a:xfrm>
            <a:off x="4268389" y="2433249"/>
            <a:ext cx="332461" cy="338253"/>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hlinkClick r:id="rId8" action="ppaction://hlinksldjump"/>
          </p:cNvPr>
          <p:cNvSpPr/>
          <p:nvPr/>
        </p:nvSpPr>
        <p:spPr>
          <a:xfrm>
            <a:off x="4541901" y="2784578"/>
            <a:ext cx="332461" cy="338253"/>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hlinkClick r:id="rId6" action="ppaction://hlinksldjump"/>
          </p:cNvPr>
          <p:cNvSpPr/>
          <p:nvPr/>
        </p:nvSpPr>
        <p:spPr>
          <a:xfrm>
            <a:off x="4546973" y="3227333"/>
            <a:ext cx="332461" cy="338253"/>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hlinkClick r:id="rId5" action="ppaction://hlinksldjump"/>
          </p:cNvPr>
          <p:cNvCxnSpPr>
            <a:stCxn id="38" idx="5"/>
          </p:cNvCxnSpPr>
          <p:nvPr/>
        </p:nvCxnSpPr>
        <p:spPr>
          <a:xfrm>
            <a:off x="4983903" y="2661352"/>
            <a:ext cx="1645496" cy="981347"/>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hlinkClick r:id="rId7" action="ppaction://hlinksldjump"/>
          </p:cNvPr>
          <p:cNvCxnSpPr>
            <a:stCxn id="18" idx="3"/>
            <a:endCxn id="39" idx="3"/>
          </p:cNvCxnSpPr>
          <p:nvPr/>
        </p:nvCxnSpPr>
        <p:spPr>
          <a:xfrm flipV="1">
            <a:off x="2517197" y="2721966"/>
            <a:ext cx="1799880" cy="1047258"/>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hlinkClick r:id="rId8" action="ppaction://hlinksldjump"/>
          </p:cNvPr>
          <p:cNvCxnSpPr>
            <a:stCxn id="21" idx="3"/>
            <a:endCxn id="40" idx="3"/>
          </p:cNvCxnSpPr>
          <p:nvPr/>
        </p:nvCxnSpPr>
        <p:spPr>
          <a:xfrm flipV="1">
            <a:off x="2341418" y="3073295"/>
            <a:ext cx="2249171" cy="2462247"/>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hlinkClick r:id="rId6" action="ppaction://hlinksldjump"/>
          </p:cNvPr>
          <p:cNvCxnSpPr>
            <a:stCxn id="41" idx="5"/>
          </p:cNvCxnSpPr>
          <p:nvPr/>
        </p:nvCxnSpPr>
        <p:spPr>
          <a:xfrm>
            <a:off x="4830746" y="3516050"/>
            <a:ext cx="1798654" cy="1665549"/>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3" name="Action Button: Forward or Next 2">
            <a:hlinkClick r:id="" action="ppaction://hlinkshowjump?jump=nextslide" highlightClick="1"/>
          </p:cNvPr>
          <p:cNvSpPr/>
          <p:nvPr/>
        </p:nvSpPr>
        <p:spPr>
          <a:xfrm>
            <a:off x="8267700" y="5999017"/>
            <a:ext cx="309996" cy="29787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0543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609600"/>
          </a:xfrm>
          <a:effectLst/>
        </p:spPr>
        <p:txBody>
          <a:bodyPr>
            <a:normAutofit fontScale="90000"/>
          </a:bodyPr>
          <a:lstStyle/>
          <a:p>
            <a:r>
              <a:rPr lang="en-US" dirty="0" smtClean="0"/>
              <a:t>Fruit </a:t>
            </a:r>
            <a:r>
              <a:rPr lang="en-US" dirty="0" smtClean="0">
                <a:solidFill>
                  <a:srgbClr val="FFAB50"/>
                </a:solidFill>
              </a:rPr>
              <a:t>and Brain Health</a:t>
            </a:r>
            <a:endParaRPr lang="en-US" dirty="0">
              <a:solidFill>
                <a:srgbClr val="FFAB50"/>
              </a:solidFill>
            </a:endParaRPr>
          </a:p>
        </p:txBody>
      </p:sp>
      <p:sp>
        <p:nvSpPr>
          <p:cNvPr id="3" name="Content Placeholder 2"/>
          <p:cNvSpPr>
            <a:spLocks noGrp="1"/>
          </p:cNvSpPr>
          <p:nvPr>
            <p:ph idx="1"/>
          </p:nvPr>
        </p:nvSpPr>
        <p:spPr>
          <a:xfrm>
            <a:off x="381000" y="1219200"/>
            <a:ext cx="8183880" cy="5195454"/>
          </a:xfrm>
        </p:spPr>
        <p:txBody>
          <a:bodyPr>
            <a:normAutofit/>
          </a:bodyPr>
          <a:lstStyle/>
          <a:p>
            <a:pPr>
              <a:lnSpc>
                <a:spcPct val="90000"/>
              </a:lnSpc>
              <a:spcBef>
                <a:spcPts val="500"/>
              </a:spcBef>
              <a:spcAft>
                <a:spcPts val="500"/>
              </a:spcAft>
            </a:pPr>
            <a:r>
              <a:rPr lang="en-US" sz="2000" dirty="0" smtClean="0"/>
              <a:t>Studies have shown that consuming blueberries at least three times per week can improve memory.</a:t>
            </a:r>
          </a:p>
          <a:p>
            <a:pPr>
              <a:lnSpc>
                <a:spcPct val="90000"/>
              </a:lnSpc>
              <a:spcBef>
                <a:spcPts val="500"/>
              </a:spcBef>
              <a:spcAft>
                <a:spcPts val="500"/>
              </a:spcAft>
            </a:pPr>
            <a:r>
              <a:rPr lang="en-US" sz="2000" dirty="0" smtClean="0"/>
              <a:t>Potassium is necessary for information transmission in the brain; bananas are a good source of this mineral.</a:t>
            </a:r>
          </a:p>
          <a:p>
            <a:pPr>
              <a:lnSpc>
                <a:spcPct val="90000"/>
              </a:lnSpc>
              <a:spcBef>
                <a:spcPts val="500"/>
              </a:spcBef>
              <a:spcAft>
                <a:spcPts val="500"/>
              </a:spcAft>
            </a:pPr>
            <a:r>
              <a:rPr lang="en-US" sz="2000" dirty="0" smtClean="0"/>
              <a:t>Avocados contain a large amount of </a:t>
            </a:r>
            <a:r>
              <a:rPr lang="en-US" sz="2000" b="1" dirty="0" smtClean="0"/>
              <a:t>unsaturated fat</a:t>
            </a:r>
            <a:r>
              <a:rPr lang="en-US" sz="2000" dirty="0" smtClean="0"/>
              <a:t>, including omega-3 fatty acids, which have been associated with decreased anxiety and depression.</a:t>
            </a:r>
            <a:endParaRPr lang="en-US" sz="2000" dirty="0"/>
          </a:p>
        </p:txBody>
      </p:sp>
      <p:pic>
        <p:nvPicPr>
          <p:cNvPr id="2050" name="Picture 2" descr="C:\Users\Owner\AppData\Local\Microsoft\Windows\Temporary Internet Files\Content.IE5\2SWDZ05I\MP90038580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031" y="3962400"/>
            <a:ext cx="3413756" cy="2438397"/>
          </a:xfrm>
          <a:prstGeom prst="rect">
            <a:avLst/>
          </a:prstGeom>
          <a:noFill/>
          <a:ln w="88900">
            <a:solidFill>
              <a:schemeClr val="accent1"/>
            </a:solidFill>
          </a:ln>
          <a:extLst>
            <a:ext uri="{909E8E84-426E-40DD-AFC4-6F175D3DCCD1}">
              <a14:hiddenFill xmlns:a14="http://schemas.microsoft.com/office/drawing/2010/main">
                <a:solidFill>
                  <a:srgbClr val="FFFFFF"/>
                </a:solidFill>
              </a14:hiddenFill>
            </a:ext>
          </a:extLst>
        </p:spPr>
      </p:pic>
      <p:sp>
        <p:nvSpPr>
          <p:cNvPr id="6" name="Rectangle 5">
            <a:hlinkClick r:id="rId3" action="ppaction://hlinksldjump" tooltip="?"/>
          </p:cNvPr>
          <p:cNvSpPr/>
          <p:nvPr/>
        </p:nvSpPr>
        <p:spPr>
          <a:xfrm>
            <a:off x="5801591" y="6047508"/>
            <a:ext cx="2809009"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Want to know more?</a:t>
            </a:r>
            <a:endParaRPr lang="en-US" dirty="0">
              <a:solidFill>
                <a:schemeClr val="tx1"/>
              </a:solidFill>
            </a:endParaRPr>
          </a:p>
        </p:txBody>
      </p:sp>
      <p:sp>
        <p:nvSpPr>
          <p:cNvPr id="7" name="Action Button: Home 6">
            <a:hlinkClick r:id="rId4" action="ppaction://hlinksldjump" highlightClick="1"/>
          </p:cNvPr>
          <p:cNvSpPr/>
          <p:nvPr/>
        </p:nvSpPr>
        <p:spPr>
          <a:xfrm>
            <a:off x="4578927" y="6047508"/>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4087087" y="6037116"/>
            <a:ext cx="381000" cy="381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Forward or Next 8">
            <a:hlinkClick r:id="" action="ppaction://hlinkshowjump?jump=nextslide" highlightClick="1"/>
          </p:cNvPr>
          <p:cNvSpPr/>
          <p:nvPr/>
        </p:nvSpPr>
        <p:spPr>
          <a:xfrm>
            <a:off x="5129645" y="6047508"/>
            <a:ext cx="3810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087087" y="3962400"/>
            <a:ext cx="4447313" cy="1828800"/>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There are multiple types of fat.  Saturated and trans fats are associated with heart disease, but unsaturated fats are a staple of a healthy diet.</a:t>
            </a:r>
            <a:endParaRPr lang="en-US" dirty="0">
              <a:solidFill>
                <a:srgbClr val="000000"/>
              </a:solidFill>
            </a:endParaRPr>
          </a:p>
        </p:txBody>
      </p:sp>
      <p:sp>
        <p:nvSpPr>
          <p:cNvPr id="4" name="Rectangle 3"/>
          <p:cNvSpPr/>
          <p:nvPr/>
        </p:nvSpPr>
        <p:spPr>
          <a:xfrm>
            <a:off x="5510645" y="2590800"/>
            <a:ext cx="2261755" cy="381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65026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609600"/>
          </a:xfrm>
          <a:effectLst/>
        </p:spPr>
        <p:txBody>
          <a:bodyPr>
            <a:normAutofit fontScale="90000"/>
          </a:bodyPr>
          <a:lstStyle/>
          <a:p>
            <a:r>
              <a:rPr lang="en-US" dirty="0"/>
              <a:t>Fruit and Immune Health</a:t>
            </a:r>
          </a:p>
        </p:txBody>
      </p:sp>
      <p:sp>
        <p:nvSpPr>
          <p:cNvPr id="3" name="Content Placeholder 2"/>
          <p:cNvSpPr>
            <a:spLocks noGrp="1"/>
          </p:cNvSpPr>
          <p:nvPr>
            <p:ph idx="1"/>
          </p:nvPr>
        </p:nvSpPr>
        <p:spPr>
          <a:xfrm>
            <a:off x="429490" y="1212273"/>
            <a:ext cx="8551742" cy="5347854"/>
          </a:xfrm>
        </p:spPr>
        <p:txBody>
          <a:bodyPr>
            <a:normAutofit/>
          </a:bodyPr>
          <a:lstStyle/>
          <a:p>
            <a:pPr>
              <a:lnSpc>
                <a:spcPct val="90000"/>
              </a:lnSpc>
              <a:spcBef>
                <a:spcPts val="500"/>
              </a:spcBef>
              <a:spcAft>
                <a:spcPts val="500"/>
              </a:spcAft>
            </a:pPr>
            <a:r>
              <a:rPr lang="en-US" sz="2000" dirty="0"/>
              <a:t>F</a:t>
            </a:r>
            <a:r>
              <a:rPr lang="en-US" sz="2000" dirty="0" smtClean="0"/>
              <a:t>ruits </a:t>
            </a:r>
            <a:r>
              <a:rPr lang="en-US" sz="2000" dirty="0"/>
              <a:t>can boost your immune system’s ability to fight infections.  For example, cranberries help to prevent urinary tract infections, while vitamin A, found in </a:t>
            </a:r>
            <a:r>
              <a:rPr lang="en-US" sz="2000" dirty="0" smtClean="0"/>
              <a:t>papaya and grapefruit, </a:t>
            </a:r>
            <a:r>
              <a:rPr lang="en-US" sz="2000" dirty="0"/>
              <a:t>is necessary to fight </a:t>
            </a:r>
            <a:r>
              <a:rPr lang="en-US" sz="2000" dirty="0" smtClean="0"/>
              <a:t>the </a:t>
            </a:r>
            <a:r>
              <a:rPr lang="en-US" sz="2000" dirty="0"/>
              <a:t>flu and the common cold.</a:t>
            </a:r>
          </a:p>
          <a:p>
            <a:pPr>
              <a:lnSpc>
                <a:spcPct val="90000"/>
              </a:lnSpc>
              <a:spcBef>
                <a:spcPts val="500"/>
              </a:spcBef>
              <a:spcAft>
                <a:spcPts val="500"/>
              </a:spcAft>
            </a:pPr>
            <a:r>
              <a:rPr lang="en-US" sz="2000" dirty="0" smtClean="0"/>
              <a:t>Excessive </a:t>
            </a:r>
            <a:r>
              <a:rPr lang="en-US" sz="2000" b="1" dirty="0" smtClean="0"/>
              <a:t>free radical </a:t>
            </a:r>
            <a:r>
              <a:rPr lang="en-US" sz="2000" dirty="0" smtClean="0"/>
              <a:t>production can trigger inflammatory processes in immune cells that contribute to issues like arthritis.  Vitamin C, found in citrus fruits, can reverse this process.</a:t>
            </a:r>
          </a:p>
        </p:txBody>
      </p:sp>
      <p:sp>
        <p:nvSpPr>
          <p:cNvPr id="6" name="Rectangle 5">
            <a:hlinkClick r:id="rId2" action="ppaction://hlinksldjump" tooltip="?"/>
          </p:cNvPr>
          <p:cNvSpPr/>
          <p:nvPr/>
        </p:nvSpPr>
        <p:spPr>
          <a:xfrm>
            <a:off x="5801591" y="6047508"/>
            <a:ext cx="2809009"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Want to know more?</a:t>
            </a:r>
            <a:endParaRPr lang="en-US" dirty="0">
              <a:solidFill>
                <a:schemeClr val="tx1"/>
              </a:solidFill>
            </a:endParaRPr>
          </a:p>
        </p:txBody>
      </p:sp>
      <p:sp>
        <p:nvSpPr>
          <p:cNvPr id="7" name="Action Button: Home 6">
            <a:hlinkClick r:id="rId3" action="ppaction://hlinksldjump" highlightClick="1"/>
          </p:cNvPr>
          <p:cNvSpPr/>
          <p:nvPr/>
        </p:nvSpPr>
        <p:spPr>
          <a:xfrm>
            <a:off x="4578927" y="6047508"/>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4087087" y="6037116"/>
            <a:ext cx="381000" cy="381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Forward or Next 8">
            <a:hlinkClick r:id="" action="ppaction://hlinkshowjump?jump=nextslide" highlightClick="1"/>
          </p:cNvPr>
          <p:cNvSpPr/>
          <p:nvPr/>
        </p:nvSpPr>
        <p:spPr>
          <a:xfrm>
            <a:off x="5129645" y="6047508"/>
            <a:ext cx="3810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490" y="3886200"/>
            <a:ext cx="3290502" cy="2521526"/>
          </a:xfrm>
          <a:prstGeom prst="rect">
            <a:avLst/>
          </a:prstGeom>
          <a:noFill/>
          <a:ln w="889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087086" y="3886200"/>
            <a:ext cx="4371113" cy="1905000"/>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Free radicals are molecules that are unintended by-products of cellular respiration.  They can cause damage to cells if they are not neutralized by antioxidants.</a:t>
            </a:r>
            <a:endParaRPr lang="en-US" dirty="0">
              <a:solidFill>
                <a:srgbClr val="000000"/>
              </a:solidFill>
            </a:endParaRPr>
          </a:p>
        </p:txBody>
      </p:sp>
      <p:sp>
        <p:nvSpPr>
          <p:cNvPr id="10" name="Rectangle 9"/>
          <p:cNvSpPr/>
          <p:nvPr/>
        </p:nvSpPr>
        <p:spPr>
          <a:xfrm>
            <a:off x="2074741" y="2438400"/>
            <a:ext cx="1811459" cy="381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19754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609600"/>
          </a:xfrm>
          <a:effectLst/>
        </p:spPr>
        <p:txBody>
          <a:bodyPr>
            <a:normAutofit fontScale="90000"/>
          </a:bodyPr>
          <a:lstStyle/>
          <a:p>
            <a:r>
              <a:rPr lang="en-US" dirty="0"/>
              <a:t>Fruit and Cancer Prevention</a:t>
            </a:r>
          </a:p>
        </p:txBody>
      </p:sp>
      <p:sp>
        <p:nvSpPr>
          <p:cNvPr id="3" name="Content Placeholder 2"/>
          <p:cNvSpPr>
            <a:spLocks noGrp="1"/>
          </p:cNvSpPr>
          <p:nvPr>
            <p:ph idx="1"/>
          </p:nvPr>
        </p:nvSpPr>
        <p:spPr>
          <a:xfrm>
            <a:off x="381000" y="1219200"/>
            <a:ext cx="8183880" cy="2667000"/>
          </a:xfrm>
        </p:spPr>
        <p:txBody>
          <a:bodyPr>
            <a:normAutofit lnSpcReduction="10000"/>
          </a:bodyPr>
          <a:lstStyle/>
          <a:p>
            <a:pPr>
              <a:spcBef>
                <a:spcPts val="500"/>
              </a:spcBef>
              <a:spcAft>
                <a:spcPts val="500"/>
              </a:spcAft>
            </a:pPr>
            <a:r>
              <a:rPr lang="en-US" sz="2000" dirty="0" smtClean="0"/>
              <a:t>Berries provide a hefty helping of antioxidants.  Eat raspberries, blueberries, or strawberries regularly to reduce your risk of breast and colon </a:t>
            </a:r>
            <a:r>
              <a:rPr lang="en-US" sz="2000" b="1" dirty="0" smtClean="0"/>
              <a:t>cancers</a:t>
            </a:r>
            <a:r>
              <a:rPr lang="en-US" sz="2000" dirty="0" smtClean="0"/>
              <a:t>.</a:t>
            </a:r>
          </a:p>
          <a:p>
            <a:pPr>
              <a:spcBef>
                <a:spcPts val="500"/>
              </a:spcBef>
              <a:spcAft>
                <a:spcPts val="500"/>
              </a:spcAft>
            </a:pPr>
            <a:r>
              <a:rPr lang="en-US" sz="2000" dirty="0" smtClean="0"/>
              <a:t>When DNA becomes mutated by free radicals, cells can start to divide uncontrollably, causing cancer.  Consuming vitamin C can prevent this damage from occurring.  Excellent sources of this antioxidant include oranges, kiwifruit, and cantaloupe.  </a:t>
            </a:r>
          </a:p>
        </p:txBody>
      </p:sp>
      <p:sp>
        <p:nvSpPr>
          <p:cNvPr id="6" name="Rectangle 5">
            <a:hlinkClick r:id="rId2" action="ppaction://hlinksldjump" tooltip="?"/>
          </p:cNvPr>
          <p:cNvSpPr/>
          <p:nvPr/>
        </p:nvSpPr>
        <p:spPr>
          <a:xfrm>
            <a:off x="5801591" y="6047508"/>
            <a:ext cx="2809009"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Want to know more?</a:t>
            </a:r>
            <a:endParaRPr lang="en-US" dirty="0">
              <a:solidFill>
                <a:schemeClr val="tx1"/>
              </a:solidFill>
            </a:endParaRPr>
          </a:p>
        </p:txBody>
      </p:sp>
      <p:sp>
        <p:nvSpPr>
          <p:cNvPr id="7" name="Action Button: Home 6">
            <a:hlinkClick r:id="rId3" action="ppaction://hlinksldjump" highlightClick="1"/>
          </p:cNvPr>
          <p:cNvSpPr/>
          <p:nvPr/>
        </p:nvSpPr>
        <p:spPr>
          <a:xfrm>
            <a:off x="4578927" y="6047508"/>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4087087" y="6037116"/>
            <a:ext cx="381000" cy="381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Forward or Next 8">
            <a:hlinkClick r:id="" action="ppaction://hlinkshowjump?jump=nextslide" highlightClick="1"/>
          </p:cNvPr>
          <p:cNvSpPr/>
          <p:nvPr/>
        </p:nvSpPr>
        <p:spPr>
          <a:xfrm>
            <a:off x="5129645" y="6047508"/>
            <a:ext cx="3810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descr="C:\Users\Owner\AppData\Local\Microsoft\Windows\Temporary Internet Files\Content.IE5\OA38JCYN\MP900442437[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333"/>
          <a:stretch/>
        </p:blipFill>
        <p:spPr bwMode="auto">
          <a:xfrm>
            <a:off x="443346" y="4114800"/>
            <a:ext cx="3246120" cy="2285998"/>
          </a:xfrm>
          <a:prstGeom prst="rect">
            <a:avLst/>
          </a:prstGeom>
          <a:noFill/>
          <a:ln w="88900">
            <a:solidFill>
              <a:schemeClr val="accent1"/>
            </a:solidFill>
          </a:ln>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962401" y="4114800"/>
            <a:ext cx="4495800" cy="1676400"/>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Cancer is not a single disease, but a collection of related diseases. Food that helps prevent one type of cancer may have no effect on another type.</a:t>
            </a:r>
            <a:endParaRPr lang="en-US" dirty="0">
              <a:solidFill>
                <a:srgbClr val="000000"/>
              </a:solidFill>
            </a:endParaRPr>
          </a:p>
        </p:txBody>
      </p:sp>
      <p:sp>
        <p:nvSpPr>
          <p:cNvPr id="5" name="Rectangle 4"/>
          <p:cNvSpPr/>
          <p:nvPr/>
        </p:nvSpPr>
        <p:spPr>
          <a:xfrm>
            <a:off x="4468087" y="1828800"/>
            <a:ext cx="1333504" cy="381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16988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609600"/>
          </a:xfrm>
          <a:effectLst/>
        </p:spPr>
        <p:txBody>
          <a:bodyPr>
            <a:normAutofit fontScale="90000"/>
          </a:bodyPr>
          <a:lstStyle/>
          <a:p>
            <a:r>
              <a:rPr lang="en-US" dirty="0"/>
              <a:t>Fruit and Cardiovascular Health</a:t>
            </a:r>
          </a:p>
        </p:txBody>
      </p:sp>
      <p:sp>
        <p:nvSpPr>
          <p:cNvPr id="3" name="Content Placeholder 2"/>
          <p:cNvSpPr>
            <a:spLocks noGrp="1"/>
          </p:cNvSpPr>
          <p:nvPr>
            <p:ph idx="1"/>
          </p:nvPr>
        </p:nvSpPr>
        <p:spPr>
          <a:xfrm>
            <a:off x="381000" y="1219200"/>
            <a:ext cx="8183880" cy="2590800"/>
          </a:xfrm>
        </p:spPr>
        <p:txBody>
          <a:bodyPr>
            <a:noAutofit/>
          </a:bodyPr>
          <a:lstStyle/>
          <a:p>
            <a:pPr>
              <a:lnSpc>
                <a:spcPct val="90000"/>
              </a:lnSpc>
              <a:spcBef>
                <a:spcPts val="500"/>
              </a:spcBef>
              <a:spcAft>
                <a:spcPts val="500"/>
              </a:spcAft>
            </a:pPr>
            <a:r>
              <a:rPr lang="en-US" sz="2000" dirty="0" smtClean="0"/>
              <a:t>Red wine has been shown to protect against </a:t>
            </a:r>
            <a:r>
              <a:rPr lang="en-US" sz="2000" dirty="0"/>
              <a:t>heart disease.  Red grapes provide the same benefits, lowering “</a:t>
            </a:r>
            <a:r>
              <a:rPr lang="en-US" sz="2000" dirty="0" smtClean="0"/>
              <a:t>bad”   </a:t>
            </a:r>
            <a:r>
              <a:rPr lang="en-US" sz="2000" b="1" dirty="0" smtClean="0"/>
              <a:t>LDL cholesterol </a:t>
            </a:r>
            <a:r>
              <a:rPr lang="en-US" sz="2000" dirty="0"/>
              <a:t>and reducing blood pressure</a:t>
            </a:r>
            <a:r>
              <a:rPr lang="en-US" sz="2000" dirty="0" smtClean="0"/>
              <a:t>.</a:t>
            </a:r>
            <a:endParaRPr lang="en-US" sz="2000" dirty="0"/>
          </a:p>
          <a:p>
            <a:pPr>
              <a:lnSpc>
                <a:spcPct val="90000"/>
              </a:lnSpc>
              <a:spcBef>
                <a:spcPts val="500"/>
              </a:spcBef>
              <a:spcAft>
                <a:spcPts val="500"/>
              </a:spcAft>
            </a:pPr>
            <a:r>
              <a:rPr lang="en-US" sz="2000" dirty="0"/>
              <a:t>Oxidative stress in the blood vessels leads to plaque formation, which can eventually </a:t>
            </a:r>
            <a:r>
              <a:rPr lang="en-US" sz="2000" dirty="0" smtClean="0"/>
              <a:t>cause heart </a:t>
            </a:r>
            <a:r>
              <a:rPr lang="en-US" sz="2000" dirty="0"/>
              <a:t>attacks and strokes.  Fruits like cranberries </a:t>
            </a:r>
            <a:r>
              <a:rPr lang="en-US" sz="2000" dirty="0" smtClean="0"/>
              <a:t>provide </a:t>
            </a:r>
            <a:r>
              <a:rPr lang="en-US" sz="2000" dirty="0"/>
              <a:t>antioxidants that specifically block oxidative stress in the arteries.</a:t>
            </a:r>
          </a:p>
          <a:p>
            <a:pPr>
              <a:lnSpc>
                <a:spcPct val="90000"/>
              </a:lnSpc>
              <a:spcBef>
                <a:spcPts val="500"/>
              </a:spcBef>
              <a:spcAft>
                <a:spcPts val="500"/>
              </a:spcAft>
            </a:pPr>
            <a:endParaRPr lang="en-US" sz="2000" dirty="0"/>
          </a:p>
          <a:p>
            <a:pPr>
              <a:lnSpc>
                <a:spcPct val="90000"/>
              </a:lnSpc>
              <a:spcBef>
                <a:spcPts val="500"/>
              </a:spcBef>
              <a:spcAft>
                <a:spcPts val="500"/>
              </a:spcAft>
            </a:pPr>
            <a:endParaRPr lang="en-US" sz="2000" dirty="0"/>
          </a:p>
          <a:p>
            <a:pPr>
              <a:lnSpc>
                <a:spcPct val="90000"/>
              </a:lnSpc>
              <a:spcBef>
                <a:spcPts val="500"/>
              </a:spcBef>
              <a:spcAft>
                <a:spcPts val="500"/>
              </a:spcAft>
            </a:pPr>
            <a:endParaRPr lang="en-US" sz="2000" dirty="0"/>
          </a:p>
          <a:p>
            <a:pPr>
              <a:lnSpc>
                <a:spcPct val="90000"/>
              </a:lnSpc>
              <a:spcBef>
                <a:spcPts val="500"/>
              </a:spcBef>
              <a:spcAft>
                <a:spcPts val="500"/>
              </a:spcAft>
            </a:pPr>
            <a:endParaRPr lang="en-US" sz="2000" dirty="0"/>
          </a:p>
        </p:txBody>
      </p:sp>
      <p:sp>
        <p:nvSpPr>
          <p:cNvPr id="6" name="Rectangle 5">
            <a:hlinkClick r:id="rId2" action="ppaction://hlinksldjump" tooltip="?"/>
          </p:cNvPr>
          <p:cNvSpPr/>
          <p:nvPr/>
        </p:nvSpPr>
        <p:spPr>
          <a:xfrm>
            <a:off x="5801591" y="6047508"/>
            <a:ext cx="2809009"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Want to know more?</a:t>
            </a:r>
            <a:endParaRPr lang="en-US" dirty="0">
              <a:solidFill>
                <a:schemeClr val="tx1"/>
              </a:solidFill>
            </a:endParaRPr>
          </a:p>
        </p:txBody>
      </p:sp>
      <p:sp>
        <p:nvSpPr>
          <p:cNvPr id="7" name="Action Button: Home 6">
            <a:hlinkClick r:id="rId3" action="ppaction://hlinksldjump" highlightClick="1"/>
          </p:cNvPr>
          <p:cNvSpPr/>
          <p:nvPr/>
        </p:nvSpPr>
        <p:spPr>
          <a:xfrm>
            <a:off x="4578927" y="6047508"/>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4087087" y="6037116"/>
            <a:ext cx="381000" cy="381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Forward or Next 8">
            <a:hlinkClick r:id="" action="ppaction://hlinkshowjump?jump=nextslide" highlightClick="1"/>
          </p:cNvPr>
          <p:cNvSpPr/>
          <p:nvPr/>
        </p:nvSpPr>
        <p:spPr>
          <a:xfrm>
            <a:off x="5129645" y="6047508"/>
            <a:ext cx="3810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C:\Users\Owner\AppData\Local\Microsoft\Windows\Temporary Internet Files\Content.IE5\O5MBUWR6\MC90043874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007426"/>
            <a:ext cx="3200400" cy="2400300"/>
          </a:xfrm>
          <a:prstGeom prst="rect">
            <a:avLst/>
          </a:prstGeom>
          <a:noFill/>
          <a:ln w="88900">
            <a:solidFill>
              <a:schemeClr val="accent1"/>
            </a:solidFill>
          </a:ln>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962401" y="4007426"/>
            <a:ext cx="4495800" cy="1783774"/>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LDL cholesterol is considered “bad” cholesterol because it deposits cholesterol on the walls of arteries, causing these blood vessels to harden and making it harder for blood to travel there.</a:t>
            </a:r>
            <a:endParaRPr lang="en-US" dirty="0">
              <a:solidFill>
                <a:srgbClr val="000000"/>
              </a:solidFill>
            </a:endParaRPr>
          </a:p>
        </p:txBody>
      </p:sp>
      <p:sp>
        <p:nvSpPr>
          <p:cNvPr id="10" name="Rectangle 9"/>
          <p:cNvSpPr/>
          <p:nvPr/>
        </p:nvSpPr>
        <p:spPr>
          <a:xfrm>
            <a:off x="685800" y="1828800"/>
            <a:ext cx="2438400" cy="381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48357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609600"/>
          </a:xfrm>
          <a:effectLst/>
        </p:spPr>
        <p:txBody>
          <a:bodyPr>
            <a:normAutofit fontScale="90000"/>
          </a:bodyPr>
          <a:lstStyle/>
          <a:p>
            <a:r>
              <a:rPr lang="en-US" dirty="0"/>
              <a:t>Fruit and Weight Control</a:t>
            </a:r>
          </a:p>
        </p:txBody>
      </p:sp>
      <p:sp>
        <p:nvSpPr>
          <p:cNvPr id="3" name="Content Placeholder 2"/>
          <p:cNvSpPr>
            <a:spLocks noGrp="1"/>
          </p:cNvSpPr>
          <p:nvPr>
            <p:ph idx="1"/>
          </p:nvPr>
        </p:nvSpPr>
        <p:spPr>
          <a:xfrm>
            <a:off x="381000" y="1219200"/>
            <a:ext cx="8183880" cy="2514600"/>
          </a:xfrm>
        </p:spPr>
        <p:txBody>
          <a:bodyPr>
            <a:normAutofit lnSpcReduction="10000"/>
          </a:bodyPr>
          <a:lstStyle/>
          <a:p>
            <a:pPr>
              <a:spcBef>
                <a:spcPts val="500"/>
              </a:spcBef>
              <a:spcAft>
                <a:spcPts val="500"/>
              </a:spcAft>
            </a:pPr>
            <a:r>
              <a:rPr lang="en-US" sz="2000" dirty="0" smtClean="0"/>
              <a:t>Most fruits are a good source of fiber, which helps you feel full, but are low in calories.  Some of nature’s 100-calorie snacks include an orange, a cup of blueberries, or an apple.</a:t>
            </a:r>
          </a:p>
          <a:p>
            <a:pPr>
              <a:spcBef>
                <a:spcPts val="500"/>
              </a:spcBef>
              <a:spcAft>
                <a:spcPts val="500"/>
              </a:spcAft>
            </a:pPr>
            <a:r>
              <a:rPr lang="en-US" sz="2000" dirty="0" smtClean="0"/>
              <a:t>Raspberries </a:t>
            </a:r>
            <a:r>
              <a:rPr lang="en-US" sz="2000" dirty="0"/>
              <a:t>contain a </a:t>
            </a:r>
            <a:r>
              <a:rPr lang="en-US" sz="2000" b="1" dirty="0"/>
              <a:t>phytonutrient</a:t>
            </a:r>
            <a:r>
              <a:rPr lang="en-US" sz="2000" dirty="0"/>
              <a:t> called </a:t>
            </a:r>
            <a:r>
              <a:rPr lang="en-US" sz="2000" dirty="0" err="1"/>
              <a:t>rheosmin</a:t>
            </a:r>
            <a:r>
              <a:rPr lang="en-US" sz="2000" dirty="0"/>
              <a:t> that </a:t>
            </a:r>
            <a:r>
              <a:rPr lang="en-US" sz="2000" dirty="0" smtClean="0"/>
              <a:t>increases </a:t>
            </a:r>
            <a:r>
              <a:rPr lang="en-US" sz="2000" dirty="0"/>
              <a:t>cellular metabolism rates.  Consuming raspberries helps you burn fat at a greater rate, contributing to weight </a:t>
            </a:r>
            <a:r>
              <a:rPr lang="en-US" sz="2000" dirty="0" smtClean="0"/>
              <a:t>control.</a:t>
            </a:r>
            <a:endParaRPr lang="en-US" sz="2000" dirty="0"/>
          </a:p>
        </p:txBody>
      </p:sp>
      <p:sp>
        <p:nvSpPr>
          <p:cNvPr id="6" name="Rectangle 5">
            <a:hlinkClick r:id="rId2" action="ppaction://hlinksldjump" tooltip="?"/>
          </p:cNvPr>
          <p:cNvSpPr/>
          <p:nvPr/>
        </p:nvSpPr>
        <p:spPr>
          <a:xfrm>
            <a:off x="5801591" y="6047508"/>
            <a:ext cx="2809009"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Want to know more?</a:t>
            </a:r>
            <a:endParaRPr lang="en-US" dirty="0">
              <a:solidFill>
                <a:schemeClr val="tx1"/>
              </a:solidFill>
            </a:endParaRPr>
          </a:p>
        </p:txBody>
      </p:sp>
      <p:sp>
        <p:nvSpPr>
          <p:cNvPr id="7" name="Action Button: Home 6">
            <a:hlinkClick r:id="rId3" action="ppaction://hlinksldjump" highlightClick="1"/>
          </p:cNvPr>
          <p:cNvSpPr/>
          <p:nvPr/>
        </p:nvSpPr>
        <p:spPr>
          <a:xfrm>
            <a:off x="4578927" y="6047508"/>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4087087" y="6037116"/>
            <a:ext cx="381000" cy="381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Forward or Next 8">
            <a:hlinkClick r:id="" action="ppaction://hlinkshowjump?jump=nextslide" highlightClick="1"/>
          </p:cNvPr>
          <p:cNvSpPr/>
          <p:nvPr/>
        </p:nvSpPr>
        <p:spPr>
          <a:xfrm>
            <a:off x="5129645" y="6047508"/>
            <a:ext cx="3810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686" y="3933389"/>
            <a:ext cx="3390900" cy="2466975"/>
          </a:xfrm>
          <a:prstGeom prst="rect">
            <a:avLst/>
          </a:prstGeom>
          <a:noFill/>
          <a:ln w="889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087087" y="3933389"/>
            <a:ext cx="4371113" cy="1857811"/>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Phytonutrients are chemicals found in plant products.  They differ from essential nutrients in that they are not required for life, but phytonutrients are believed to provide many health benefits.</a:t>
            </a:r>
            <a:endParaRPr lang="en-US" dirty="0">
              <a:solidFill>
                <a:srgbClr val="000000"/>
              </a:solidFill>
            </a:endParaRPr>
          </a:p>
        </p:txBody>
      </p:sp>
      <p:sp>
        <p:nvSpPr>
          <p:cNvPr id="11" name="Rectangle 10"/>
          <p:cNvSpPr/>
          <p:nvPr/>
        </p:nvSpPr>
        <p:spPr>
          <a:xfrm>
            <a:off x="3581400" y="2438400"/>
            <a:ext cx="2057400" cy="4572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0541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609600"/>
          </a:xfrm>
          <a:effectLst/>
        </p:spPr>
        <p:txBody>
          <a:bodyPr>
            <a:normAutofit fontScale="90000"/>
          </a:bodyPr>
          <a:lstStyle/>
          <a:p>
            <a:r>
              <a:rPr lang="en-US" dirty="0"/>
              <a:t>Fruit and Digestive Health</a:t>
            </a:r>
          </a:p>
        </p:txBody>
      </p:sp>
      <p:sp>
        <p:nvSpPr>
          <p:cNvPr id="3" name="Content Placeholder 2"/>
          <p:cNvSpPr>
            <a:spLocks noGrp="1"/>
          </p:cNvSpPr>
          <p:nvPr>
            <p:ph idx="1"/>
          </p:nvPr>
        </p:nvSpPr>
        <p:spPr>
          <a:xfrm>
            <a:off x="381000" y="1219200"/>
            <a:ext cx="8183880" cy="2667000"/>
          </a:xfrm>
        </p:spPr>
        <p:txBody>
          <a:bodyPr>
            <a:normAutofit lnSpcReduction="10000"/>
          </a:bodyPr>
          <a:lstStyle/>
          <a:p>
            <a:pPr>
              <a:spcBef>
                <a:spcPts val="500"/>
              </a:spcBef>
              <a:spcAft>
                <a:spcPts val="500"/>
              </a:spcAft>
            </a:pPr>
            <a:r>
              <a:rPr lang="en-US" sz="2000" dirty="0" smtClean="0"/>
              <a:t>Many fruits contain insoluble </a:t>
            </a:r>
            <a:r>
              <a:rPr lang="en-US" sz="2000" b="1" dirty="0" smtClean="0"/>
              <a:t>fiber</a:t>
            </a:r>
            <a:r>
              <a:rPr lang="en-US" sz="2000" dirty="0" smtClean="0"/>
              <a:t>, which promotes regularity and prevents constipation.  Examples include pineapple, prunes (dried plums), and strawberries.</a:t>
            </a:r>
            <a:endParaRPr lang="en-US" sz="2000" dirty="0"/>
          </a:p>
          <a:p>
            <a:pPr>
              <a:spcBef>
                <a:spcPts val="500"/>
              </a:spcBef>
              <a:spcAft>
                <a:spcPts val="500"/>
              </a:spcAft>
            </a:pPr>
            <a:r>
              <a:rPr lang="en-US" sz="2000" dirty="0" smtClean="0"/>
              <a:t>Your colon contains billions of bacteria that help to digest food and synthesize vitamins.  Apples and bananas have been shown to increase the growth of these good bacteria, preventing the growth of bad bacteria that can cause digestive distress.</a:t>
            </a:r>
          </a:p>
        </p:txBody>
      </p:sp>
      <p:sp>
        <p:nvSpPr>
          <p:cNvPr id="6" name="Rectangle 5">
            <a:hlinkClick r:id="rId2" action="ppaction://hlinksldjump" tooltip="?"/>
          </p:cNvPr>
          <p:cNvSpPr/>
          <p:nvPr/>
        </p:nvSpPr>
        <p:spPr>
          <a:xfrm>
            <a:off x="5801591" y="6047508"/>
            <a:ext cx="2809009"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Want to know more?</a:t>
            </a:r>
            <a:endParaRPr lang="en-US" dirty="0">
              <a:solidFill>
                <a:schemeClr val="tx1"/>
              </a:solidFill>
            </a:endParaRPr>
          </a:p>
        </p:txBody>
      </p:sp>
      <p:sp>
        <p:nvSpPr>
          <p:cNvPr id="7" name="Action Button: Home 6">
            <a:hlinkClick r:id="rId3" action="ppaction://hlinksldjump" highlightClick="1"/>
          </p:cNvPr>
          <p:cNvSpPr/>
          <p:nvPr/>
        </p:nvSpPr>
        <p:spPr>
          <a:xfrm>
            <a:off x="4578927" y="6047508"/>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4087087" y="6037116"/>
            <a:ext cx="381000" cy="381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Forward or Next 8">
            <a:hlinkClick r:id="" action="ppaction://hlinkshowjump?jump=nextslide" highlightClick="1"/>
          </p:cNvPr>
          <p:cNvSpPr/>
          <p:nvPr/>
        </p:nvSpPr>
        <p:spPr>
          <a:xfrm>
            <a:off x="5129645" y="6047508"/>
            <a:ext cx="3810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490" y="4019886"/>
            <a:ext cx="3228109" cy="2394766"/>
          </a:xfrm>
          <a:prstGeom prst="rect">
            <a:avLst/>
          </a:prstGeom>
          <a:noFill/>
          <a:ln w="889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3990108" y="4019886"/>
            <a:ext cx="4468091" cy="1771314"/>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Humans do not have the enzymes necessary to digest fiber.  Many other organisms, including some of the bacteria in the human colon, do have these enzymes.</a:t>
            </a:r>
            <a:endParaRPr lang="en-US" dirty="0">
              <a:solidFill>
                <a:srgbClr val="000000"/>
              </a:solidFill>
            </a:endParaRPr>
          </a:p>
        </p:txBody>
      </p:sp>
      <p:sp>
        <p:nvSpPr>
          <p:cNvPr id="11" name="Rectangle 10"/>
          <p:cNvSpPr/>
          <p:nvPr/>
        </p:nvSpPr>
        <p:spPr>
          <a:xfrm>
            <a:off x="4468087" y="1219200"/>
            <a:ext cx="852058" cy="4572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7079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57200"/>
            <a:ext cx="8077200" cy="1569660"/>
          </a:xfrm>
          <a:prstGeom prst="rect">
            <a:avLst/>
          </a:prstGeom>
          <a:noFill/>
        </p:spPr>
        <p:txBody>
          <a:bodyPr wrap="square" rtlCol="0">
            <a:spAutoFit/>
          </a:bodyPr>
          <a:lstStyle/>
          <a:p>
            <a:pPr algn="ctr"/>
            <a:r>
              <a:rPr lang="en-US" sz="3200" dirty="0" smtClean="0"/>
              <a:t>Click on the bolded terms in each slide to learn more about the topic!</a:t>
            </a:r>
          </a:p>
          <a:p>
            <a:pPr algn="ctr"/>
            <a:endParaRPr lang="en-US" sz="3200" dirty="0"/>
          </a:p>
        </p:txBody>
      </p:sp>
      <p:sp>
        <p:nvSpPr>
          <p:cNvPr id="15" name="Action Button: Return 14">
            <a:hlinkClick r:id="" action="ppaction://hlinkshowjump?jump=lastslideviewed" highlightClick="1"/>
          </p:cNvPr>
          <p:cNvSpPr/>
          <p:nvPr/>
        </p:nvSpPr>
        <p:spPr>
          <a:xfrm>
            <a:off x="1149929" y="5723113"/>
            <a:ext cx="609600" cy="49426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Owner\AppData\Local\Microsoft\Windows\Temporary Internet Files\Content.IE5\O5MBUWR6\MP90040234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466" y="1657529"/>
            <a:ext cx="3687068" cy="4559852"/>
          </a:xfrm>
          <a:prstGeom prst="rect">
            <a:avLst/>
          </a:prstGeom>
          <a:noFill/>
          <a:extLst>
            <a:ext uri="{909E8E84-426E-40DD-AFC4-6F175D3DCCD1}">
              <a14:hiddenFill xmlns:a14="http://schemas.microsoft.com/office/drawing/2010/main">
                <a:solidFill>
                  <a:srgbClr val="FFFFFF"/>
                </a:solidFill>
              </a14:hiddenFill>
            </a:ext>
          </a:extLst>
        </p:spPr>
      </p:pic>
      <p:sp>
        <p:nvSpPr>
          <p:cNvPr id="16" name="Action Button: Home 15">
            <a:hlinkClick r:id="rId3" action="ppaction://hlinksldjump" highlightClick="1"/>
          </p:cNvPr>
          <p:cNvSpPr/>
          <p:nvPr/>
        </p:nvSpPr>
        <p:spPr>
          <a:xfrm>
            <a:off x="1905000" y="5723113"/>
            <a:ext cx="609600" cy="4942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Back or Previous 1">
            <a:hlinkClick r:id="" action="ppaction://hlinkshowjump?jump=previousslide" highlightClick="1"/>
          </p:cNvPr>
          <p:cNvSpPr/>
          <p:nvPr/>
        </p:nvSpPr>
        <p:spPr>
          <a:xfrm>
            <a:off x="474518" y="5723113"/>
            <a:ext cx="533400" cy="49426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72968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21">
      <a:dk1>
        <a:srgbClr val="323232"/>
      </a:dk1>
      <a:lt1>
        <a:srgbClr val="AEECC1"/>
      </a:lt1>
      <a:dk2>
        <a:srgbClr val="FFFF99"/>
      </a:dk2>
      <a:lt2>
        <a:srgbClr val="F07F09"/>
      </a:lt2>
      <a:accent1>
        <a:srgbClr val="F89F42"/>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1050</TotalTime>
  <Words>702</Words>
  <Application>Microsoft Office PowerPoint</Application>
  <PresentationFormat>On-screen Show (4:3)</PresentationFormat>
  <Paragraphs>46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Aspect</vt:lpstr>
      <vt:lpstr>PowerPoint Presentation</vt:lpstr>
      <vt:lpstr>PowerPoint Presentation</vt:lpstr>
      <vt:lpstr>Fruit and Brain Health</vt:lpstr>
      <vt:lpstr>Fruit and Immune Health</vt:lpstr>
      <vt:lpstr>Fruit and Cancer Prevention</vt:lpstr>
      <vt:lpstr>Fruit and Cardiovascular Health</vt:lpstr>
      <vt:lpstr>Fruit and Weight Control</vt:lpstr>
      <vt:lpstr>Fruit and Digestive Health</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Fred Hofstetter</cp:lastModifiedBy>
  <cp:revision>104</cp:revision>
  <dcterms:created xsi:type="dcterms:W3CDTF">2014-08-29T01:16:28Z</dcterms:created>
  <dcterms:modified xsi:type="dcterms:W3CDTF">2014-12-04T21:53:25Z</dcterms:modified>
</cp:coreProperties>
</file>