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9" r:id="rId5"/>
    <p:sldId id="270" r:id="rId6"/>
    <p:sldId id="261" r:id="rId7"/>
    <p:sldId id="267" r:id="rId8"/>
    <p:sldId id="260" r:id="rId9"/>
    <p:sldId id="259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9"/>
    <p:restoredTop sz="93827"/>
  </p:normalViewPr>
  <p:slideViewPr>
    <p:cSldViewPr snapToGrid="0" snapToObjects="1">
      <p:cViewPr varScale="1">
        <p:scale>
          <a:sx n="91" d="100"/>
          <a:sy n="91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16FEC-7AAF-3B49-AE37-60AA93AA3200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00948-F80C-DB46-96E8-AAB13EB9B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8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0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2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0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6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6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6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6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8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3C8C-2E69-5747-9D56-95A2687CCD42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EC3A-8278-AE49-89B4-90F9F114F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6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hyperlink" Target="https://www.efile.com/qualifying-widow-widower-tax-filing-status/" TargetMode="Externa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Relationship Id="rId3" Type="http://schemas.openxmlformats.org/officeDocument/2006/relationships/hyperlink" Target="https://www.irs.gov/faqs/filing-requirements-status-dependents-exemptions/dependents-exemptions/dependents-exemptions-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Relationship Id="rId3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hyperlink" Target="https://turbotax.intuit.com/tax-tools/tax-tips/IRS-Tax-Return/Should-You-and-Your-Spouse-File-Taxes-Jointly-or-Separately-/INF20137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594" y="637215"/>
            <a:ext cx="10390909" cy="2387600"/>
          </a:xfrm>
        </p:spPr>
        <p:txBody>
          <a:bodyPr/>
          <a:lstStyle/>
          <a:p>
            <a:r>
              <a:rPr lang="en-US" dirty="0" smtClean="0"/>
              <a:t>Determine Your Tax Filing Status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4402667" y="3742267"/>
            <a:ext cx="3014133" cy="2641600"/>
          </a:xfrm>
          <a:prstGeom prst="rect">
            <a:avLst/>
          </a:prstGeom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Start Here!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filing status is </a:t>
            </a:r>
            <a:r>
              <a:rPr lang="en-US" b="1" dirty="0" smtClean="0"/>
              <a:t>Married Filing Jointly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firstslide" highlightClick="1"/>
          </p:cNvPr>
          <p:cNvSpPr/>
          <p:nvPr/>
        </p:nvSpPr>
        <p:spPr>
          <a:xfrm>
            <a:off x="8894618" y="4128655"/>
            <a:ext cx="2459182" cy="197953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Again!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Make sure to file your </a:t>
            </a:r>
            <a:r>
              <a:rPr lang="en-US" dirty="0" smtClean="0"/>
              <a:t>taxes or an extension </a:t>
            </a:r>
            <a:r>
              <a:rPr lang="en-US" dirty="0"/>
              <a:t>by April 15</a:t>
            </a:r>
            <a:r>
              <a:rPr lang="en-US" baseline="30000" dirty="0"/>
              <a:t>th</a:t>
            </a:r>
            <a:r>
              <a:rPr lang="en-US" dirty="0"/>
              <a:t>, </a:t>
            </a:r>
            <a:r>
              <a:rPr lang="en-US" dirty="0" smtClean="0"/>
              <a:t>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filing status is </a:t>
            </a:r>
            <a:r>
              <a:rPr lang="en-US" b="1" dirty="0" smtClean="0"/>
              <a:t>Married Filing Separately</a:t>
            </a:r>
            <a:endParaRPr lang="en-US" b="1" dirty="0"/>
          </a:p>
        </p:txBody>
      </p:sp>
      <p:sp>
        <p:nvSpPr>
          <p:cNvPr id="4" name="Action Button: Custom 3">
            <a:hlinkClick r:id="" action="ppaction://hlinkshowjump?jump=firstslide" highlightClick="1"/>
          </p:cNvPr>
          <p:cNvSpPr/>
          <p:nvPr/>
        </p:nvSpPr>
        <p:spPr>
          <a:xfrm>
            <a:off x="9049512" y="4334256"/>
            <a:ext cx="2304288" cy="195681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Again!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Make sure to file your taxes or an extension by April 15</a:t>
            </a:r>
            <a:r>
              <a:rPr lang="en-US" baseline="30000" dirty="0"/>
              <a:t>th</a:t>
            </a:r>
            <a:r>
              <a:rPr lang="en-US" dirty="0"/>
              <a:t>, 2018.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4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you single or married on the final day of the tax year?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133600" y="2235200"/>
            <a:ext cx="2963333" cy="270933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Single</a:t>
            </a:r>
            <a:endParaRPr lang="en-US" sz="3600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7027333" y="2235200"/>
            <a:ext cx="2963334" cy="270933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Married</a:t>
            </a:r>
          </a:p>
        </p:txBody>
      </p:sp>
      <p:sp>
        <p:nvSpPr>
          <p:cNvPr id="3" name="Action Button: Custom 2">
            <a:hlinkClick r:id="rId4" highlightClick="1"/>
          </p:cNvPr>
          <p:cNvSpPr/>
          <p:nvPr/>
        </p:nvSpPr>
        <p:spPr>
          <a:xfrm>
            <a:off x="2563906" y="5396753"/>
            <a:ext cx="7426761" cy="9681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 your spouse recently died? Learn about filing requirements as a Qualifying Widow!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being included as a dependent in another taxpayers return?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150533" y="2082800"/>
            <a:ext cx="3115734" cy="296333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Yes </a:t>
            </a:r>
            <a:endParaRPr lang="en-US" sz="4400" dirty="0"/>
          </a:p>
        </p:txBody>
      </p:sp>
      <p:sp>
        <p:nvSpPr>
          <p:cNvPr id="3" name="Action Button: Custom 2">
            <a:hlinkClick r:id="rId3" highlightClick="1"/>
          </p:cNvPr>
          <p:cNvSpPr/>
          <p:nvPr/>
        </p:nvSpPr>
        <p:spPr>
          <a:xfrm>
            <a:off x="3708400" y="5438245"/>
            <a:ext cx="5052106" cy="95097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 sure if you qualify as a dependent?  Get more information!</a:t>
            </a:r>
            <a:endParaRPr lang="en-US" sz="2400" dirty="0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6949440" y="2082800"/>
            <a:ext cx="3127248" cy="296333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4025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qualifying dependents?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319867" y="2253488"/>
            <a:ext cx="3251200" cy="284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Yes</a:t>
            </a:r>
            <a:endParaRPr lang="en-US" dirty="0"/>
          </a:p>
        </p:txBody>
      </p: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7010401" y="2235201"/>
            <a:ext cx="3200400" cy="284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7010401" y="2235200"/>
            <a:ext cx="3200400" cy="284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0967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pay more than half of the costs to maintain a household?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319867" y="2253488"/>
            <a:ext cx="3251200" cy="284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Yes</a:t>
            </a:r>
            <a:endParaRPr lang="en-US" sz="4400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7010401" y="2235200"/>
            <a:ext cx="3200400" cy="2844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39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56333" cy="2801408"/>
          </a:xfrm>
        </p:spPr>
        <p:txBody>
          <a:bodyPr>
            <a:normAutofit/>
          </a:bodyPr>
          <a:lstStyle/>
          <a:p>
            <a:r>
              <a:rPr lang="en-US" dirty="0" smtClean="0"/>
              <a:t>You don’t have to file a tax return because you are included on that taxpayer’s return as a dependent.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firstslide" highlightClick="1"/>
          </p:cNvPr>
          <p:cNvSpPr/>
          <p:nvPr/>
        </p:nvSpPr>
        <p:spPr>
          <a:xfrm>
            <a:off x="9451848" y="4334256"/>
            <a:ext cx="1901952" cy="18105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Again!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2937164"/>
            <a:ext cx="10515600" cy="3239798"/>
          </a:xfrm>
        </p:spPr>
        <p:txBody>
          <a:bodyPr/>
          <a:lstStyle/>
          <a:p>
            <a:r>
              <a:rPr lang="en-US" dirty="0"/>
              <a:t>Make sure to file your taxes by April 15</a:t>
            </a:r>
            <a:r>
              <a:rPr lang="en-US" baseline="30000" dirty="0"/>
              <a:t>th</a:t>
            </a:r>
            <a:r>
              <a:rPr lang="en-US" dirty="0"/>
              <a:t>, 2018 OR file your extension by April 15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2018.</a:t>
            </a:r>
          </a:p>
        </p:txBody>
      </p:sp>
    </p:spTree>
    <p:extLst>
      <p:ext uri="{BB962C8B-B14F-4D97-AF65-F5344CB8AC3E}">
        <p14:creationId xmlns:p14="http://schemas.microsoft.com/office/powerpoint/2010/main" val="6232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electing to file separately from your spouse?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244436" y="2493818"/>
            <a:ext cx="3075710" cy="250767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6414101" y="2493818"/>
            <a:ext cx="3075710" cy="250767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</a:p>
        </p:txBody>
      </p:sp>
      <p:sp>
        <p:nvSpPr>
          <p:cNvPr id="6" name="Action Button: Custom 5">
            <a:hlinkClick r:id="rId4" highlightClick="1"/>
          </p:cNvPr>
          <p:cNvSpPr/>
          <p:nvPr/>
        </p:nvSpPr>
        <p:spPr>
          <a:xfrm>
            <a:off x="3072384" y="5466293"/>
            <a:ext cx="5669280" cy="6766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sure if you should file separately or jointly? Get more information on what each status means.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filing </a:t>
            </a:r>
            <a:r>
              <a:rPr lang="en-US" smtClean="0"/>
              <a:t>status is </a:t>
            </a:r>
            <a:r>
              <a:rPr lang="en-US" dirty="0" smtClean="0"/>
              <a:t>a </a:t>
            </a:r>
            <a:r>
              <a:rPr lang="en-US" b="1" dirty="0" smtClean="0"/>
              <a:t>Head </a:t>
            </a:r>
            <a:r>
              <a:rPr lang="en-US" b="1" smtClean="0"/>
              <a:t>of Household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firstslide" highlightClick="1"/>
          </p:cNvPr>
          <p:cNvSpPr/>
          <p:nvPr/>
        </p:nvSpPr>
        <p:spPr>
          <a:xfrm>
            <a:off x="9451848" y="4334256"/>
            <a:ext cx="1901952" cy="18105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Again!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Make sure to file your taxes or an extension by April 15</a:t>
            </a:r>
            <a:r>
              <a:rPr lang="en-US" baseline="30000" dirty="0" smtClean="0"/>
              <a:t>th</a:t>
            </a:r>
            <a:r>
              <a:rPr lang="en-US" dirty="0" smtClean="0"/>
              <a:t>, 2018.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fling status is a </a:t>
            </a:r>
            <a:r>
              <a:rPr lang="en-US" b="1" dirty="0" smtClean="0"/>
              <a:t>Single</a:t>
            </a:r>
            <a:r>
              <a:rPr lang="en-US" dirty="0" smtClean="0"/>
              <a:t> taxpayer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to file your taxes or an extension by April 15</a:t>
            </a:r>
            <a:r>
              <a:rPr lang="en-US" baseline="30000" dirty="0" smtClean="0"/>
              <a:t>th</a:t>
            </a:r>
            <a:r>
              <a:rPr lang="en-US" dirty="0" smtClean="0"/>
              <a:t>, 2018.</a:t>
            </a:r>
          </a:p>
          <a:p>
            <a:endParaRPr lang="en-US" dirty="0"/>
          </a:p>
        </p:txBody>
      </p:sp>
      <p:sp>
        <p:nvSpPr>
          <p:cNvPr id="4" name="Action Button: Custom 3">
            <a:hlinkClick r:id="" action="ppaction://hlinkshowjump?jump=firstslide" highlightClick="1"/>
          </p:cNvPr>
          <p:cNvSpPr/>
          <p:nvPr/>
        </p:nvSpPr>
        <p:spPr>
          <a:xfrm>
            <a:off x="9250680" y="4275011"/>
            <a:ext cx="2103120" cy="190195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2358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265</Words>
  <Application>Microsoft Macintosh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Determine Your Tax Filing Status </vt:lpstr>
      <vt:lpstr>Were you single or married on the final day of the tax year?</vt:lpstr>
      <vt:lpstr>Are you being included as a dependent in another taxpayers return?</vt:lpstr>
      <vt:lpstr>Do you have qualifying dependents?</vt:lpstr>
      <vt:lpstr>Do you pay more than half of the costs to maintain a household?</vt:lpstr>
      <vt:lpstr>You don’t have to file a tax return because you are included on that taxpayer’s return as a dependent.</vt:lpstr>
      <vt:lpstr>Are you electing to file separately from your spouse?</vt:lpstr>
      <vt:lpstr>Your filing status is a Head of Household</vt:lpstr>
      <vt:lpstr>Your fling status is a Single taxpayer</vt:lpstr>
      <vt:lpstr>Your filing status is Married Filing Jointly</vt:lpstr>
      <vt:lpstr>Your filing status is Married Filing Separately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Determine your Filing Status</dc:title>
  <dc:creator>Vicari, Genevieve Ellice</dc:creator>
  <cp:lastModifiedBy>Vicari, Genevieve Ellice</cp:lastModifiedBy>
  <cp:revision>23</cp:revision>
  <dcterms:created xsi:type="dcterms:W3CDTF">2017-10-11T17:52:05Z</dcterms:created>
  <dcterms:modified xsi:type="dcterms:W3CDTF">2017-10-28T21:47:34Z</dcterms:modified>
</cp:coreProperties>
</file>