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0"/>
  </p:notesMasterIdLst>
  <p:sldIdLst>
    <p:sldId id="256" r:id="rId5"/>
    <p:sldId id="316" r:id="rId6"/>
    <p:sldId id="298" r:id="rId7"/>
    <p:sldId id="299" r:id="rId8"/>
    <p:sldId id="307" r:id="rId9"/>
    <p:sldId id="300" r:id="rId10"/>
    <p:sldId id="308" r:id="rId11"/>
    <p:sldId id="313" r:id="rId12"/>
    <p:sldId id="312" r:id="rId13"/>
    <p:sldId id="315" r:id="rId14"/>
    <p:sldId id="304" r:id="rId15"/>
    <p:sldId id="305" r:id="rId16"/>
    <p:sldId id="317" r:id="rId17"/>
    <p:sldId id="310" r:id="rId18"/>
    <p:sldId id="306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3EE185-5DF2-B2A9-9AD3-F8B2A2D1F5D6}" name="Quillen-Knox, Haley" initials="HQ" userId="S::haleyqk@udel.edu::b0440b30-98c3-4aef-9c6f-049b073159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71"/>
    <a:srgbClr val="003464"/>
    <a:srgbClr val="003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D0BF4A-A6FD-4CB4-8B03-3B09998D7DB4}" v="1" dt="2024-04-12T19:15:04.63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4320"/>
        <p:guide pos="76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FF2F9B36-69F3-B14D-B0C9-501E45174CF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3122" y="0"/>
            <a:ext cx="9908878" cy="6858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402984177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8906982-2EA4-4B4F-94FF-6372F4E84E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0245" y="2286000"/>
            <a:ext cx="6604001" cy="91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E1BC03F-376C-8642-9D65-7B80F24539E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84245" y="2286000"/>
            <a:ext cx="6604001" cy="91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CC4EA54-6792-B546-A926-E40C6A3112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496877" y="2286000"/>
            <a:ext cx="6604001" cy="91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194880196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39AE5EE-9527-4848-9E79-D03DD903D8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0245" y="2286000"/>
            <a:ext cx="19817756" cy="91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246166315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8828D53-1392-B642-A883-5D36495049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0245" y="2286000"/>
            <a:ext cx="8890001" cy="11430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412046043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1B78E087-1466-6441-8E05-27738B98795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16214787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1D8C7A6C-86BA-A646-99C4-EF9F4026160A}"/>
              </a:ext>
            </a:extLst>
          </p:cNvPr>
          <p:cNvGrpSpPr/>
          <p:nvPr userDrawn="1"/>
        </p:nvGrpSpPr>
        <p:grpSpPr>
          <a:xfrm>
            <a:off x="13538751" y="3683000"/>
            <a:ext cx="8553595" cy="6350000"/>
            <a:chOff x="0" y="0"/>
            <a:chExt cx="8553593" cy="6350000"/>
          </a:xfrm>
        </p:grpSpPr>
        <p:pic>
          <p:nvPicPr>
            <p:cNvPr id="3" name="Imac.png" descr="Imac.png">
              <a:extLst>
                <a:ext uri="{FF2B5EF4-FFF2-40B4-BE49-F238E27FC236}">
                  <a16:creationId xmlns:a16="http://schemas.microsoft.com/office/drawing/2014/main" id="{C6F8EA02-40D1-DA4F-903B-617049B0B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553594" cy="635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Image" descr="Image">
              <a:extLst>
                <a:ext uri="{FF2B5EF4-FFF2-40B4-BE49-F238E27FC236}">
                  <a16:creationId xmlns:a16="http://schemas.microsoft.com/office/drawing/2014/main" id="{ED7812FC-FFAC-4447-B009-801C6CA3156E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25410" y="324418"/>
              <a:ext cx="7902786" cy="4492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" y="0"/>
                  </a:moveTo>
                  <a:cubicBezTo>
                    <a:pt x="57" y="0"/>
                    <a:pt x="46" y="1"/>
                    <a:pt x="34" y="8"/>
                  </a:cubicBezTo>
                  <a:cubicBezTo>
                    <a:pt x="20" y="16"/>
                    <a:pt x="9" y="35"/>
                    <a:pt x="4" y="59"/>
                  </a:cubicBezTo>
                  <a:cubicBezTo>
                    <a:pt x="0" y="81"/>
                    <a:pt x="0" y="101"/>
                    <a:pt x="0" y="141"/>
                  </a:cubicBezTo>
                  <a:lnTo>
                    <a:pt x="0" y="21457"/>
                  </a:lnTo>
                  <a:cubicBezTo>
                    <a:pt x="0" y="21498"/>
                    <a:pt x="0" y="21519"/>
                    <a:pt x="4" y="21541"/>
                  </a:cubicBezTo>
                  <a:cubicBezTo>
                    <a:pt x="9" y="21565"/>
                    <a:pt x="20" y="21584"/>
                    <a:pt x="34" y="21592"/>
                  </a:cubicBezTo>
                  <a:cubicBezTo>
                    <a:pt x="46" y="21599"/>
                    <a:pt x="57" y="21600"/>
                    <a:pt x="80" y="21600"/>
                  </a:cubicBezTo>
                  <a:lnTo>
                    <a:pt x="21519" y="21600"/>
                  </a:lnTo>
                  <a:cubicBezTo>
                    <a:pt x="21542" y="21600"/>
                    <a:pt x="21554" y="21599"/>
                    <a:pt x="21566" y="21592"/>
                  </a:cubicBezTo>
                  <a:cubicBezTo>
                    <a:pt x="21580" y="21584"/>
                    <a:pt x="21591" y="21565"/>
                    <a:pt x="21596" y="21541"/>
                  </a:cubicBezTo>
                  <a:cubicBezTo>
                    <a:pt x="21600" y="21519"/>
                    <a:pt x="21600" y="21499"/>
                    <a:pt x="21600" y="21459"/>
                  </a:cubicBezTo>
                  <a:lnTo>
                    <a:pt x="21600" y="141"/>
                  </a:lnTo>
                  <a:cubicBezTo>
                    <a:pt x="21600" y="100"/>
                    <a:pt x="21600" y="81"/>
                    <a:pt x="21596" y="59"/>
                  </a:cubicBezTo>
                  <a:cubicBezTo>
                    <a:pt x="21591" y="35"/>
                    <a:pt x="21580" y="16"/>
                    <a:pt x="21566" y="8"/>
                  </a:cubicBezTo>
                  <a:cubicBezTo>
                    <a:pt x="21554" y="1"/>
                    <a:pt x="21542" y="0"/>
                    <a:pt x="21519" y="0"/>
                  </a:cubicBezTo>
                  <a:lnTo>
                    <a:pt x="8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7" name="Freeform 6">
            <a:extLst>
              <a:ext uri="{FF2B5EF4-FFF2-40B4-BE49-F238E27FC236}">
                <a16:creationId xmlns:a16="http://schemas.microsoft.com/office/drawing/2014/main" id="{5B7CBEE9-83D2-0F42-ABC4-1A86AE8C92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05595" y="3751735"/>
            <a:ext cx="8419919" cy="5077226"/>
          </a:xfrm>
          <a:custGeom>
            <a:avLst/>
            <a:gdLst>
              <a:gd name="connsiteX0" fmla="*/ 135657 w 8419919"/>
              <a:gd name="connsiteY0" fmla="*/ 0 h 5077226"/>
              <a:gd name="connsiteX1" fmla="*/ 8284053 w 8419919"/>
              <a:gd name="connsiteY1" fmla="*/ 0 h 5077226"/>
              <a:gd name="connsiteX2" fmla="*/ 8363577 w 8419919"/>
              <a:gd name="connsiteY2" fmla="*/ 6817 h 5077226"/>
              <a:gd name="connsiteX3" fmla="*/ 8413473 w 8419919"/>
              <a:gd name="connsiteY3" fmla="*/ 55946 h 5077226"/>
              <a:gd name="connsiteX4" fmla="*/ 8419273 w 8419919"/>
              <a:gd name="connsiteY4" fmla="*/ 89296 h 5077226"/>
              <a:gd name="connsiteX5" fmla="*/ 8419919 w 8419919"/>
              <a:gd name="connsiteY5" fmla="*/ 126185 h 5077226"/>
              <a:gd name="connsiteX6" fmla="*/ 8419919 w 8419919"/>
              <a:gd name="connsiteY6" fmla="*/ 4951610 h 5077226"/>
              <a:gd name="connsiteX7" fmla="*/ 8419273 w 8419919"/>
              <a:gd name="connsiteY7" fmla="*/ 4988017 h 5077226"/>
              <a:gd name="connsiteX8" fmla="*/ 8413473 w 8419919"/>
              <a:gd name="connsiteY8" fmla="*/ 5021279 h 5077226"/>
              <a:gd name="connsiteX9" fmla="*/ 8363577 w 8419919"/>
              <a:gd name="connsiteY9" fmla="*/ 5070878 h 5077226"/>
              <a:gd name="connsiteX10" fmla="*/ 8283665 w 8419919"/>
              <a:gd name="connsiteY10" fmla="*/ 5077225 h 5077226"/>
              <a:gd name="connsiteX11" fmla="*/ 135657 w 8419919"/>
              <a:gd name="connsiteY11" fmla="*/ 5077225 h 5077226"/>
              <a:gd name="connsiteX12" fmla="*/ 56134 w 8419919"/>
              <a:gd name="connsiteY12" fmla="*/ 5070878 h 5077226"/>
              <a:gd name="connsiteX13" fmla="*/ 6627 w 8419919"/>
              <a:gd name="connsiteY13" fmla="*/ 5021279 h 5077226"/>
              <a:gd name="connsiteX14" fmla="*/ 0 w 8419919"/>
              <a:gd name="connsiteY14" fmla="*/ 4941121 h 5077226"/>
              <a:gd name="connsiteX15" fmla="*/ 0 w 8419919"/>
              <a:gd name="connsiteY15" fmla="*/ 135634 h 5077226"/>
              <a:gd name="connsiteX16" fmla="*/ 6627 w 8419919"/>
              <a:gd name="connsiteY16" fmla="*/ 55946 h 5077226"/>
              <a:gd name="connsiteX17" fmla="*/ 56134 w 8419919"/>
              <a:gd name="connsiteY17" fmla="*/ 6817 h 5077226"/>
              <a:gd name="connsiteX18" fmla="*/ 135657 w 8419919"/>
              <a:gd name="connsiteY18" fmla="*/ 0 h 507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419919" h="5077226">
                <a:moveTo>
                  <a:pt x="135657" y="0"/>
                </a:moveTo>
                <a:lnTo>
                  <a:pt x="8284053" y="0"/>
                </a:lnTo>
                <a:cubicBezTo>
                  <a:pt x="8323037" y="0"/>
                  <a:pt x="8342917" y="0"/>
                  <a:pt x="8363577" y="6817"/>
                </a:cubicBezTo>
                <a:cubicBezTo>
                  <a:pt x="8386577" y="15044"/>
                  <a:pt x="8404897" y="32910"/>
                  <a:pt x="8413473" y="55946"/>
                </a:cubicBezTo>
                <a:cubicBezTo>
                  <a:pt x="8416787" y="66407"/>
                  <a:pt x="8418445" y="76691"/>
                  <a:pt x="8419273" y="89296"/>
                </a:cubicBezTo>
                <a:lnTo>
                  <a:pt x="8419919" y="126185"/>
                </a:lnTo>
                <a:lnTo>
                  <a:pt x="8419919" y="4951610"/>
                </a:lnTo>
                <a:lnTo>
                  <a:pt x="8419273" y="4988017"/>
                </a:lnTo>
                <a:cubicBezTo>
                  <a:pt x="8418445" y="5000475"/>
                  <a:pt x="8416787" y="5010701"/>
                  <a:pt x="8413473" y="5021279"/>
                </a:cubicBezTo>
                <a:cubicBezTo>
                  <a:pt x="8404897" y="5044080"/>
                  <a:pt x="8386577" y="5062416"/>
                  <a:pt x="8363577" y="5070878"/>
                </a:cubicBezTo>
                <a:cubicBezTo>
                  <a:pt x="8342917" y="5077460"/>
                  <a:pt x="8323037" y="5077225"/>
                  <a:pt x="8283665" y="5077225"/>
                </a:cubicBezTo>
                <a:lnTo>
                  <a:pt x="135657" y="5077225"/>
                </a:lnTo>
                <a:cubicBezTo>
                  <a:pt x="96675" y="5077225"/>
                  <a:pt x="76794" y="5077460"/>
                  <a:pt x="56134" y="5070878"/>
                </a:cubicBezTo>
                <a:cubicBezTo>
                  <a:pt x="33135" y="5062416"/>
                  <a:pt x="15203" y="5044080"/>
                  <a:pt x="6627" y="5021279"/>
                </a:cubicBezTo>
                <a:cubicBezTo>
                  <a:pt x="0" y="5000123"/>
                  <a:pt x="0" y="4980612"/>
                  <a:pt x="0" y="4941121"/>
                </a:cubicBezTo>
                <a:lnTo>
                  <a:pt x="0" y="135634"/>
                </a:lnTo>
                <a:cubicBezTo>
                  <a:pt x="0" y="96848"/>
                  <a:pt x="0" y="76867"/>
                  <a:pt x="6627" y="55946"/>
                </a:cubicBezTo>
                <a:cubicBezTo>
                  <a:pt x="15203" y="32910"/>
                  <a:pt x="33135" y="15044"/>
                  <a:pt x="56134" y="6817"/>
                </a:cubicBezTo>
                <a:cubicBezTo>
                  <a:pt x="76794" y="235"/>
                  <a:pt x="96675" y="0"/>
                  <a:pt x="135657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230597716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cbook.png" descr="macbook.png">
            <a:extLst>
              <a:ext uri="{FF2B5EF4-FFF2-40B4-BE49-F238E27FC236}">
                <a16:creationId xmlns:a16="http://schemas.microsoft.com/office/drawing/2014/main" id="{B68AB12B-AE77-9146-9578-5AE48C55F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3122" y="3683000"/>
            <a:ext cx="10682943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1D204FCA-88D6-4B48-BF66-21DCE4E8D89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94253" y="3791948"/>
            <a:ext cx="8860632" cy="5983161"/>
          </a:xfrm>
          <a:custGeom>
            <a:avLst/>
            <a:gdLst>
              <a:gd name="connsiteX0" fmla="*/ 418419 w 8860632"/>
              <a:gd name="connsiteY0" fmla="*/ 0 h 5983161"/>
              <a:gd name="connsiteX1" fmla="*/ 8442213 w 8860632"/>
              <a:gd name="connsiteY1" fmla="*/ 0 h 5983161"/>
              <a:gd name="connsiteX2" fmla="*/ 8687932 w 8860632"/>
              <a:gd name="connsiteY2" fmla="*/ 20775 h 5983161"/>
              <a:gd name="connsiteX3" fmla="*/ 8840121 w 8860632"/>
              <a:gd name="connsiteY3" fmla="*/ 172570 h 5983161"/>
              <a:gd name="connsiteX4" fmla="*/ 8860632 w 8860632"/>
              <a:gd name="connsiteY4" fmla="*/ 420206 h 5983161"/>
              <a:gd name="connsiteX5" fmla="*/ 8860632 w 8860632"/>
              <a:gd name="connsiteY5" fmla="*/ 5564894 h 5983161"/>
              <a:gd name="connsiteX6" fmla="*/ 8840121 w 8860632"/>
              <a:gd name="connsiteY6" fmla="*/ 5810037 h 5983161"/>
              <a:gd name="connsiteX7" fmla="*/ 8687932 w 8860632"/>
              <a:gd name="connsiteY7" fmla="*/ 5962386 h 5983161"/>
              <a:gd name="connsiteX8" fmla="*/ 8440162 w 8860632"/>
              <a:gd name="connsiteY8" fmla="*/ 5983161 h 5983161"/>
              <a:gd name="connsiteX9" fmla="*/ 418419 w 8860632"/>
              <a:gd name="connsiteY9" fmla="*/ 5983161 h 5983161"/>
              <a:gd name="connsiteX10" fmla="*/ 172700 w 8860632"/>
              <a:gd name="connsiteY10" fmla="*/ 5962386 h 5983161"/>
              <a:gd name="connsiteX11" fmla="*/ 20511 w 8860632"/>
              <a:gd name="connsiteY11" fmla="*/ 5810037 h 5983161"/>
              <a:gd name="connsiteX12" fmla="*/ 0 w 8860632"/>
              <a:gd name="connsiteY12" fmla="*/ 5562954 h 5983161"/>
              <a:gd name="connsiteX13" fmla="*/ 0 w 8860632"/>
              <a:gd name="connsiteY13" fmla="*/ 418268 h 5983161"/>
              <a:gd name="connsiteX14" fmla="*/ 20511 w 8860632"/>
              <a:gd name="connsiteY14" fmla="*/ 172570 h 5983161"/>
              <a:gd name="connsiteX15" fmla="*/ 172700 w 8860632"/>
              <a:gd name="connsiteY15" fmla="*/ 20775 h 5983161"/>
              <a:gd name="connsiteX16" fmla="*/ 418419 w 8860632"/>
              <a:gd name="connsiteY16" fmla="*/ 0 h 598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860632" h="5983161">
                <a:moveTo>
                  <a:pt x="418419" y="0"/>
                </a:moveTo>
                <a:lnTo>
                  <a:pt x="8442213" y="0"/>
                </a:lnTo>
                <a:cubicBezTo>
                  <a:pt x="8562406" y="0"/>
                  <a:pt x="8623118" y="277"/>
                  <a:pt x="8687932" y="20775"/>
                </a:cubicBezTo>
                <a:cubicBezTo>
                  <a:pt x="8758899" y="46536"/>
                  <a:pt x="8814278" y="101936"/>
                  <a:pt x="8840121" y="172570"/>
                </a:cubicBezTo>
                <a:cubicBezTo>
                  <a:pt x="8860632" y="237388"/>
                  <a:pt x="8860632" y="298604"/>
                  <a:pt x="8860632" y="420206"/>
                </a:cubicBezTo>
                <a:lnTo>
                  <a:pt x="8860632" y="5564894"/>
                </a:lnTo>
                <a:cubicBezTo>
                  <a:pt x="8860632" y="5684834"/>
                  <a:pt x="8860632" y="5745496"/>
                  <a:pt x="8840121" y="5810037"/>
                </a:cubicBezTo>
                <a:cubicBezTo>
                  <a:pt x="8814278" y="5880948"/>
                  <a:pt x="8758899" y="5936902"/>
                  <a:pt x="8687932" y="5962386"/>
                </a:cubicBezTo>
                <a:cubicBezTo>
                  <a:pt x="8623118" y="5982884"/>
                  <a:pt x="8561996" y="5983161"/>
                  <a:pt x="8440162" y="5983161"/>
                </a:cubicBezTo>
                <a:lnTo>
                  <a:pt x="418419" y="5983161"/>
                </a:lnTo>
                <a:cubicBezTo>
                  <a:pt x="298226" y="5983161"/>
                  <a:pt x="237515" y="5982884"/>
                  <a:pt x="172700" y="5962386"/>
                </a:cubicBezTo>
                <a:cubicBezTo>
                  <a:pt x="101734" y="5936626"/>
                  <a:pt x="46355" y="5880948"/>
                  <a:pt x="20511" y="5810037"/>
                </a:cubicBezTo>
                <a:cubicBezTo>
                  <a:pt x="0" y="5745496"/>
                  <a:pt x="0" y="5684557"/>
                  <a:pt x="0" y="5562954"/>
                </a:cubicBezTo>
                <a:lnTo>
                  <a:pt x="0" y="418268"/>
                </a:lnTo>
                <a:cubicBezTo>
                  <a:pt x="0" y="298327"/>
                  <a:pt x="0" y="237388"/>
                  <a:pt x="20511" y="172570"/>
                </a:cubicBezTo>
                <a:cubicBezTo>
                  <a:pt x="46355" y="101936"/>
                  <a:pt x="101734" y="46536"/>
                  <a:pt x="172700" y="20775"/>
                </a:cubicBezTo>
                <a:cubicBezTo>
                  <a:pt x="236694" y="277"/>
                  <a:pt x="298226" y="0"/>
                  <a:pt x="41841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72499068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pad.png" descr="ipad.png">
            <a:extLst>
              <a:ext uri="{FF2B5EF4-FFF2-40B4-BE49-F238E27FC236}">
                <a16:creationId xmlns:a16="http://schemas.microsoft.com/office/drawing/2014/main" id="{F03B2B5D-4EBF-2B4A-BF3F-D80A983841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3122" y="3683000"/>
            <a:ext cx="9186622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4421F383-E842-CA4E-B4BE-C24CCD84BFD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72946" y="3776656"/>
            <a:ext cx="9007079" cy="6162676"/>
          </a:xfrm>
          <a:custGeom>
            <a:avLst/>
            <a:gdLst>
              <a:gd name="connsiteX0" fmla="*/ 510818 w 9007079"/>
              <a:gd name="connsiteY0" fmla="*/ 0 h 6162676"/>
              <a:gd name="connsiteX1" fmla="*/ 8495844 w 9007079"/>
              <a:gd name="connsiteY1" fmla="*/ 0 h 6162676"/>
              <a:gd name="connsiteX2" fmla="*/ 8796080 w 9007079"/>
              <a:gd name="connsiteY2" fmla="*/ 25107 h 6162676"/>
              <a:gd name="connsiteX3" fmla="*/ 8982059 w 9007079"/>
              <a:gd name="connsiteY3" fmla="*/ 211129 h 6162676"/>
              <a:gd name="connsiteX4" fmla="*/ 9007079 w 9007079"/>
              <a:gd name="connsiteY4" fmla="*/ 513271 h 6162676"/>
              <a:gd name="connsiteX5" fmla="*/ 9007079 w 9007079"/>
              <a:gd name="connsiteY5" fmla="*/ 5651973 h 6162676"/>
              <a:gd name="connsiteX6" fmla="*/ 8982059 w 9007079"/>
              <a:gd name="connsiteY6" fmla="*/ 5951548 h 6162676"/>
              <a:gd name="connsiteX7" fmla="*/ 8796080 w 9007079"/>
              <a:gd name="connsiteY7" fmla="*/ 6137569 h 6162676"/>
              <a:gd name="connsiteX8" fmla="*/ 8493759 w 9007079"/>
              <a:gd name="connsiteY8" fmla="*/ 6162676 h 6162676"/>
              <a:gd name="connsiteX9" fmla="*/ 510818 w 9007079"/>
              <a:gd name="connsiteY9" fmla="*/ 6162676 h 6162676"/>
              <a:gd name="connsiteX10" fmla="*/ 210999 w 9007079"/>
              <a:gd name="connsiteY10" fmla="*/ 6137569 h 6162676"/>
              <a:gd name="connsiteX11" fmla="*/ 25020 w 9007079"/>
              <a:gd name="connsiteY11" fmla="*/ 5951548 h 6162676"/>
              <a:gd name="connsiteX12" fmla="*/ 0 w 9007079"/>
              <a:gd name="connsiteY12" fmla="*/ 5649405 h 6162676"/>
              <a:gd name="connsiteX13" fmla="*/ 0 w 9007079"/>
              <a:gd name="connsiteY13" fmla="*/ 510703 h 6162676"/>
              <a:gd name="connsiteX14" fmla="*/ 25020 w 9007079"/>
              <a:gd name="connsiteY14" fmla="*/ 211129 h 6162676"/>
              <a:gd name="connsiteX15" fmla="*/ 210999 w 9007079"/>
              <a:gd name="connsiteY15" fmla="*/ 25107 h 6162676"/>
              <a:gd name="connsiteX16" fmla="*/ 510818 w 9007079"/>
              <a:gd name="connsiteY16" fmla="*/ 0 h 616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007079" h="6162676">
                <a:moveTo>
                  <a:pt x="510818" y="0"/>
                </a:moveTo>
                <a:lnTo>
                  <a:pt x="8495844" y="0"/>
                </a:lnTo>
                <a:cubicBezTo>
                  <a:pt x="8642209" y="0"/>
                  <a:pt x="8716851" y="0"/>
                  <a:pt x="8796080" y="25107"/>
                </a:cubicBezTo>
                <a:cubicBezTo>
                  <a:pt x="8882398" y="56491"/>
                  <a:pt x="8950785" y="124680"/>
                  <a:pt x="8982059" y="211129"/>
                </a:cubicBezTo>
                <a:cubicBezTo>
                  <a:pt x="9007079" y="290159"/>
                  <a:pt x="9007079" y="364340"/>
                  <a:pt x="9007079" y="513271"/>
                </a:cubicBezTo>
                <a:lnTo>
                  <a:pt x="9007079" y="5651973"/>
                </a:lnTo>
                <a:cubicBezTo>
                  <a:pt x="9007079" y="5798336"/>
                  <a:pt x="9007079" y="5872516"/>
                  <a:pt x="8982059" y="5951548"/>
                </a:cubicBezTo>
                <a:cubicBezTo>
                  <a:pt x="8950785" y="6037996"/>
                  <a:pt x="8882398" y="6106185"/>
                  <a:pt x="8796080" y="6137569"/>
                </a:cubicBezTo>
                <a:cubicBezTo>
                  <a:pt x="8716851" y="6162676"/>
                  <a:pt x="8642626" y="6162676"/>
                  <a:pt x="8493759" y="6162676"/>
                </a:cubicBezTo>
                <a:lnTo>
                  <a:pt x="510818" y="6162676"/>
                </a:lnTo>
                <a:cubicBezTo>
                  <a:pt x="364453" y="6162676"/>
                  <a:pt x="290228" y="6162676"/>
                  <a:pt x="210999" y="6137569"/>
                </a:cubicBezTo>
                <a:cubicBezTo>
                  <a:pt x="124682" y="6106185"/>
                  <a:pt x="56295" y="6037996"/>
                  <a:pt x="25020" y="5951548"/>
                </a:cubicBezTo>
                <a:cubicBezTo>
                  <a:pt x="0" y="5872516"/>
                  <a:pt x="0" y="5798336"/>
                  <a:pt x="0" y="5649405"/>
                </a:cubicBezTo>
                <a:lnTo>
                  <a:pt x="0" y="510703"/>
                </a:lnTo>
                <a:cubicBezTo>
                  <a:pt x="0" y="364340"/>
                  <a:pt x="0" y="290159"/>
                  <a:pt x="25020" y="211129"/>
                </a:cubicBezTo>
                <a:cubicBezTo>
                  <a:pt x="56295" y="124680"/>
                  <a:pt x="124682" y="56491"/>
                  <a:pt x="210999" y="25107"/>
                </a:cubicBezTo>
                <a:cubicBezTo>
                  <a:pt x="289811" y="285"/>
                  <a:pt x="364036" y="0"/>
                  <a:pt x="51081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13298279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3B21F95-2D97-7C47-9A11-5333EB814FC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930931" y="2384528"/>
            <a:ext cx="4256485" cy="8946356"/>
          </a:xfrm>
          <a:custGeom>
            <a:avLst/>
            <a:gdLst>
              <a:gd name="connsiteX0" fmla="*/ 606746 w 4256485"/>
              <a:gd name="connsiteY0" fmla="*/ 0 h 8946356"/>
              <a:gd name="connsiteX1" fmla="*/ 3649739 w 4256485"/>
              <a:gd name="connsiteY1" fmla="*/ 0 h 8946356"/>
              <a:gd name="connsiteX2" fmla="*/ 4005628 w 4256485"/>
              <a:gd name="connsiteY2" fmla="*/ 29821 h 8946356"/>
              <a:gd name="connsiteX3" fmla="*/ 4226729 w 4256485"/>
              <a:gd name="connsiteY3" fmla="*/ 250995 h 8946356"/>
              <a:gd name="connsiteX4" fmla="*/ 4256485 w 4256485"/>
              <a:gd name="connsiteY4" fmla="*/ 609678 h 8946356"/>
              <a:gd name="connsiteX5" fmla="*/ 4256485 w 4256485"/>
              <a:gd name="connsiteY5" fmla="*/ 8339578 h 8946356"/>
              <a:gd name="connsiteX6" fmla="*/ 4226729 w 4256485"/>
              <a:gd name="connsiteY6" fmla="*/ 8695776 h 8946356"/>
              <a:gd name="connsiteX7" fmla="*/ 4005628 w 4256485"/>
              <a:gd name="connsiteY7" fmla="*/ 8916536 h 8946356"/>
              <a:gd name="connsiteX8" fmla="*/ 3709237 w 4256485"/>
              <a:gd name="connsiteY8" fmla="*/ 8946299 h 8946356"/>
              <a:gd name="connsiteX9" fmla="*/ 3648120 w 4256485"/>
              <a:gd name="connsiteY9" fmla="*/ 8946356 h 8946356"/>
              <a:gd name="connsiteX10" fmla="*/ 605623 w 4256485"/>
              <a:gd name="connsiteY10" fmla="*/ 8946356 h 8946356"/>
              <a:gd name="connsiteX11" fmla="*/ 545400 w 4256485"/>
              <a:gd name="connsiteY11" fmla="*/ 8946299 h 8946356"/>
              <a:gd name="connsiteX12" fmla="*/ 250857 w 4256485"/>
              <a:gd name="connsiteY12" fmla="*/ 8916536 h 8946356"/>
              <a:gd name="connsiteX13" fmla="*/ 29756 w 4256485"/>
              <a:gd name="connsiteY13" fmla="*/ 8695776 h 8946356"/>
              <a:gd name="connsiteX14" fmla="*/ 0 w 4256485"/>
              <a:gd name="connsiteY14" fmla="*/ 8336680 h 8946356"/>
              <a:gd name="connsiteX15" fmla="*/ 0 w 4256485"/>
              <a:gd name="connsiteY15" fmla="*/ 606779 h 8946356"/>
              <a:gd name="connsiteX16" fmla="*/ 29756 w 4256485"/>
              <a:gd name="connsiteY16" fmla="*/ 250995 h 8946356"/>
              <a:gd name="connsiteX17" fmla="*/ 250857 w 4256485"/>
              <a:gd name="connsiteY17" fmla="*/ 29821 h 8946356"/>
              <a:gd name="connsiteX18" fmla="*/ 606746 w 4256485"/>
              <a:gd name="connsiteY18" fmla="*/ 0 h 894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56485" h="8946356">
                <a:moveTo>
                  <a:pt x="606746" y="0"/>
                </a:moveTo>
                <a:lnTo>
                  <a:pt x="3649739" y="0"/>
                </a:lnTo>
                <a:cubicBezTo>
                  <a:pt x="3823545" y="0"/>
                  <a:pt x="3911828" y="0"/>
                  <a:pt x="4005628" y="29821"/>
                </a:cubicBezTo>
                <a:cubicBezTo>
                  <a:pt x="4108296" y="67098"/>
                  <a:pt x="4189288" y="148278"/>
                  <a:pt x="4226729" y="250995"/>
                </a:cubicBezTo>
                <a:cubicBezTo>
                  <a:pt x="4256485" y="344601"/>
                  <a:pt x="4256485" y="432822"/>
                  <a:pt x="4256485" y="609678"/>
                </a:cubicBezTo>
                <a:lnTo>
                  <a:pt x="4256485" y="8339578"/>
                </a:lnTo>
                <a:cubicBezTo>
                  <a:pt x="4256485" y="8513536"/>
                  <a:pt x="4256485" y="8602171"/>
                  <a:pt x="4226729" y="8695776"/>
                </a:cubicBezTo>
                <a:cubicBezTo>
                  <a:pt x="4189288" y="8798494"/>
                  <a:pt x="4108296" y="8879259"/>
                  <a:pt x="4005628" y="8916536"/>
                </a:cubicBezTo>
                <a:cubicBezTo>
                  <a:pt x="3923553" y="8942629"/>
                  <a:pt x="3845702" y="8945891"/>
                  <a:pt x="3709237" y="8946299"/>
                </a:cubicBezTo>
                <a:lnTo>
                  <a:pt x="3648120" y="8946356"/>
                </a:lnTo>
                <a:lnTo>
                  <a:pt x="605623" y="8946356"/>
                </a:lnTo>
                <a:lnTo>
                  <a:pt x="545400" y="8946299"/>
                </a:lnTo>
                <a:cubicBezTo>
                  <a:pt x="410783" y="8945891"/>
                  <a:pt x="332932" y="8942629"/>
                  <a:pt x="250857" y="8916536"/>
                </a:cubicBezTo>
                <a:cubicBezTo>
                  <a:pt x="148189" y="8879259"/>
                  <a:pt x="67197" y="8798494"/>
                  <a:pt x="29756" y="8695776"/>
                </a:cubicBezTo>
                <a:cubicBezTo>
                  <a:pt x="0" y="8602171"/>
                  <a:pt x="0" y="8513536"/>
                  <a:pt x="0" y="8336680"/>
                </a:cubicBezTo>
                <a:lnTo>
                  <a:pt x="0" y="606779"/>
                </a:lnTo>
                <a:cubicBezTo>
                  <a:pt x="0" y="432822"/>
                  <a:pt x="0" y="344601"/>
                  <a:pt x="29756" y="250995"/>
                </a:cubicBezTo>
                <a:cubicBezTo>
                  <a:pt x="67197" y="148278"/>
                  <a:pt x="148189" y="67098"/>
                  <a:pt x="250857" y="29821"/>
                </a:cubicBezTo>
                <a:cubicBezTo>
                  <a:pt x="344066" y="415"/>
                  <a:pt x="432546" y="0"/>
                  <a:pt x="60674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181822514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326E0574-9039-A844-9220-30F676A58E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23270" y="2390076"/>
            <a:ext cx="4254278" cy="8935848"/>
          </a:xfrm>
          <a:custGeom>
            <a:avLst/>
            <a:gdLst>
              <a:gd name="connsiteX0" fmla="*/ 338615 w 4254278"/>
              <a:gd name="connsiteY0" fmla="*/ 0 h 8935848"/>
              <a:gd name="connsiteX1" fmla="*/ 3914616 w 4254278"/>
              <a:gd name="connsiteY1" fmla="*/ 0 h 8935848"/>
              <a:gd name="connsiteX2" fmla="*/ 3932683 w 4254278"/>
              <a:gd name="connsiteY2" fmla="*/ 2072 h 8935848"/>
              <a:gd name="connsiteX3" fmla="*/ 4003421 w 4254278"/>
              <a:gd name="connsiteY3" fmla="*/ 19313 h 8935848"/>
              <a:gd name="connsiteX4" fmla="*/ 4224522 w 4254278"/>
              <a:gd name="connsiteY4" fmla="*/ 240486 h 8935848"/>
              <a:gd name="connsiteX5" fmla="*/ 4254278 w 4254278"/>
              <a:gd name="connsiteY5" fmla="*/ 599169 h 8935848"/>
              <a:gd name="connsiteX6" fmla="*/ 4254278 w 4254278"/>
              <a:gd name="connsiteY6" fmla="*/ 8329070 h 8935848"/>
              <a:gd name="connsiteX7" fmla="*/ 4224522 w 4254278"/>
              <a:gd name="connsiteY7" fmla="*/ 8685267 h 8935848"/>
              <a:gd name="connsiteX8" fmla="*/ 4003421 w 4254278"/>
              <a:gd name="connsiteY8" fmla="*/ 8906027 h 8935848"/>
              <a:gd name="connsiteX9" fmla="*/ 3644773 w 4254278"/>
              <a:gd name="connsiteY9" fmla="*/ 8935848 h 8935848"/>
              <a:gd name="connsiteX10" fmla="*/ 604539 w 4254278"/>
              <a:gd name="connsiteY10" fmla="*/ 8935848 h 8935848"/>
              <a:gd name="connsiteX11" fmla="*/ 248650 w 4254278"/>
              <a:gd name="connsiteY11" fmla="*/ 8906027 h 8935848"/>
              <a:gd name="connsiteX12" fmla="*/ 27549 w 4254278"/>
              <a:gd name="connsiteY12" fmla="*/ 8685267 h 8935848"/>
              <a:gd name="connsiteX13" fmla="*/ 1513 w 4254278"/>
              <a:gd name="connsiteY13" fmla="*/ 8536938 h 8935848"/>
              <a:gd name="connsiteX14" fmla="*/ 0 w 4254278"/>
              <a:gd name="connsiteY14" fmla="*/ 8493620 h 8935848"/>
              <a:gd name="connsiteX15" fmla="*/ 0 w 4254278"/>
              <a:gd name="connsiteY15" fmla="*/ 431098 h 8935848"/>
              <a:gd name="connsiteX16" fmla="*/ 1513 w 4254278"/>
              <a:gd name="connsiteY16" fmla="*/ 388246 h 8935848"/>
              <a:gd name="connsiteX17" fmla="*/ 27549 w 4254278"/>
              <a:gd name="connsiteY17" fmla="*/ 240486 h 8935848"/>
              <a:gd name="connsiteX18" fmla="*/ 248650 w 4254278"/>
              <a:gd name="connsiteY18" fmla="*/ 19313 h 8935848"/>
              <a:gd name="connsiteX19" fmla="*/ 319083 w 4254278"/>
              <a:gd name="connsiteY19" fmla="*/ 2247 h 893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54278" h="8935848">
                <a:moveTo>
                  <a:pt x="338615" y="0"/>
                </a:moveTo>
                <a:lnTo>
                  <a:pt x="3914616" y="0"/>
                </a:lnTo>
                <a:lnTo>
                  <a:pt x="3932683" y="2072"/>
                </a:lnTo>
                <a:cubicBezTo>
                  <a:pt x="3956866" y="6266"/>
                  <a:pt x="3979971" y="11857"/>
                  <a:pt x="4003421" y="19313"/>
                </a:cubicBezTo>
                <a:cubicBezTo>
                  <a:pt x="4106089" y="56589"/>
                  <a:pt x="4187081" y="137769"/>
                  <a:pt x="4224522" y="240486"/>
                </a:cubicBezTo>
                <a:cubicBezTo>
                  <a:pt x="4254278" y="334092"/>
                  <a:pt x="4254278" y="422313"/>
                  <a:pt x="4254278" y="599169"/>
                </a:cubicBezTo>
                <a:lnTo>
                  <a:pt x="4254278" y="8329070"/>
                </a:lnTo>
                <a:cubicBezTo>
                  <a:pt x="4254278" y="8503027"/>
                  <a:pt x="4254278" y="8591662"/>
                  <a:pt x="4224522" y="8685267"/>
                </a:cubicBezTo>
                <a:cubicBezTo>
                  <a:pt x="4187081" y="8787985"/>
                  <a:pt x="4106089" y="8868750"/>
                  <a:pt x="4003421" y="8906027"/>
                </a:cubicBezTo>
                <a:cubicBezTo>
                  <a:pt x="3909621" y="8935848"/>
                  <a:pt x="3821338" y="8935848"/>
                  <a:pt x="3644773" y="8935848"/>
                </a:cubicBezTo>
                <a:lnTo>
                  <a:pt x="604539" y="8935848"/>
                </a:lnTo>
                <a:cubicBezTo>
                  <a:pt x="430733" y="8935848"/>
                  <a:pt x="342450" y="8935848"/>
                  <a:pt x="248650" y="8906027"/>
                </a:cubicBezTo>
                <a:cubicBezTo>
                  <a:pt x="145982" y="8868750"/>
                  <a:pt x="64990" y="8787985"/>
                  <a:pt x="27549" y="8685267"/>
                </a:cubicBezTo>
                <a:cubicBezTo>
                  <a:pt x="12671" y="8638465"/>
                  <a:pt x="5232" y="8592905"/>
                  <a:pt x="1513" y="8536938"/>
                </a:cubicBezTo>
                <a:lnTo>
                  <a:pt x="0" y="8493620"/>
                </a:lnTo>
                <a:lnTo>
                  <a:pt x="0" y="431098"/>
                </a:lnTo>
                <a:lnTo>
                  <a:pt x="1513" y="388246"/>
                </a:lnTo>
                <a:cubicBezTo>
                  <a:pt x="5232" y="332746"/>
                  <a:pt x="12671" y="287289"/>
                  <a:pt x="27549" y="240486"/>
                </a:cubicBezTo>
                <a:cubicBezTo>
                  <a:pt x="64990" y="137769"/>
                  <a:pt x="145982" y="56589"/>
                  <a:pt x="248650" y="19313"/>
                </a:cubicBezTo>
                <a:cubicBezTo>
                  <a:pt x="271952" y="11961"/>
                  <a:pt x="294959" y="6421"/>
                  <a:pt x="319083" y="224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F1A618C-1F40-F649-B418-70C995556D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37096" y="2400585"/>
            <a:ext cx="4254278" cy="8935848"/>
          </a:xfrm>
          <a:custGeom>
            <a:avLst/>
            <a:gdLst>
              <a:gd name="connsiteX0" fmla="*/ 338615 w 4254278"/>
              <a:gd name="connsiteY0" fmla="*/ 0 h 8935848"/>
              <a:gd name="connsiteX1" fmla="*/ 3914616 w 4254278"/>
              <a:gd name="connsiteY1" fmla="*/ 0 h 8935848"/>
              <a:gd name="connsiteX2" fmla="*/ 3932683 w 4254278"/>
              <a:gd name="connsiteY2" fmla="*/ 2072 h 8935848"/>
              <a:gd name="connsiteX3" fmla="*/ 4003421 w 4254278"/>
              <a:gd name="connsiteY3" fmla="*/ 19313 h 8935848"/>
              <a:gd name="connsiteX4" fmla="*/ 4224522 w 4254278"/>
              <a:gd name="connsiteY4" fmla="*/ 240486 h 8935848"/>
              <a:gd name="connsiteX5" fmla="*/ 4254278 w 4254278"/>
              <a:gd name="connsiteY5" fmla="*/ 599169 h 8935848"/>
              <a:gd name="connsiteX6" fmla="*/ 4254278 w 4254278"/>
              <a:gd name="connsiteY6" fmla="*/ 8329070 h 8935848"/>
              <a:gd name="connsiteX7" fmla="*/ 4224522 w 4254278"/>
              <a:gd name="connsiteY7" fmla="*/ 8685267 h 8935848"/>
              <a:gd name="connsiteX8" fmla="*/ 4003421 w 4254278"/>
              <a:gd name="connsiteY8" fmla="*/ 8906027 h 8935848"/>
              <a:gd name="connsiteX9" fmla="*/ 3644773 w 4254278"/>
              <a:gd name="connsiteY9" fmla="*/ 8935848 h 8935848"/>
              <a:gd name="connsiteX10" fmla="*/ 604539 w 4254278"/>
              <a:gd name="connsiteY10" fmla="*/ 8935848 h 8935848"/>
              <a:gd name="connsiteX11" fmla="*/ 248650 w 4254278"/>
              <a:gd name="connsiteY11" fmla="*/ 8906027 h 8935848"/>
              <a:gd name="connsiteX12" fmla="*/ 27549 w 4254278"/>
              <a:gd name="connsiteY12" fmla="*/ 8685267 h 8935848"/>
              <a:gd name="connsiteX13" fmla="*/ 1513 w 4254278"/>
              <a:gd name="connsiteY13" fmla="*/ 8536938 h 8935848"/>
              <a:gd name="connsiteX14" fmla="*/ 0 w 4254278"/>
              <a:gd name="connsiteY14" fmla="*/ 8493620 h 8935848"/>
              <a:gd name="connsiteX15" fmla="*/ 0 w 4254278"/>
              <a:gd name="connsiteY15" fmla="*/ 431098 h 8935848"/>
              <a:gd name="connsiteX16" fmla="*/ 1513 w 4254278"/>
              <a:gd name="connsiteY16" fmla="*/ 388246 h 8935848"/>
              <a:gd name="connsiteX17" fmla="*/ 27549 w 4254278"/>
              <a:gd name="connsiteY17" fmla="*/ 240486 h 8935848"/>
              <a:gd name="connsiteX18" fmla="*/ 248650 w 4254278"/>
              <a:gd name="connsiteY18" fmla="*/ 19313 h 8935848"/>
              <a:gd name="connsiteX19" fmla="*/ 319083 w 4254278"/>
              <a:gd name="connsiteY19" fmla="*/ 2247 h 893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54278" h="8935848">
                <a:moveTo>
                  <a:pt x="338615" y="0"/>
                </a:moveTo>
                <a:lnTo>
                  <a:pt x="3914616" y="0"/>
                </a:lnTo>
                <a:lnTo>
                  <a:pt x="3932683" y="2072"/>
                </a:lnTo>
                <a:cubicBezTo>
                  <a:pt x="3956866" y="6266"/>
                  <a:pt x="3979971" y="11857"/>
                  <a:pt x="4003421" y="19313"/>
                </a:cubicBezTo>
                <a:cubicBezTo>
                  <a:pt x="4106089" y="56589"/>
                  <a:pt x="4187081" y="137769"/>
                  <a:pt x="4224522" y="240486"/>
                </a:cubicBezTo>
                <a:cubicBezTo>
                  <a:pt x="4254278" y="334092"/>
                  <a:pt x="4254278" y="422313"/>
                  <a:pt x="4254278" y="599169"/>
                </a:cubicBezTo>
                <a:lnTo>
                  <a:pt x="4254278" y="8329070"/>
                </a:lnTo>
                <a:cubicBezTo>
                  <a:pt x="4254278" y="8503027"/>
                  <a:pt x="4254278" y="8591662"/>
                  <a:pt x="4224522" y="8685267"/>
                </a:cubicBezTo>
                <a:cubicBezTo>
                  <a:pt x="4187081" y="8787985"/>
                  <a:pt x="4106089" y="8868750"/>
                  <a:pt x="4003421" y="8906027"/>
                </a:cubicBezTo>
                <a:cubicBezTo>
                  <a:pt x="3909621" y="8935848"/>
                  <a:pt x="3821338" y="8935848"/>
                  <a:pt x="3644773" y="8935848"/>
                </a:cubicBezTo>
                <a:lnTo>
                  <a:pt x="604539" y="8935848"/>
                </a:lnTo>
                <a:cubicBezTo>
                  <a:pt x="430733" y="8935848"/>
                  <a:pt x="342450" y="8935848"/>
                  <a:pt x="248650" y="8906027"/>
                </a:cubicBezTo>
                <a:cubicBezTo>
                  <a:pt x="145982" y="8868750"/>
                  <a:pt x="64990" y="8787985"/>
                  <a:pt x="27549" y="8685267"/>
                </a:cubicBezTo>
                <a:cubicBezTo>
                  <a:pt x="12671" y="8638465"/>
                  <a:pt x="5232" y="8592905"/>
                  <a:pt x="1513" y="8536938"/>
                </a:cubicBezTo>
                <a:lnTo>
                  <a:pt x="0" y="8493620"/>
                </a:lnTo>
                <a:lnTo>
                  <a:pt x="0" y="431098"/>
                </a:lnTo>
                <a:lnTo>
                  <a:pt x="1513" y="388246"/>
                </a:lnTo>
                <a:cubicBezTo>
                  <a:pt x="5232" y="332746"/>
                  <a:pt x="12671" y="287289"/>
                  <a:pt x="27549" y="240486"/>
                </a:cubicBezTo>
                <a:cubicBezTo>
                  <a:pt x="64990" y="137769"/>
                  <a:pt x="145982" y="56589"/>
                  <a:pt x="248650" y="19313"/>
                </a:cubicBezTo>
                <a:cubicBezTo>
                  <a:pt x="271952" y="11961"/>
                  <a:pt x="294959" y="6421"/>
                  <a:pt x="319083" y="224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12655662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9D040E-BF17-3248-ACB3-6AFE633EA4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62061088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DFD68E8-4CA9-6640-A70F-7DE71ABA70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0245" y="2286000"/>
            <a:ext cx="9908878" cy="913953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51853979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409F5885-D389-E34F-8AE9-01BD13C4FE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0244" y="2286000"/>
            <a:ext cx="19817755" cy="913953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6328638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756EAFC-9D0D-8145-9B84-DC447C0343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0" cy="6858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346788551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847CA729-6C21-8144-9654-0E89E437DA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3122" y="0"/>
            <a:ext cx="990887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166294754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393DB6A-CC37-6649-BC64-69F745C917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67708" y="0"/>
            <a:ext cx="6350001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321406217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AD67C76-EA12-A647-BD87-DFE8B979E0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0245" y="2286000"/>
            <a:ext cx="6604001" cy="91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F4A0CF3-5F94-994B-95F9-F954A8429C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89999" y="2286000"/>
            <a:ext cx="6604001" cy="91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211191950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9F34242A-EA7D-6D4C-BFB8-961F2C9C74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333276685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616F048-44F8-BC4B-8DDA-D44DC7B4B4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3122" y="-1"/>
            <a:ext cx="9908878" cy="1142553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92776724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A77973A-2E98-2045-A058-54E529B351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0246" y="2286000"/>
            <a:ext cx="4953000" cy="91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53E2BEB-9A7C-2D4A-89C6-551EB8835F4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33246" y="2290961"/>
            <a:ext cx="4953000" cy="91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BA9EC29-7791-4842-A8AF-52276545B0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191973" y="2290961"/>
            <a:ext cx="4953000" cy="91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195506842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2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1147911" y="6476999"/>
            <a:ext cx="1" cy="762002"/>
          </a:xfrm>
          <a:prstGeom prst="line">
            <a:avLst/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Shape"/>
          <p:cNvSpPr/>
          <p:nvPr/>
        </p:nvSpPr>
        <p:spPr>
          <a:xfrm rot="16200000">
            <a:off x="23163063" y="11191875"/>
            <a:ext cx="158751" cy="317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67" y="10800"/>
                </a:moveTo>
                <a:lnTo>
                  <a:pt x="21284" y="922"/>
                </a:lnTo>
                <a:cubicBezTo>
                  <a:pt x="21480" y="824"/>
                  <a:pt x="21600" y="689"/>
                  <a:pt x="21600" y="540"/>
                </a:cubicBezTo>
                <a:cubicBezTo>
                  <a:pt x="21600" y="242"/>
                  <a:pt x="21117" y="0"/>
                  <a:pt x="20520" y="0"/>
                </a:cubicBezTo>
                <a:cubicBezTo>
                  <a:pt x="20222" y="0"/>
                  <a:pt x="19953" y="61"/>
                  <a:pt x="19756" y="158"/>
                </a:cubicBezTo>
                <a:lnTo>
                  <a:pt x="316" y="10418"/>
                </a:lnTo>
                <a:cubicBezTo>
                  <a:pt x="121" y="10516"/>
                  <a:pt x="0" y="10651"/>
                  <a:pt x="0" y="10800"/>
                </a:cubicBezTo>
                <a:cubicBezTo>
                  <a:pt x="0" y="10949"/>
                  <a:pt x="120" y="11084"/>
                  <a:pt x="316" y="11182"/>
                </a:cubicBezTo>
                <a:lnTo>
                  <a:pt x="19756" y="21442"/>
                </a:lnTo>
                <a:cubicBezTo>
                  <a:pt x="19953" y="21540"/>
                  <a:pt x="20222" y="21600"/>
                  <a:pt x="20520" y="21600"/>
                </a:cubicBezTo>
                <a:cubicBezTo>
                  <a:pt x="21117" y="21600"/>
                  <a:pt x="21600" y="21358"/>
                  <a:pt x="21600" y="21060"/>
                </a:cubicBezTo>
                <a:cubicBezTo>
                  <a:pt x="21600" y="20911"/>
                  <a:pt x="21480" y="20776"/>
                  <a:pt x="21284" y="20678"/>
                </a:cubicBezTo>
                <a:cubicBezTo>
                  <a:pt x="21284" y="20678"/>
                  <a:pt x="2567" y="10800"/>
                  <a:pt x="2567" y="10800"/>
                </a:cubicBezTo>
                <a:close/>
              </a:path>
            </a:pathLst>
          </a:custGeom>
          <a:solidFill>
            <a:srgbClr val="C8CBD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Shape"/>
          <p:cNvSpPr/>
          <p:nvPr/>
        </p:nvSpPr>
        <p:spPr>
          <a:xfrm rot="16200000">
            <a:off x="23163063" y="10309225"/>
            <a:ext cx="158751" cy="317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84" y="10418"/>
                </a:moveTo>
                <a:lnTo>
                  <a:pt x="1844" y="158"/>
                </a:lnTo>
                <a:cubicBezTo>
                  <a:pt x="1648" y="61"/>
                  <a:pt x="1378" y="0"/>
                  <a:pt x="1080" y="0"/>
                </a:cubicBezTo>
                <a:cubicBezTo>
                  <a:pt x="483" y="0"/>
                  <a:pt x="0" y="242"/>
                  <a:pt x="0" y="540"/>
                </a:cubicBezTo>
                <a:cubicBezTo>
                  <a:pt x="0" y="689"/>
                  <a:pt x="121" y="824"/>
                  <a:pt x="316" y="922"/>
                </a:cubicBezTo>
                <a:lnTo>
                  <a:pt x="19033" y="10800"/>
                </a:lnTo>
                <a:lnTo>
                  <a:pt x="316" y="20678"/>
                </a:lnTo>
                <a:cubicBezTo>
                  <a:pt x="121" y="20776"/>
                  <a:pt x="0" y="20911"/>
                  <a:pt x="0" y="21060"/>
                </a:cubicBezTo>
                <a:cubicBezTo>
                  <a:pt x="0" y="21358"/>
                  <a:pt x="483" y="21600"/>
                  <a:pt x="1080" y="21600"/>
                </a:cubicBezTo>
                <a:cubicBezTo>
                  <a:pt x="1378" y="21600"/>
                  <a:pt x="1648" y="21540"/>
                  <a:pt x="1844" y="21442"/>
                </a:cubicBezTo>
                <a:lnTo>
                  <a:pt x="21284" y="11182"/>
                </a:lnTo>
                <a:cubicBezTo>
                  <a:pt x="21479" y="11084"/>
                  <a:pt x="21600" y="10949"/>
                  <a:pt x="21600" y="10800"/>
                </a:cubicBezTo>
                <a:cubicBezTo>
                  <a:pt x="21600" y="10651"/>
                  <a:pt x="21479" y="10516"/>
                  <a:pt x="21284" y="10418"/>
                </a:cubicBezTo>
              </a:path>
            </a:pathLst>
          </a:custGeom>
          <a:solidFill>
            <a:srgbClr val="C8CBD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1" r:id="rId3"/>
    <p:sldLayoutId id="2147483655" r:id="rId4"/>
    <p:sldLayoutId id="2147483657" r:id="rId5"/>
    <p:sldLayoutId id="2147483659" r:id="rId6"/>
    <p:sldLayoutId id="2147483660" r:id="rId7"/>
    <p:sldLayoutId id="2147483658" r:id="rId8"/>
    <p:sldLayoutId id="2147483661" r:id="rId9"/>
    <p:sldLayoutId id="2147483656" r:id="rId10"/>
    <p:sldLayoutId id="2147483652" r:id="rId11"/>
    <p:sldLayoutId id="2147483653" r:id="rId12"/>
    <p:sldLayoutId id="2147483662" r:id="rId13"/>
    <p:sldLayoutId id="2147483663" r:id="rId14"/>
    <p:sldLayoutId id="2147483665" r:id="rId15"/>
    <p:sldLayoutId id="2147483666" r:id="rId16"/>
    <p:sldLayoutId id="2147483667" r:id="rId17"/>
    <p:sldLayoutId id="2147483670" r:id="rId18"/>
    <p:sldLayoutId id="2147483671" r:id="rId19"/>
    <p:sldLayoutId id="2147483672" r:id="rId20"/>
    <p:sldLayoutId id="2147483668" r:id="rId2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355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711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066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422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C4BE7E-1E73-49F2-A251-EB4570E789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8927" y="-4267236"/>
            <a:ext cx="19507199" cy="195071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D3F5B4-BEF5-7E6B-38D6-8F416BDDEF11}"/>
              </a:ext>
            </a:extLst>
          </p:cNvPr>
          <p:cNvGrpSpPr/>
          <p:nvPr/>
        </p:nvGrpSpPr>
        <p:grpSpPr>
          <a:xfrm>
            <a:off x="7387937" y="3109420"/>
            <a:ext cx="10920845" cy="5951454"/>
            <a:chOff x="9486901" y="2860037"/>
            <a:chExt cx="11232572" cy="6698219"/>
          </a:xfrm>
        </p:grpSpPr>
        <p:sp>
          <p:nvSpPr>
            <p:cNvPr id="32" name="Square"/>
            <p:cNvSpPr/>
            <p:nvPr/>
          </p:nvSpPr>
          <p:spPr>
            <a:xfrm>
              <a:off x="9486901" y="2860037"/>
              <a:ext cx="9867898" cy="6698219"/>
            </a:xfrm>
            <a:prstGeom prst="rect">
              <a:avLst/>
            </a:prstGeom>
            <a:solidFill>
              <a:schemeClr val="bg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>
                <a:latin typeface="Greycliff CF Demi Bold" panose="00000700000000000000" pitchFamily="50" charset="0"/>
              </a:endParaRPr>
            </a:p>
          </p:txBody>
        </p:sp>
        <p:sp>
          <p:nvSpPr>
            <p:cNvPr id="33" name="LINO"/>
            <p:cNvSpPr txBox="1"/>
            <p:nvPr/>
          </p:nvSpPr>
          <p:spPr>
            <a:xfrm>
              <a:off x="9997439" y="3324590"/>
              <a:ext cx="10722034" cy="55399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5000" b="0">
                  <a:solidFill>
                    <a:srgbClr val="F7F9F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1pPr>
            </a:lstStyle>
            <a:p>
              <a:pPr algn="l"/>
              <a:r>
                <a:rPr lang="en-US" sz="12000">
                  <a:solidFill>
                    <a:schemeClr val="tx1"/>
                  </a:solidFill>
                  <a:latin typeface="Greycliff CF Extra Bold" panose="00000900000000000000" pitchFamily="50" charset="0"/>
                </a:rPr>
                <a:t>FINANCING</a:t>
              </a:r>
            </a:p>
            <a:p>
              <a:pPr algn="l"/>
              <a:r>
                <a:rPr lang="en-US" sz="12000">
                  <a:solidFill>
                    <a:schemeClr val="tx1"/>
                  </a:solidFill>
                  <a:latin typeface="Greycliff CF Extra Bold" panose="00000900000000000000" pitchFamily="50" charset="0"/>
                </a:rPr>
                <a:t>YOUR UD</a:t>
              </a:r>
            </a:p>
            <a:p>
              <a:pPr algn="l"/>
              <a:r>
                <a:rPr lang="en-US" sz="12000">
                  <a:solidFill>
                    <a:schemeClr val="tx1"/>
                  </a:solidFill>
                  <a:latin typeface="Greycliff CF Extra Bold" panose="00000900000000000000" pitchFamily="50" charset="0"/>
                </a:rPr>
                <a:t>EDUCATION</a:t>
              </a:r>
              <a:endParaRPr sz="12000">
                <a:solidFill>
                  <a:schemeClr val="tx1"/>
                </a:solidFill>
                <a:latin typeface="Greycliff CF Extra Bold" panose="00000900000000000000" pitchFamily="50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5E915CA-8059-4D64-BFBC-92F67BA75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196" y="11269356"/>
            <a:ext cx="3657607" cy="147828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5ECF48-6F4E-F46F-9C20-4E8E4A644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79A7B2-92FD-6404-CB43-D4534EB8BBF1}"/>
              </a:ext>
            </a:extLst>
          </p:cNvPr>
          <p:cNvSpPr/>
          <p:nvPr/>
        </p:nvSpPr>
        <p:spPr>
          <a:xfrm>
            <a:off x="0" y="1"/>
            <a:ext cx="24384000" cy="137160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9C60D1-F5A1-797F-3E11-BFB1E5E70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134" y="-6235913"/>
            <a:ext cx="25579217" cy="255792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617B96-7458-9D6A-481D-FED2E5589CEF}"/>
              </a:ext>
            </a:extLst>
          </p:cNvPr>
          <p:cNvSpPr/>
          <p:nvPr/>
        </p:nvSpPr>
        <p:spPr>
          <a:xfrm>
            <a:off x="9337023" y="2"/>
            <a:ext cx="10535952" cy="13715998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8" name="Compellingly backward-compatible portals and team driven e-business.…">
            <a:extLst>
              <a:ext uri="{FF2B5EF4-FFF2-40B4-BE49-F238E27FC236}">
                <a16:creationId xmlns:a16="http://schemas.microsoft.com/office/drawing/2014/main" id="{173C2F91-1205-3D97-807E-93474DEF577E}"/>
              </a:ext>
            </a:extLst>
          </p:cNvPr>
          <p:cNvSpPr txBox="1"/>
          <p:nvPr/>
        </p:nvSpPr>
        <p:spPr>
          <a:xfrm>
            <a:off x="15165217" y="5702513"/>
            <a:ext cx="8736366" cy="231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endParaRPr lang="en-US">
              <a:solidFill>
                <a:schemeClr val="bg1"/>
              </a:solidFill>
              <a:latin typeface="Greycliff CF Light" panose="00000400000000000000" pitchFamily="50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F376C7-2BA5-EEB5-5C00-11AEC1309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70" y="12224545"/>
            <a:ext cx="715013" cy="929930"/>
          </a:xfrm>
          <a:prstGeom prst="rect">
            <a:avLst/>
          </a:prstGeom>
        </p:spPr>
      </p:pic>
      <p:sp>
        <p:nvSpPr>
          <p:cNvPr id="36" name="Nothing works better…">
            <a:extLst>
              <a:ext uri="{FF2B5EF4-FFF2-40B4-BE49-F238E27FC236}">
                <a16:creationId xmlns:a16="http://schemas.microsoft.com/office/drawing/2014/main" id="{A56CE15B-7B0C-56E1-434E-9943905C22BB}"/>
              </a:ext>
            </a:extLst>
          </p:cNvPr>
          <p:cNvSpPr txBox="1"/>
          <p:nvPr/>
        </p:nvSpPr>
        <p:spPr>
          <a:xfrm>
            <a:off x="9936657" y="685069"/>
            <a:ext cx="9336685" cy="1612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l">
              <a:defRPr sz="5000" b="0">
                <a:solidFill>
                  <a:srgbClr val="F7F9F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6000">
                <a:solidFill>
                  <a:srgbClr val="003464"/>
                </a:solidFill>
                <a:latin typeface="Greycliff CF Medium" panose="00000600000000000000" pitchFamily="50" charset="0"/>
              </a:rPr>
              <a:t>Other Financing Options</a:t>
            </a:r>
            <a:r>
              <a:rPr lang="en-US" sz="5400">
                <a:solidFill>
                  <a:srgbClr val="003464"/>
                </a:solidFill>
                <a:latin typeface="Greycliff CF Medium" panose="00000600000000000000" pitchFamily="50" charset="0"/>
              </a:rPr>
              <a:t>:</a:t>
            </a:r>
            <a:endParaRPr sz="5400">
              <a:solidFill>
                <a:srgbClr val="003464"/>
              </a:solidFill>
              <a:latin typeface="Greycliff CF Medium" panose="00000600000000000000" pitchFamily="50" charset="0"/>
            </a:endParaRPr>
          </a:p>
        </p:txBody>
      </p:sp>
      <p:sp>
        <p:nvSpPr>
          <p:cNvPr id="3" name="Compellingly backward-compatible portals and team driven e-business.…">
            <a:extLst>
              <a:ext uri="{FF2B5EF4-FFF2-40B4-BE49-F238E27FC236}">
                <a16:creationId xmlns:a16="http://schemas.microsoft.com/office/drawing/2014/main" id="{82A4B097-74C4-A999-C276-756EA762E94E}"/>
              </a:ext>
            </a:extLst>
          </p:cNvPr>
          <p:cNvSpPr txBox="1"/>
          <p:nvPr/>
        </p:nvSpPr>
        <p:spPr>
          <a:xfrm>
            <a:off x="9779986" y="2297841"/>
            <a:ext cx="9624840" cy="6235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l">
              <a:lnSpc>
                <a:spcPct val="130000"/>
              </a:lnSpc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400">
                <a:solidFill>
                  <a:srgbClr val="003464"/>
                </a:solidFill>
                <a:latin typeface="Greycliff CF Light" panose="00000400000000000000" pitchFamily="50" charset="0"/>
              </a:rPr>
              <a:t>Additional loan borrowing  (requires repayment)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400">
                <a:solidFill>
                  <a:srgbClr val="003464"/>
                </a:solidFill>
                <a:latin typeface="Greycliff CF Light" panose="00000400000000000000" pitchFamily="50" charset="0"/>
              </a:rPr>
              <a:t>Federal PLUS Loan is borrowed in parent’s name.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400">
                <a:solidFill>
                  <a:srgbClr val="003464"/>
                </a:solidFill>
                <a:latin typeface="Greycliff CF Light" panose="00000400000000000000" pitchFamily="50" charset="0"/>
              </a:rPr>
              <a:t>Private education loans are borrowed in student’s name with creditworthy cosigner.</a:t>
            </a:r>
          </a:p>
        </p:txBody>
      </p:sp>
      <p:sp>
        <p:nvSpPr>
          <p:cNvPr id="7" name="Compellingly backward-compatible portals and team driven e-business.…">
            <a:extLst>
              <a:ext uri="{FF2B5EF4-FFF2-40B4-BE49-F238E27FC236}">
                <a16:creationId xmlns:a16="http://schemas.microsoft.com/office/drawing/2014/main" id="{E936EADE-0E9D-76D2-E629-75FD9B7E3CA8}"/>
              </a:ext>
            </a:extLst>
          </p:cNvPr>
          <p:cNvSpPr txBox="1"/>
          <p:nvPr/>
        </p:nvSpPr>
        <p:spPr>
          <a:xfrm>
            <a:off x="9803654" y="8768793"/>
            <a:ext cx="9065653" cy="4878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l">
              <a:lnSpc>
                <a:spcPct val="130000"/>
              </a:lnSpc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400">
                <a:solidFill>
                  <a:schemeClr val="tx2"/>
                </a:solidFill>
                <a:latin typeface="Greycliff CF Light" panose="00000400000000000000" pitchFamily="50" charset="0"/>
              </a:rPr>
              <a:t>Other outside support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400">
                <a:solidFill>
                  <a:schemeClr val="tx2"/>
                </a:solidFill>
                <a:latin typeface="Greycliff CF Light" panose="00000400000000000000" pitchFamily="50" charset="0"/>
              </a:rPr>
              <a:t>Veterans benefits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400">
                <a:solidFill>
                  <a:schemeClr val="tx2"/>
                </a:solidFill>
                <a:latin typeface="Greycliff CF Light" panose="00000400000000000000" pitchFamily="50" charset="0"/>
              </a:rPr>
              <a:t>Tuition remission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400">
                <a:solidFill>
                  <a:schemeClr val="tx2"/>
                </a:solidFill>
                <a:latin typeface="Greycliff CF Light" panose="00000400000000000000" pitchFamily="50" charset="0"/>
              </a:rPr>
              <a:t>Employer benefits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400">
                <a:solidFill>
                  <a:schemeClr val="tx2"/>
                </a:solidFill>
                <a:latin typeface="Greycliff CF Light" panose="00000400000000000000" pitchFamily="50" charset="0"/>
              </a:rPr>
              <a:t>529 college savings plans</a:t>
            </a:r>
          </a:p>
        </p:txBody>
      </p:sp>
    </p:spTree>
    <p:extLst>
      <p:ext uri="{BB962C8B-B14F-4D97-AF65-F5344CB8AC3E}">
        <p14:creationId xmlns:p14="http://schemas.microsoft.com/office/powerpoint/2010/main" val="194220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cover dir="u"/>
      </p:transition>
    </mc:Choice>
    <mc:Fallback>
      <p:transition spd="med">
        <p:cover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527FFD-F14C-4F03-B231-03583D8ECC82}"/>
              </a:ext>
            </a:extLst>
          </p:cNvPr>
          <p:cNvSpPr/>
          <p:nvPr/>
        </p:nvSpPr>
        <p:spPr>
          <a:xfrm>
            <a:off x="0" y="1"/>
            <a:ext cx="24384000" cy="137160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3B4120-08BE-464A-B61C-D20F0EE63D9D}"/>
              </a:ext>
            </a:extLst>
          </p:cNvPr>
          <p:cNvSpPr/>
          <p:nvPr/>
        </p:nvSpPr>
        <p:spPr>
          <a:xfrm>
            <a:off x="0" y="1"/>
            <a:ext cx="24384000" cy="4307304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AD604C-B411-4CCE-AE8A-736E83CB04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3262">
            <a:off x="2284165" y="-6798365"/>
            <a:ext cx="19815671" cy="2295561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A5098CC-B20D-4720-A734-91DED8B83EF8}"/>
              </a:ext>
            </a:extLst>
          </p:cNvPr>
          <p:cNvCxnSpPr>
            <a:cxnSpLocks/>
          </p:cNvCxnSpPr>
          <p:nvPr/>
        </p:nvCxnSpPr>
        <p:spPr>
          <a:xfrm flipV="1">
            <a:off x="16435137" y="7151915"/>
            <a:ext cx="1386138" cy="231097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A6FDCF7C-60BE-4DC0-B510-0EAB67DC60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70" y="12224545"/>
            <a:ext cx="715013" cy="929930"/>
          </a:xfrm>
          <a:prstGeom prst="rect">
            <a:avLst/>
          </a:prstGeom>
        </p:spPr>
      </p:pic>
      <p:sp>
        <p:nvSpPr>
          <p:cNvPr id="36" name="Nothing works better…"/>
          <p:cNvSpPr txBox="1"/>
          <p:nvPr/>
        </p:nvSpPr>
        <p:spPr>
          <a:xfrm>
            <a:off x="274802" y="4035204"/>
            <a:ext cx="5607082" cy="231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l">
              <a:defRPr sz="5000" b="0">
                <a:solidFill>
                  <a:srgbClr val="F7F9F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6000">
                <a:latin typeface="Greycliff CF Medium" panose="00000600000000000000" pitchFamily="50" charset="0"/>
              </a:rPr>
              <a:t>Other Financing Options:</a:t>
            </a:r>
            <a:endParaRPr sz="6000">
              <a:latin typeface="Greycliff CF Medium" panose="00000600000000000000" pitchFamily="50" charset="0"/>
            </a:endParaRPr>
          </a:p>
        </p:txBody>
      </p:sp>
      <p:sp>
        <p:nvSpPr>
          <p:cNvPr id="18" name="Compellingly backward-compatible portals and team driven e-business.…">
            <a:extLst>
              <a:ext uri="{FF2B5EF4-FFF2-40B4-BE49-F238E27FC236}">
                <a16:creationId xmlns:a16="http://schemas.microsoft.com/office/drawing/2014/main" id="{DDA6FC07-1247-4DEE-85B0-A2A6529CAED5}"/>
              </a:ext>
            </a:extLst>
          </p:cNvPr>
          <p:cNvSpPr txBox="1"/>
          <p:nvPr/>
        </p:nvSpPr>
        <p:spPr>
          <a:xfrm>
            <a:off x="399866" y="5909756"/>
            <a:ext cx="6022344" cy="6894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l">
              <a:lnSpc>
                <a:spcPct val="130000"/>
              </a:lnSpc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000">
                <a:solidFill>
                  <a:schemeClr val="bg1"/>
                </a:solidFill>
                <a:latin typeface="Greycliff CF Light" panose="00000400000000000000" pitchFamily="50" charset="0"/>
              </a:rPr>
              <a:t>Outside scholarships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000">
                <a:solidFill>
                  <a:schemeClr val="bg1"/>
                </a:solidFill>
                <a:latin typeface="Greycliff CF Light" panose="00000400000000000000" pitchFamily="50" charset="0"/>
              </a:rPr>
              <a:t>Students must find and apply for opportunities.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000">
                <a:solidFill>
                  <a:schemeClr val="bg1"/>
                </a:solidFill>
                <a:latin typeface="Greycliff CF Light" panose="00000400000000000000" pitchFamily="50" charset="0"/>
              </a:rPr>
              <a:t>Check various clubs, organizations, free search engines, state higher education agencies.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4DF63D-94ED-F121-F277-5011A71F82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27"/>
          <a:stretch/>
        </p:blipFill>
        <p:spPr>
          <a:xfrm>
            <a:off x="6422211" y="1405089"/>
            <a:ext cx="17421409" cy="915547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F9E2EE-E8B9-471A-95F1-383A52642C13}"/>
              </a:ext>
            </a:extLst>
          </p:cNvPr>
          <p:cNvCxnSpPr>
            <a:cxnSpLocks/>
          </p:cNvCxnSpPr>
          <p:nvPr/>
        </p:nvCxnSpPr>
        <p:spPr>
          <a:xfrm flipH="1" flipV="1">
            <a:off x="9088016" y="1847461"/>
            <a:ext cx="2134407" cy="98023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EBFE930-5629-0818-16CF-462673B0C70C}"/>
              </a:ext>
            </a:extLst>
          </p:cNvPr>
          <p:cNvSpPr txBox="1">
            <a:spLocks/>
          </p:cNvSpPr>
          <p:nvPr/>
        </p:nvSpPr>
        <p:spPr>
          <a:xfrm>
            <a:off x="5881831" y="11735554"/>
            <a:ext cx="10681855" cy="805459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457200" lvl="1" algn="l" hangingPunct="1"/>
            <a:r>
              <a:rPr lang="en-US" altLang="en-US" sz="4400">
                <a:solidFill>
                  <a:schemeClr val="bg1"/>
                </a:solidFill>
                <a:latin typeface="Greycliff CF" panose="00000500000000000000" pitchFamily="50" charset="0"/>
                <a:ea typeface="Geneva" pitchFamily="-108" charset="-128"/>
                <a:cs typeface="Arial" panose="020B0604020202020204" pitchFamily="34" charset="0"/>
              </a:rPr>
              <a:t>Visit </a:t>
            </a:r>
            <a:r>
              <a:rPr lang="en-US" altLang="en-US" sz="4400" b="1">
                <a:solidFill>
                  <a:schemeClr val="bg1"/>
                </a:solidFill>
                <a:latin typeface="Greycliff CF" panose="00000500000000000000" pitchFamily="50" charset="0"/>
                <a:ea typeface="Geneva" pitchFamily="-108" charset="-128"/>
                <a:cs typeface="Arial" panose="020B0604020202020204" pitchFamily="34" charset="0"/>
              </a:rPr>
              <a:t>udel.edu/additional-scholarships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DCEB6337-1D0B-0E32-1076-976808832A21}"/>
              </a:ext>
            </a:extLst>
          </p:cNvPr>
          <p:cNvSpPr txBox="1">
            <a:spLocks/>
          </p:cNvSpPr>
          <p:nvPr/>
        </p:nvSpPr>
        <p:spPr bwMode="auto">
          <a:xfrm>
            <a:off x="16479277" y="10646327"/>
            <a:ext cx="6707294" cy="310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6096"/>
                </a:solidFill>
                <a:latin typeface="Calibri"/>
                <a:ea typeface="Geneva" pitchFamily="-65" charset="-128"/>
                <a:cs typeface="Calibri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6096"/>
                </a:solidFill>
                <a:latin typeface="Calibri"/>
                <a:ea typeface="Geneva" pitchFamily="-65" charset="-128"/>
                <a:cs typeface="Calibri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6096"/>
                </a:solidFill>
                <a:latin typeface="Calibri"/>
                <a:ea typeface="ヒラギノ角ゴ Pro W3" charset="-128"/>
                <a:cs typeface="Calibri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6096"/>
                </a:solidFill>
                <a:latin typeface="Calibri"/>
                <a:ea typeface="ヒラギノ角ゴ Pro W3" charset="-128"/>
                <a:cs typeface="Calibri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6096"/>
                </a:solidFill>
                <a:latin typeface="Calibri"/>
                <a:ea typeface="ヒラギノ角ゴ Pro W3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charset="0"/>
              <a:buNone/>
            </a:pPr>
            <a:r>
              <a:rPr lang="en-US" altLang="en-US" sz="4400">
                <a:solidFill>
                  <a:schemeClr val="bg1"/>
                </a:solidFill>
                <a:latin typeface="Greycliff CF" panose="00000500000000000000" pitchFamily="50" charset="0"/>
                <a:ea typeface="Geneva" pitchFamily="-108" charset="-128"/>
                <a:cs typeface="Arial" panose="020B0604020202020204" pitchFamily="34" charset="0"/>
              </a:rPr>
              <a:t>Find additional online databases and state agencies offering outside funding</a:t>
            </a:r>
            <a:endParaRPr lang="en-US" altLang="en-US" sz="4400" b="1">
              <a:solidFill>
                <a:schemeClr val="bg1"/>
              </a:solidFill>
              <a:latin typeface="Greycliff CF" panose="00000500000000000000" pitchFamily="50" charset="0"/>
              <a:ea typeface="Geneva" pitchFamily="-108" charset="-128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1E05E6-5DED-F546-CBEB-25A0E7FD740A}"/>
              </a:ext>
            </a:extLst>
          </p:cNvPr>
          <p:cNvCxnSpPr>
            <a:cxnSpLocks/>
          </p:cNvCxnSpPr>
          <p:nvPr/>
        </p:nvCxnSpPr>
        <p:spPr>
          <a:xfrm flipH="1" flipV="1">
            <a:off x="16318090" y="9160842"/>
            <a:ext cx="3029783" cy="1399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574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cover dir="u"/>
      </p:transition>
    </mc:Choice>
    <mc:Fallback>
      <p:transition spd="med">
        <p:cover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527FFD-F14C-4F03-B231-03583D8ECC82}"/>
              </a:ext>
            </a:extLst>
          </p:cNvPr>
          <p:cNvSpPr/>
          <p:nvPr/>
        </p:nvSpPr>
        <p:spPr>
          <a:xfrm>
            <a:off x="0" y="1"/>
            <a:ext cx="24384000" cy="137160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3CFD2B-D2DA-420B-A5A0-E52FB3080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134" y="-6235913"/>
            <a:ext cx="25579217" cy="255792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3B4120-08BE-464A-B61C-D20F0EE63D9D}"/>
              </a:ext>
            </a:extLst>
          </p:cNvPr>
          <p:cNvSpPr/>
          <p:nvPr/>
        </p:nvSpPr>
        <p:spPr>
          <a:xfrm>
            <a:off x="9347201" y="1"/>
            <a:ext cx="10535952" cy="13715998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8" name="Compellingly backward-compatible portals and team driven e-business.…"/>
          <p:cNvSpPr txBox="1"/>
          <p:nvPr/>
        </p:nvSpPr>
        <p:spPr>
          <a:xfrm>
            <a:off x="15165217" y="5702513"/>
            <a:ext cx="8736366" cy="231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endParaRPr lang="en-US">
              <a:solidFill>
                <a:schemeClr val="bg1"/>
              </a:solidFill>
              <a:latin typeface="Greycliff CF Light" panose="00000400000000000000" pitchFamily="50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FDCF7C-60BE-4DC0-B510-0EAB67DC60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70" y="12224545"/>
            <a:ext cx="715013" cy="929930"/>
          </a:xfrm>
          <a:prstGeom prst="rect">
            <a:avLst/>
          </a:prstGeom>
        </p:spPr>
      </p:pic>
      <p:sp>
        <p:nvSpPr>
          <p:cNvPr id="36" name="Nothing works better…"/>
          <p:cNvSpPr txBox="1"/>
          <p:nvPr/>
        </p:nvSpPr>
        <p:spPr>
          <a:xfrm>
            <a:off x="9946834" y="273582"/>
            <a:ext cx="9336685" cy="231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l">
              <a:defRPr sz="5000" b="0">
                <a:solidFill>
                  <a:srgbClr val="F7F9F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6600">
                <a:solidFill>
                  <a:srgbClr val="003464"/>
                </a:solidFill>
                <a:latin typeface="Greycliff CF Medium" panose="00000600000000000000" pitchFamily="50" charset="0"/>
              </a:rPr>
              <a:t>Looking Forward: Billing and Payments</a:t>
            </a:r>
            <a:endParaRPr sz="6600">
              <a:solidFill>
                <a:srgbClr val="003464"/>
              </a:solidFill>
              <a:latin typeface="Greycliff CF Medium" panose="000006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B446EB-A04C-4A39-B438-CEDBDC2C0C89}"/>
              </a:ext>
            </a:extLst>
          </p:cNvPr>
          <p:cNvSpPr txBox="1"/>
          <p:nvPr/>
        </p:nvSpPr>
        <p:spPr>
          <a:xfrm>
            <a:off x="10021534" y="2858137"/>
            <a:ext cx="8585200" cy="98707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 anchorCtr="0">
            <a:no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Costs split between fall and spring semesters.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b="0">
                <a:solidFill>
                  <a:schemeClr val="tx2"/>
                </a:solidFill>
                <a:latin typeface="Greycliff CF Light" panose="00000400000000000000" pitchFamily="50" charset="0"/>
              </a:rPr>
              <a:t>Fall billing notifications emailed in July and payment due August 1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Spring billing occurs in December and payment due early January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000" b="0">
              <a:solidFill>
                <a:schemeClr val="tx2"/>
              </a:solidFill>
              <a:latin typeface="Greycliff CF Light" panose="00000400000000000000" pitchFamily="50" charset="0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b="0">
                <a:solidFill>
                  <a:schemeClr val="tx2"/>
                </a:solidFill>
                <a:latin typeface="Greycliff CF Light" panose="00000400000000000000" pitchFamily="50" charset="0"/>
              </a:rPr>
              <a:t>Installment payment plan divides payments over 8 months</a:t>
            </a:r>
            <a:endParaRPr kumimoji="0" lang="en-US" sz="4000" b="0" i="0" u="none" strike="noStrike" cap="none" spc="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Greycliff CF Light" panose="00000400000000000000" pitchFamily="50" charset="0"/>
              <a:sym typeface="Helvetica Neue"/>
            </a:endParaRP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b="0">
                <a:solidFill>
                  <a:schemeClr val="tx2"/>
                </a:solidFill>
                <a:latin typeface="Greycliff CF Light" panose="00000400000000000000" pitchFamily="50" charset="0"/>
              </a:rPr>
              <a:t>$50 fee per semester.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b="0">
                <a:solidFill>
                  <a:schemeClr val="tx2"/>
                </a:solidFill>
                <a:latin typeface="Greycliff CF Light" panose="00000400000000000000" pitchFamily="50" charset="0"/>
              </a:rPr>
              <a:t>Fall payments due August-November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Spring payments due January</a:t>
            </a:r>
            <a:r>
              <a:rPr lang="en-US" sz="4000" b="0">
                <a:solidFill>
                  <a:schemeClr val="tx2"/>
                </a:solidFill>
                <a:latin typeface="Greycliff CF Light" panose="00000400000000000000" pitchFamily="50" charset="0"/>
              </a:rPr>
              <a:t>- April</a:t>
            </a:r>
            <a:endParaRPr kumimoji="0" lang="en-US" sz="4000" b="0" i="0" u="none" strike="noStrike" cap="none" spc="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Greycliff CF Light" panose="00000400000000000000" pitchFamily="50" charset="0"/>
              <a:sym typeface="Helvetica Neue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000" b="0">
              <a:solidFill>
                <a:schemeClr val="tx2"/>
              </a:solidFill>
              <a:latin typeface="Greycliff CF Light" panose="00000400000000000000" pitchFamily="50" charset="0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b="0">
                <a:solidFill>
                  <a:schemeClr val="tx2"/>
                </a:solidFill>
                <a:latin typeface="Greycliff CF Light" panose="00000400000000000000" pitchFamily="50" charset="0"/>
              </a:rPr>
              <a:t>Winter and Summer Sessions are optional and billed separately</a:t>
            </a:r>
          </a:p>
        </p:txBody>
      </p:sp>
    </p:spTree>
    <p:extLst>
      <p:ext uri="{BB962C8B-B14F-4D97-AF65-F5344CB8AC3E}">
        <p14:creationId xmlns:p14="http://schemas.microsoft.com/office/powerpoint/2010/main" val="313996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cover dir="u"/>
      </p:transition>
    </mc:Choice>
    <mc:Fallback>
      <p:transition spd="med">
        <p:cover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2D0EBB-3ECC-0B39-E0AC-0FE5B930D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AB4B2-920E-2228-0891-97F6E98B9A60}"/>
              </a:ext>
            </a:extLst>
          </p:cNvPr>
          <p:cNvSpPr/>
          <p:nvPr/>
        </p:nvSpPr>
        <p:spPr>
          <a:xfrm>
            <a:off x="0" y="1"/>
            <a:ext cx="24384000" cy="137160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730609-9DFF-C157-FAAF-08660A726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134" y="-6235913"/>
            <a:ext cx="25579217" cy="255792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82AAA4-DF36-DB36-7E1C-B37A4892BA30}"/>
              </a:ext>
            </a:extLst>
          </p:cNvPr>
          <p:cNvSpPr/>
          <p:nvPr/>
        </p:nvSpPr>
        <p:spPr>
          <a:xfrm>
            <a:off x="9347201" y="1"/>
            <a:ext cx="10535952" cy="13715998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8" name="Compellingly backward-compatible portals and team driven e-business.…">
            <a:extLst>
              <a:ext uri="{FF2B5EF4-FFF2-40B4-BE49-F238E27FC236}">
                <a16:creationId xmlns:a16="http://schemas.microsoft.com/office/drawing/2014/main" id="{4C5A3617-BB11-7995-E626-FBE5AD60652D}"/>
              </a:ext>
            </a:extLst>
          </p:cNvPr>
          <p:cNvSpPr txBox="1"/>
          <p:nvPr/>
        </p:nvSpPr>
        <p:spPr>
          <a:xfrm>
            <a:off x="15165217" y="5702513"/>
            <a:ext cx="8736366" cy="231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endParaRPr lang="en-US">
              <a:solidFill>
                <a:schemeClr val="bg1"/>
              </a:solidFill>
              <a:latin typeface="Greycliff CF Light" panose="00000400000000000000" pitchFamily="50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15DABB-9569-AB9A-EE3C-D69BA86B23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70" y="12224545"/>
            <a:ext cx="715013" cy="929930"/>
          </a:xfrm>
          <a:prstGeom prst="rect">
            <a:avLst/>
          </a:prstGeom>
        </p:spPr>
      </p:pic>
      <p:sp>
        <p:nvSpPr>
          <p:cNvPr id="36" name="Nothing works better…">
            <a:extLst>
              <a:ext uri="{FF2B5EF4-FFF2-40B4-BE49-F238E27FC236}">
                <a16:creationId xmlns:a16="http://schemas.microsoft.com/office/drawing/2014/main" id="{8D54AA71-E0AA-6E51-0CC5-78EC6436F093}"/>
              </a:ext>
            </a:extLst>
          </p:cNvPr>
          <p:cNvSpPr txBox="1"/>
          <p:nvPr/>
        </p:nvSpPr>
        <p:spPr>
          <a:xfrm>
            <a:off x="9936657" y="-374075"/>
            <a:ext cx="9336685" cy="231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l">
              <a:defRPr sz="5000" b="0">
                <a:solidFill>
                  <a:srgbClr val="F7F9F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7200">
                <a:solidFill>
                  <a:srgbClr val="003464"/>
                </a:solidFill>
                <a:latin typeface="Greycliff CF Medium" panose="00000600000000000000" pitchFamily="50" charset="0"/>
              </a:rPr>
              <a:t>A Note on Appeals</a:t>
            </a:r>
            <a:endParaRPr sz="7200">
              <a:solidFill>
                <a:srgbClr val="003464"/>
              </a:solidFill>
              <a:latin typeface="Greycliff CF Medium" panose="000006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CC3796-413E-7452-5466-654CF1F5A6B4}"/>
              </a:ext>
            </a:extLst>
          </p:cNvPr>
          <p:cNvSpPr txBox="1"/>
          <p:nvPr/>
        </p:nvSpPr>
        <p:spPr>
          <a:xfrm>
            <a:off x="9946835" y="2140734"/>
            <a:ext cx="9336684" cy="107024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 anchorCtr="0">
            <a:no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400" b="0">
                <a:solidFill>
                  <a:schemeClr val="tx2"/>
                </a:solidFill>
                <a:latin typeface="Greycliff CF Light" panose="00000400000000000000" pitchFamily="50" charset="0"/>
              </a:rPr>
              <a:t>Merit Scholarships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4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UD attempts to lead with best offer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b="0">
                <a:solidFill>
                  <a:schemeClr val="tx2"/>
                </a:solidFill>
                <a:latin typeface="Greycliff CF Light" panose="00000400000000000000" pitchFamily="50" charset="0"/>
              </a:rPr>
              <a:t>Amounts offered are not appealable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4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Only review is for incorrect information on SRAR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400" b="0">
              <a:solidFill>
                <a:schemeClr val="tx2"/>
              </a:solidFill>
              <a:latin typeface="Greycliff CF Light" panose="00000400000000000000" pitchFamily="50" charset="0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400" b="0">
                <a:solidFill>
                  <a:schemeClr val="tx2"/>
                </a:solidFill>
                <a:latin typeface="Greycliff CF Light" panose="00000400000000000000" pitchFamily="50" charset="0"/>
              </a:rPr>
              <a:t>Need-Based Appeals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b="0">
                <a:solidFill>
                  <a:schemeClr val="tx2"/>
                </a:solidFill>
                <a:latin typeface="Greycliff CF Light" panose="00000400000000000000" pitchFamily="50" charset="0"/>
              </a:rPr>
              <a:t>Requires FAFSA submission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b="0">
                <a:solidFill>
                  <a:schemeClr val="tx2"/>
                </a:solidFill>
                <a:latin typeface="Greycliff CF Light" panose="00000400000000000000" pitchFamily="50" charset="0"/>
              </a:rPr>
              <a:t>Must have qualifying event for review</a:t>
            </a:r>
          </a:p>
          <a:p>
            <a:pPr lvl="8" indent="0" algn="l"/>
            <a:r>
              <a:rPr lang="en-US" sz="4400" b="0">
                <a:solidFill>
                  <a:schemeClr val="tx2"/>
                </a:solidFill>
                <a:latin typeface="Greycliff CF Light" panose="00000400000000000000" pitchFamily="50" charset="0"/>
              </a:rPr>
              <a:t>     - Loss of wage earner</a:t>
            </a:r>
          </a:p>
          <a:p>
            <a:pPr lvl="8" indent="0" algn="l"/>
            <a:r>
              <a:rPr lang="en-US" sz="4400" b="0">
                <a:solidFill>
                  <a:schemeClr val="tx2"/>
                </a:solidFill>
                <a:latin typeface="Greycliff CF Light" panose="00000400000000000000" pitchFamily="50" charset="0"/>
              </a:rPr>
              <a:t>     - Unemployment or underemployment</a:t>
            </a:r>
          </a:p>
          <a:p>
            <a:pPr marL="457200" lvl="4" indent="-457200" algn="l">
              <a:buFont typeface="Arial" panose="020B0604020202020204" pitchFamily="34" charset="0"/>
              <a:buChar char="•"/>
            </a:pPr>
            <a:r>
              <a:rPr lang="en-US" sz="4400" b="0">
                <a:solidFill>
                  <a:schemeClr val="tx2"/>
                </a:solidFill>
                <a:latin typeface="Greycliff CF Light" panose="00000400000000000000" pitchFamily="50" charset="0"/>
              </a:rPr>
              <a:t>Review to determine if SAI can be reduced</a:t>
            </a:r>
          </a:p>
          <a:p>
            <a:pPr lvl="4" indent="0" algn="l"/>
            <a:r>
              <a:rPr lang="en-US" sz="4400" b="0">
                <a:solidFill>
                  <a:schemeClr val="tx2"/>
                </a:solidFill>
                <a:latin typeface="Greycliff CF Light" panose="00000400000000000000" pitchFamily="50" charset="0"/>
              </a:rPr>
              <a:t>     - May lead to additional grant</a:t>
            </a:r>
          </a:p>
        </p:txBody>
      </p:sp>
    </p:spTree>
    <p:extLst>
      <p:ext uri="{BB962C8B-B14F-4D97-AF65-F5344CB8AC3E}">
        <p14:creationId xmlns:p14="http://schemas.microsoft.com/office/powerpoint/2010/main" val="342057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cover dir="u"/>
      </p:transition>
    </mc:Choice>
    <mc:Fallback>
      <p:transition spd="med">
        <p:cover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527FFD-F14C-4F03-B231-03583D8ECC82}"/>
              </a:ext>
            </a:extLst>
          </p:cNvPr>
          <p:cNvSpPr/>
          <p:nvPr/>
        </p:nvSpPr>
        <p:spPr>
          <a:xfrm>
            <a:off x="0" y="1"/>
            <a:ext cx="24384000" cy="137160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3B4120-08BE-464A-B61C-D20F0EE63D9D}"/>
              </a:ext>
            </a:extLst>
          </p:cNvPr>
          <p:cNvSpPr/>
          <p:nvPr/>
        </p:nvSpPr>
        <p:spPr>
          <a:xfrm>
            <a:off x="0" y="1"/>
            <a:ext cx="24384000" cy="4307304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AD604C-B411-4CCE-AE8A-736E83CB04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3262">
            <a:off x="2687548" y="-6843636"/>
            <a:ext cx="19815671" cy="229556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FDCF7C-60BE-4DC0-B510-0EAB67DC60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70" y="12224545"/>
            <a:ext cx="715013" cy="929930"/>
          </a:xfrm>
          <a:prstGeom prst="rect">
            <a:avLst/>
          </a:prstGeom>
        </p:spPr>
      </p:pic>
      <p:sp>
        <p:nvSpPr>
          <p:cNvPr id="13" name="Nothing works better…">
            <a:extLst>
              <a:ext uri="{FF2B5EF4-FFF2-40B4-BE49-F238E27FC236}">
                <a16:creationId xmlns:a16="http://schemas.microsoft.com/office/drawing/2014/main" id="{C1A5C973-1657-4B8F-B53A-A66F43899567}"/>
              </a:ext>
            </a:extLst>
          </p:cNvPr>
          <p:cNvSpPr txBox="1"/>
          <p:nvPr/>
        </p:nvSpPr>
        <p:spPr>
          <a:xfrm>
            <a:off x="6891745" y="9408696"/>
            <a:ext cx="10597060" cy="2082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noAutofit/>
          </a:bodyPr>
          <a:lstStyle/>
          <a:p>
            <a:pPr>
              <a:defRPr sz="5000" b="0">
                <a:solidFill>
                  <a:srgbClr val="F7F9F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6600">
                <a:latin typeface="Greycliff CF Medium" panose="00000600000000000000" pitchFamily="50" charset="0"/>
              </a:rPr>
              <a:t>Our Graduates</a:t>
            </a:r>
          </a:p>
          <a:p>
            <a:pPr>
              <a:defRPr sz="5000" b="0">
                <a:solidFill>
                  <a:srgbClr val="F7F9F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6600">
                <a:solidFill>
                  <a:srgbClr val="FFFF00"/>
                </a:solidFill>
                <a:latin typeface="Greycliff CF Medium" panose="00000600000000000000" pitchFamily="50" charset="0"/>
              </a:rPr>
              <a:t>www.udel.edu/outcomes</a:t>
            </a:r>
            <a:endParaRPr sz="6600">
              <a:solidFill>
                <a:srgbClr val="FFFF00"/>
              </a:solidFill>
              <a:latin typeface="Greycliff CF Medium" panose="000006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C7C441-94F7-B7D1-0B1D-5E7A702B3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72" y="466052"/>
            <a:ext cx="9030677" cy="52402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9113F4-D172-4B98-CB6F-0E0348F96E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61"/>
          <a:stretch/>
        </p:blipFill>
        <p:spPr>
          <a:xfrm>
            <a:off x="14500253" y="466053"/>
            <a:ext cx="8077331" cy="5240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303F66-5167-A56C-F90A-0997F8AC2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5053" y="5948740"/>
            <a:ext cx="9413892" cy="34599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99CEF9-99C4-AB8E-F9E6-DA5DC54559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870"/>
          <a:stretch/>
        </p:blipFill>
        <p:spPr>
          <a:xfrm>
            <a:off x="3318863" y="11521689"/>
            <a:ext cx="17742825" cy="18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1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cover dir="u"/>
      </p:transition>
    </mc:Choice>
    <mc:Fallback>
      <p:transition spd="med">
        <p:cover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31B498-07D9-4098-8C97-1B605111F9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849" y="-2138680"/>
            <a:ext cx="15565120" cy="15565120"/>
          </a:xfrm>
          <a:prstGeom prst="rect">
            <a:avLst/>
          </a:prstGeom>
        </p:spPr>
      </p:pic>
      <p:sp>
        <p:nvSpPr>
          <p:cNvPr id="32" name="Square"/>
          <p:cNvSpPr/>
          <p:nvPr/>
        </p:nvSpPr>
        <p:spPr>
          <a:xfrm>
            <a:off x="7604760" y="4358640"/>
            <a:ext cx="7635239" cy="4404360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Greycliff CF Demi Bold" panose="00000700000000000000" pitchFamily="50" charset="0"/>
            </a:endParaRPr>
          </a:p>
        </p:txBody>
      </p:sp>
      <p:sp>
        <p:nvSpPr>
          <p:cNvPr id="33" name="LINO"/>
          <p:cNvSpPr txBox="1"/>
          <p:nvPr/>
        </p:nvSpPr>
        <p:spPr>
          <a:xfrm>
            <a:off x="7848600" y="4476465"/>
            <a:ext cx="7635240" cy="3693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5000" b="0">
                <a:solidFill>
                  <a:srgbClr val="F7F9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</a:lstStyle>
          <a:p>
            <a:pPr algn="l"/>
            <a:r>
              <a:rPr lang="en-US" sz="8000">
                <a:solidFill>
                  <a:schemeClr val="tx1"/>
                </a:solidFill>
                <a:latin typeface="Greycliff CF Extra Bold" panose="00000900000000000000" pitchFamily="50" charset="0"/>
              </a:rPr>
              <a:t>FOR</a:t>
            </a:r>
          </a:p>
          <a:p>
            <a:pPr algn="l"/>
            <a:r>
              <a:rPr lang="en-US" sz="8000">
                <a:solidFill>
                  <a:schemeClr val="tx1"/>
                </a:solidFill>
                <a:latin typeface="Greycliff CF Extra Bold" panose="00000900000000000000" pitchFamily="50" charset="0"/>
              </a:rPr>
              <a:t>ADDITIONAL</a:t>
            </a:r>
          </a:p>
          <a:p>
            <a:pPr algn="l"/>
            <a:r>
              <a:rPr lang="en-US" sz="8000">
                <a:solidFill>
                  <a:schemeClr val="tx1"/>
                </a:solidFill>
                <a:latin typeface="Greycliff CF Extra Bold" panose="00000900000000000000" pitchFamily="50" charset="0"/>
              </a:rPr>
              <a:t>INFORMATION</a:t>
            </a:r>
          </a:p>
        </p:txBody>
      </p:sp>
      <p:sp>
        <p:nvSpPr>
          <p:cNvPr id="8" name="Compellingly backward-compatible portals and team driven e-business.…">
            <a:extLst>
              <a:ext uri="{FF2B5EF4-FFF2-40B4-BE49-F238E27FC236}">
                <a16:creationId xmlns:a16="http://schemas.microsoft.com/office/drawing/2014/main" id="{C0D2B17D-0CBE-4BD7-B94E-A8BAE3CFB67B}"/>
              </a:ext>
            </a:extLst>
          </p:cNvPr>
          <p:cNvSpPr txBox="1"/>
          <p:nvPr/>
        </p:nvSpPr>
        <p:spPr>
          <a:xfrm>
            <a:off x="1127761" y="10202911"/>
            <a:ext cx="4243348" cy="351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l">
              <a:lnSpc>
                <a:spcPct val="130000"/>
              </a:lnSpc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400">
                <a:solidFill>
                  <a:schemeClr val="bg1"/>
                </a:solidFill>
                <a:latin typeface="Greycliff CF Light" panose="00000400000000000000" pitchFamily="50" charset="0"/>
              </a:rPr>
              <a:t>Financing Your Degree</a:t>
            </a:r>
          </a:p>
          <a:p>
            <a:pPr algn="l">
              <a:lnSpc>
                <a:spcPct val="130000"/>
              </a:lnSpc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400">
                <a:solidFill>
                  <a:srgbClr val="FFFF00"/>
                </a:solidFill>
                <a:latin typeface="Greycliff CF Light" panose="00000400000000000000" pitchFamily="50" charset="0"/>
              </a:rPr>
              <a:t>udel.edu/finance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8F35A6-59D0-464B-8170-66CE72AE5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70" y="12224545"/>
            <a:ext cx="715013" cy="929930"/>
          </a:xfrm>
          <a:prstGeom prst="rect">
            <a:avLst/>
          </a:prstGeom>
        </p:spPr>
      </p:pic>
      <p:sp>
        <p:nvSpPr>
          <p:cNvPr id="12" name="Compellingly backward-compatible portals and team driven e-business.…">
            <a:extLst>
              <a:ext uri="{FF2B5EF4-FFF2-40B4-BE49-F238E27FC236}">
                <a16:creationId xmlns:a16="http://schemas.microsoft.com/office/drawing/2014/main" id="{FE7ABF76-55A6-4143-8ECD-D10BAA45ED87}"/>
              </a:ext>
            </a:extLst>
          </p:cNvPr>
          <p:cNvSpPr txBox="1"/>
          <p:nvPr/>
        </p:nvSpPr>
        <p:spPr>
          <a:xfrm>
            <a:off x="18727905" y="10058129"/>
            <a:ext cx="3635077" cy="351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l">
              <a:lnSpc>
                <a:spcPct val="130000"/>
              </a:lnSpc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000">
                <a:solidFill>
                  <a:schemeClr val="bg1"/>
                </a:solidFill>
                <a:latin typeface="Greycliff CF Light" panose="00000400000000000000" pitchFamily="50" charset="0"/>
              </a:rPr>
              <a:t>Contact Us</a:t>
            </a:r>
          </a:p>
          <a:p>
            <a:pPr algn="l">
              <a:lnSpc>
                <a:spcPct val="130000"/>
              </a:lnSpc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000">
                <a:solidFill>
                  <a:srgbClr val="FFFF00"/>
                </a:solidFill>
                <a:latin typeface="Greycliff CF Light" panose="00000400000000000000" pitchFamily="50" charset="0"/>
              </a:rPr>
              <a:t>udel.edu/4you</a:t>
            </a:r>
          </a:p>
          <a:p>
            <a:pPr algn="l">
              <a:lnSpc>
                <a:spcPct val="130000"/>
              </a:lnSpc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000">
                <a:solidFill>
                  <a:schemeClr val="bg1"/>
                </a:solidFill>
                <a:latin typeface="Greycliff CF Light" panose="00000400000000000000" pitchFamily="50" charset="0"/>
              </a:rPr>
              <a:t>(302) 831-2126</a:t>
            </a:r>
          </a:p>
        </p:txBody>
      </p:sp>
      <p:sp>
        <p:nvSpPr>
          <p:cNvPr id="13" name="Compellingly backward-compatible portals and team driven e-business.…">
            <a:extLst>
              <a:ext uri="{FF2B5EF4-FFF2-40B4-BE49-F238E27FC236}">
                <a16:creationId xmlns:a16="http://schemas.microsoft.com/office/drawing/2014/main" id="{856F46D6-9FBA-4D9A-804E-7B7CBAE59327}"/>
              </a:ext>
            </a:extLst>
          </p:cNvPr>
          <p:cNvSpPr txBox="1"/>
          <p:nvPr/>
        </p:nvSpPr>
        <p:spPr>
          <a:xfrm>
            <a:off x="13426871" y="10202908"/>
            <a:ext cx="5146293" cy="351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l">
              <a:lnSpc>
                <a:spcPct val="130000"/>
              </a:lnSpc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000">
                <a:solidFill>
                  <a:schemeClr val="bg1"/>
                </a:solidFill>
                <a:latin typeface="Greycliff CF Light" panose="00000400000000000000" pitchFamily="50" charset="0"/>
              </a:rPr>
              <a:t>Student Financial Services</a:t>
            </a:r>
          </a:p>
          <a:p>
            <a:pPr algn="l">
              <a:lnSpc>
                <a:spcPct val="130000"/>
              </a:lnSpc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000">
                <a:solidFill>
                  <a:srgbClr val="FFFF00"/>
                </a:solidFill>
                <a:latin typeface="Greycliff CF Light" panose="00000400000000000000" pitchFamily="50" charset="0"/>
              </a:rPr>
              <a:t>udel.edu/</a:t>
            </a:r>
            <a:r>
              <a:rPr lang="en-US" sz="4000" err="1">
                <a:solidFill>
                  <a:srgbClr val="FFFF00"/>
                </a:solidFill>
                <a:latin typeface="Greycliff CF Light" panose="00000400000000000000" pitchFamily="50" charset="0"/>
              </a:rPr>
              <a:t>sfs</a:t>
            </a:r>
            <a:endParaRPr lang="en-US" sz="4000">
              <a:solidFill>
                <a:srgbClr val="FFFF00"/>
              </a:solidFill>
              <a:latin typeface="Greycliff CF Light" panose="00000400000000000000" pitchFamily="50" charset="0"/>
            </a:endParaRPr>
          </a:p>
        </p:txBody>
      </p:sp>
      <p:sp>
        <p:nvSpPr>
          <p:cNvPr id="14" name="Compellingly backward-compatible portals and team driven e-business.…">
            <a:extLst>
              <a:ext uri="{FF2B5EF4-FFF2-40B4-BE49-F238E27FC236}">
                <a16:creationId xmlns:a16="http://schemas.microsoft.com/office/drawing/2014/main" id="{116ED3A4-9CE0-42D5-9200-F8E535B52242}"/>
              </a:ext>
            </a:extLst>
          </p:cNvPr>
          <p:cNvSpPr txBox="1"/>
          <p:nvPr/>
        </p:nvSpPr>
        <p:spPr>
          <a:xfrm>
            <a:off x="6261184" y="9684748"/>
            <a:ext cx="6213777" cy="351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l">
              <a:lnSpc>
                <a:spcPct val="130000"/>
              </a:lnSpc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000">
                <a:solidFill>
                  <a:schemeClr val="bg1"/>
                </a:solidFill>
                <a:latin typeface="Greycliff CF Light" panose="00000400000000000000" pitchFamily="50" charset="0"/>
              </a:rPr>
              <a:t>My Blue Hen Home</a:t>
            </a:r>
          </a:p>
          <a:p>
            <a:pPr algn="l">
              <a:lnSpc>
                <a:spcPct val="130000"/>
              </a:lnSpc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4000">
                <a:solidFill>
                  <a:srgbClr val="FFFF00"/>
                </a:solidFill>
                <a:latin typeface="Greycliff CF Light" panose="00000400000000000000" pitchFamily="50" charset="0"/>
              </a:rPr>
              <a:t>udel.edu/</a:t>
            </a:r>
            <a:r>
              <a:rPr lang="en-US" sz="4000" err="1">
                <a:solidFill>
                  <a:srgbClr val="FFFF00"/>
                </a:solidFill>
                <a:latin typeface="Greycliff CF Light" panose="00000400000000000000" pitchFamily="50" charset="0"/>
              </a:rPr>
              <a:t>mybluehenhome</a:t>
            </a:r>
            <a:endParaRPr lang="en-US" sz="4000">
              <a:solidFill>
                <a:srgbClr val="FFFF00"/>
              </a:solidFill>
              <a:latin typeface="Greycliff CF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3988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39E3C-3D78-EC62-8FCF-336FF6096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F4E2A1-3FA1-6C65-9AA8-C49E38FD1DB3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F40BBB-B37E-E605-5EC3-46FD6DD2B9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70" y="12224545"/>
            <a:ext cx="715013" cy="9299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617B745-7A29-7774-37FC-9B6BC8D92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46" y="-5587968"/>
            <a:ext cx="19802269" cy="25276628"/>
          </a:xfrm>
          <a:prstGeom prst="rect">
            <a:avLst/>
          </a:prstGeom>
        </p:spPr>
      </p:pic>
      <p:sp>
        <p:nvSpPr>
          <p:cNvPr id="32" name="Nothing works better…">
            <a:extLst>
              <a:ext uri="{FF2B5EF4-FFF2-40B4-BE49-F238E27FC236}">
                <a16:creationId xmlns:a16="http://schemas.microsoft.com/office/drawing/2014/main" id="{A6DA4C9E-73CA-6FB2-6FC7-40A7889F6E62}"/>
              </a:ext>
            </a:extLst>
          </p:cNvPr>
          <p:cNvSpPr txBox="1"/>
          <p:nvPr/>
        </p:nvSpPr>
        <p:spPr>
          <a:xfrm>
            <a:off x="1255553" y="378883"/>
            <a:ext cx="24049247" cy="2679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l">
              <a:defRPr sz="5000" b="0">
                <a:solidFill>
                  <a:srgbClr val="F7F9F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2000">
                <a:latin typeface="Greycliff CF Medium" panose="00000600000000000000" pitchFamily="50" charset="0"/>
              </a:rPr>
              <a:t>Timeline for Admitted Students</a:t>
            </a:r>
            <a:endParaRPr sz="12000">
              <a:latin typeface="Greycliff CF Medium" panose="00000600000000000000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D4CF57-FA0B-3F5C-4E83-1600F44D301E}"/>
              </a:ext>
            </a:extLst>
          </p:cNvPr>
          <p:cNvSpPr txBox="1"/>
          <p:nvPr/>
        </p:nvSpPr>
        <p:spPr>
          <a:xfrm>
            <a:off x="0" y="11244940"/>
            <a:ext cx="655406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spc="0" normalizeH="0" baseline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reycliff CF" panose="00000500000000000000" pitchFamily="50" charset="0"/>
                <a:sym typeface="Helvetica Neue"/>
              </a:rPr>
              <a:t>*</a:t>
            </a:r>
            <a:r>
              <a:rPr kumimoji="0" lang="en-US" sz="6000" b="0" i="0" u="none" strike="noStrike" cap="none" spc="0" normalizeH="0" baseline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Greycliff CF" panose="00000500000000000000" pitchFamily="50" charset="0"/>
                <a:sym typeface="Helvetica Neue"/>
              </a:rPr>
              <a:t>You are here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D949475-BACC-0A6E-0335-C6B87A29E760}"/>
              </a:ext>
            </a:extLst>
          </p:cNvPr>
          <p:cNvGrpSpPr/>
          <p:nvPr/>
        </p:nvGrpSpPr>
        <p:grpSpPr>
          <a:xfrm>
            <a:off x="596273" y="3710532"/>
            <a:ext cx="23368206" cy="7507334"/>
            <a:chOff x="424406" y="2582339"/>
            <a:chExt cx="23368206" cy="75073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B8B0A6B-BC00-8068-36BC-5E5163F249EE}"/>
                </a:ext>
              </a:extLst>
            </p:cNvPr>
            <p:cNvGrpSpPr/>
            <p:nvPr/>
          </p:nvGrpSpPr>
          <p:grpSpPr>
            <a:xfrm>
              <a:off x="424406" y="3947708"/>
              <a:ext cx="23368206" cy="1392387"/>
              <a:chOff x="387406" y="1448574"/>
              <a:chExt cx="23514176" cy="1516154"/>
            </a:xfrm>
            <a:solidFill>
              <a:schemeClr val="bg2"/>
            </a:solidFill>
          </p:grpSpPr>
          <p:sp>
            <p:nvSpPr>
              <p:cNvPr id="5" name="Arrow: Left 4">
                <a:extLst>
                  <a:ext uri="{FF2B5EF4-FFF2-40B4-BE49-F238E27FC236}">
                    <a16:creationId xmlns:a16="http://schemas.microsoft.com/office/drawing/2014/main" id="{D305426D-7953-A687-03C6-EEA53FED11DB}"/>
                  </a:ext>
                </a:extLst>
              </p:cNvPr>
              <p:cNvSpPr/>
              <p:nvPr/>
            </p:nvSpPr>
            <p:spPr>
              <a:xfrm>
                <a:off x="387406" y="1449329"/>
                <a:ext cx="22912382" cy="1515399"/>
              </a:xfrm>
              <a:prstGeom prst="leftArrow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7" name="Arrow: Left 6">
                <a:extLst>
                  <a:ext uri="{FF2B5EF4-FFF2-40B4-BE49-F238E27FC236}">
                    <a16:creationId xmlns:a16="http://schemas.microsoft.com/office/drawing/2014/main" id="{51B2DF2C-AA7D-A07D-61FD-FC867AB6A58C}"/>
                  </a:ext>
                </a:extLst>
              </p:cNvPr>
              <p:cNvSpPr/>
              <p:nvPr/>
            </p:nvSpPr>
            <p:spPr>
              <a:xfrm rot="10800000">
                <a:off x="1313958" y="1448574"/>
                <a:ext cx="22587624" cy="1516154"/>
              </a:xfrm>
              <a:prstGeom prst="leftArrow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ED1E60C-B5F1-4533-FD93-4A099A19CFC9}"/>
                </a:ext>
              </a:extLst>
            </p:cNvPr>
            <p:cNvGrpSpPr/>
            <p:nvPr/>
          </p:nvGrpSpPr>
          <p:grpSpPr>
            <a:xfrm>
              <a:off x="468190" y="4600815"/>
              <a:ext cx="22757277" cy="5488858"/>
              <a:chOff x="468190" y="6879179"/>
              <a:chExt cx="22757277" cy="5488858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45ADDDAE-92E5-080A-5C26-48232522EB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24224" y="6879179"/>
                <a:ext cx="0" cy="1665874"/>
              </a:xfrm>
              <a:prstGeom prst="straightConnector1">
                <a:avLst/>
              </a:prstGeom>
              <a:ln>
                <a:solidFill>
                  <a:schemeClr val="bg2"/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7018B5-5008-ED74-1270-5686315207B9}"/>
                  </a:ext>
                </a:extLst>
              </p:cNvPr>
              <p:cNvSpPr txBox="1"/>
              <p:nvPr/>
            </p:nvSpPr>
            <p:spPr>
              <a:xfrm>
                <a:off x="468190" y="8572126"/>
                <a:ext cx="5467350" cy="379591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0" b="0" i="0" u="none" strike="noStrike" cap="none" spc="0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uFillTx/>
                    <a:latin typeface="Greycliff CF" panose="00000500000000000000" pitchFamily="50" charset="0"/>
                    <a:sym typeface="Helvetica Neue"/>
                  </a:rPr>
                  <a:t>Decision Day, admitted student open house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A86BB0B-400D-74F9-3EA2-3DA334040B71}"/>
                  </a:ext>
                </a:extLst>
              </p:cNvPr>
              <p:cNvSpPr txBox="1"/>
              <p:nvPr/>
            </p:nvSpPr>
            <p:spPr>
              <a:xfrm>
                <a:off x="6427812" y="8742344"/>
                <a:ext cx="5467350" cy="28725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0" b="0" i="0" u="none" strike="noStrike" cap="none" spc="0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uFillTx/>
                    <a:latin typeface="Greycliff CF" panose="00000500000000000000" pitchFamily="50" charset="0"/>
                    <a:sym typeface="Helvetica Neue"/>
                  </a:rPr>
                  <a:t>Merit </a:t>
                </a:r>
                <a:r>
                  <a:rPr lang="en-US" sz="6000" b="0">
                    <a:solidFill>
                      <a:schemeClr val="bg2"/>
                    </a:solidFill>
                    <a:latin typeface="Greycliff CF" panose="00000500000000000000" pitchFamily="50" charset="0"/>
                  </a:rPr>
                  <a:t>currently </a:t>
                </a:r>
              </a:p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6000" b="0">
                    <a:solidFill>
                      <a:schemeClr val="bg2"/>
                    </a:solidFill>
                    <a:latin typeface="Greycliff CF" panose="00000500000000000000" pitchFamily="50" charset="0"/>
                  </a:rPr>
                  <a:t>being r</a:t>
                </a:r>
                <a:r>
                  <a:rPr kumimoji="0" lang="en-US" sz="6000" b="0" i="0" u="none" strike="noStrike" cap="none" spc="0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uFillTx/>
                    <a:latin typeface="Greycliff CF" panose="00000500000000000000" pitchFamily="50" charset="0"/>
                    <a:sym typeface="Helvetica Neue"/>
                  </a:rPr>
                  <a:t>eleased</a:t>
                </a:r>
              </a:p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0" b="1" i="0" u="none" strike="noStrike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Greycliff CF" panose="00000500000000000000" pitchFamily="50" charset="0"/>
                    <a:sym typeface="Helvetica Neue"/>
                  </a:rPr>
                  <a:t> 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24734AE-D746-D16C-E1C9-BB5B43A98A3F}"/>
                  </a:ext>
                </a:extLst>
              </p:cNvPr>
              <p:cNvSpPr txBox="1"/>
              <p:nvPr/>
            </p:nvSpPr>
            <p:spPr>
              <a:xfrm>
                <a:off x="12020133" y="8742343"/>
                <a:ext cx="5467350" cy="28725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0" b="0" i="0" u="none" strike="noStrike" cap="none" spc="0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uFillTx/>
                    <a:latin typeface="Greycliff CF" panose="00000500000000000000" pitchFamily="50" charset="0"/>
                    <a:sym typeface="Helvetica Neue"/>
                  </a:rPr>
                  <a:t>Full aid released</a:t>
                </a:r>
              </a:p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0" b="1" i="0" u="none" strike="noStrike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Greycliff CF" panose="00000500000000000000" pitchFamily="50" charset="0"/>
                    <a:sym typeface="Helvetica Neue"/>
                  </a:rPr>
                  <a:t> 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39B52F2-0520-3676-46B0-283C3CB3BC0A}"/>
                  </a:ext>
                </a:extLst>
              </p:cNvPr>
              <p:cNvSpPr txBox="1"/>
              <p:nvPr/>
            </p:nvSpPr>
            <p:spPr>
              <a:xfrm>
                <a:off x="17265850" y="8742342"/>
                <a:ext cx="5959617" cy="194925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0" b="0" i="0" u="none" strike="noStrike" cap="none" spc="0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uFillTx/>
                    <a:latin typeface="Greycliff CF" panose="00000500000000000000" pitchFamily="50" charset="0"/>
                    <a:sym typeface="Helvetica Neue"/>
                  </a:rPr>
                  <a:t>Deposit Deadline for UD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23A57E40-1CA5-8CFB-E86B-208A5F406B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28133" y="7055868"/>
                <a:ext cx="0" cy="1665874"/>
              </a:xfrm>
              <a:prstGeom prst="straightConnector1">
                <a:avLst/>
              </a:prstGeom>
              <a:ln>
                <a:solidFill>
                  <a:schemeClr val="bg2"/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F7BF481-DC0F-64AB-F453-4139281052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753808" y="6879179"/>
                <a:ext cx="0" cy="1665874"/>
              </a:xfrm>
              <a:prstGeom prst="straightConnector1">
                <a:avLst/>
              </a:prstGeom>
              <a:ln>
                <a:solidFill>
                  <a:schemeClr val="bg2"/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5C44C063-C76A-5AF8-C795-EC03B32096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249455" y="6922265"/>
                <a:ext cx="0" cy="1665874"/>
              </a:xfrm>
              <a:prstGeom prst="straightConnector1">
                <a:avLst/>
              </a:prstGeom>
              <a:ln>
                <a:solidFill>
                  <a:schemeClr val="bg2"/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E5F3072-1BFE-5157-A7BF-B63DC7E0B7C2}"/>
                </a:ext>
              </a:extLst>
            </p:cNvPr>
            <p:cNvSpPr txBox="1"/>
            <p:nvPr/>
          </p:nvSpPr>
          <p:spPr>
            <a:xfrm>
              <a:off x="554636" y="2582339"/>
              <a:ext cx="5467350" cy="10259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Greycliff CF" panose="00000500000000000000" pitchFamily="50" charset="0"/>
                  <a:sym typeface="Helvetica Neue"/>
                </a:rPr>
                <a:t>March 9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68F4D05-31DE-D6C2-8A59-6D6DF043A061}"/>
                </a:ext>
              </a:extLst>
            </p:cNvPr>
            <p:cNvSpPr txBox="1"/>
            <p:nvPr/>
          </p:nvSpPr>
          <p:spPr>
            <a:xfrm>
              <a:off x="6342130" y="2616655"/>
              <a:ext cx="5467350" cy="10259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Greycliff CF" panose="00000500000000000000" pitchFamily="50" charset="0"/>
                  <a:sym typeface="Helvetica Neue"/>
                </a:rPr>
                <a:t>Mid-March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48A3F4-3DF1-8B29-4C3E-2304880B383C}"/>
                </a:ext>
              </a:extLst>
            </p:cNvPr>
            <p:cNvSpPr txBox="1"/>
            <p:nvPr/>
          </p:nvSpPr>
          <p:spPr>
            <a:xfrm>
              <a:off x="12020133" y="2616655"/>
              <a:ext cx="5467350" cy="10259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Greycliff CF" panose="00000500000000000000" pitchFamily="50" charset="0"/>
                  <a:sym typeface="Helvetica Neue"/>
                </a:rPr>
                <a:t>Mid-April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5F5B3C4-CD2E-782E-1F5C-CCA397794489}"/>
                </a:ext>
              </a:extLst>
            </p:cNvPr>
            <p:cNvSpPr txBox="1"/>
            <p:nvPr/>
          </p:nvSpPr>
          <p:spPr>
            <a:xfrm>
              <a:off x="17464437" y="2658655"/>
              <a:ext cx="5467350" cy="10259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6000" b="0">
                  <a:solidFill>
                    <a:schemeClr val="bg1"/>
                  </a:solidFill>
                  <a:latin typeface="Greycliff CF" panose="00000500000000000000" pitchFamily="50" charset="0"/>
                </a:rPr>
                <a:t>May 1</a:t>
              </a: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eycliff CF" panose="00000500000000000000" pitchFamily="50" charset="0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834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cover dir="u"/>
      </p:transition>
    </mc:Choice>
    <mc:Fallback>
      <p:transition spd="med">
        <p:cover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527FFD-F14C-4F03-B231-03583D8ECC82}"/>
              </a:ext>
            </a:extLst>
          </p:cNvPr>
          <p:cNvSpPr/>
          <p:nvPr/>
        </p:nvSpPr>
        <p:spPr>
          <a:xfrm>
            <a:off x="0" y="1"/>
            <a:ext cx="24384000" cy="137160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3B4120-08BE-464A-B61C-D20F0EE63D9D}"/>
              </a:ext>
            </a:extLst>
          </p:cNvPr>
          <p:cNvSpPr/>
          <p:nvPr/>
        </p:nvSpPr>
        <p:spPr>
          <a:xfrm>
            <a:off x="1981200" y="0"/>
            <a:ext cx="10173531" cy="13715998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8" name="Compellingly backward-compatible portals and team driven e-business.…"/>
          <p:cNvSpPr txBox="1"/>
          <p:nvPr/>
        </p:nvSpPr>
        <p:spPr>
          <a:xfrm>
            <a:off x="15165217" y="5702513"/>
            <a:ext cx="8736366" cy="231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endParaRPr lang="en-US">
              <a:solidFill>
                <a:schemeClr val="bg1"/>
              </a:solidFill>
              <a:latin typeface="Greycliff CF Light" panose="00000400000000000000" pitchFamily="50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FDCF7C-60BE-4DC0-B510-0EAB67DC6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70" y="12224545"/>
            <a:ext cx="715013" cy="9299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A04414-D69F-49E0-8B5F-CCAEC2394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6891" y="-6633898"/>
            <a:ext cx="19802269" cy="25276628"/>
          </a:xfrm>
          <a:prstGeom prst="rect">
            <a:avLst/>
          </a:prstGeom>
        </p:spPr>
      </p:pic>
      <p:sp>
        <p:nvSpPr>
          <p:cNvPr id="36" name="Nothing works better…"/>
          <p:cNvSpPr txBox="1"/>
          <p:nvPr/>
        </p:nvSpPr>
        <p:spPr>
          <a:xfrm>
            <a:off x="12814747" y="-47500"/>
            <a:ext cx="12178341" cy="2679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l">
              <a:defRPr sz="5000" b="0">
                <a:solidFill>
                  <a:srgbClr val="F7F9F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7200">
                <a:latin typeface="Greycliff CF Medium" panose="00000600000000000000" pitchFamily="50" charset="0"/>
              </a:rPr>
              <a:t>UD’s Current Cost of Attendance</a:t>
            </a:r>
            <a:endParaRPr sz="7200">
              <a:latin typeface="Greycliff CF Medium" panose="00000600000000000000" pitchFamily="50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89AFDE8-686E-40FC-A6A9-C8F39F907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106740"/>
              </p:ext>
            </p:extLst>
          </p:nvPr>
        </p:nvGraphicFramePr>
        <p:xfrm>
          <a:off x="2151939" y="103909"/>
          <a:ext cx="9832052" cy="1219200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973650">
                  <a:extLst>
                    <a:ext uri="{9D8B030D-6E8A-4147-A177-3AD203B41FA5}">
                      <a16:colId xmlns:a16="http://schemas.microsoft.com/office/drawing/2014/main" val="2764363330"/>
                    </a:ext>
                  </a:extLst>
                </a:gridCol>
                <a:gridCol w="2943528">
                  <a:extLst>
                    <a:ext uri="{9D8B030D-6E8A-4147-A177-3AD203B41FA5}">
                      <a16:colId xmlns:a16="http://schemas.microsoft.com/office/drawing/2014/main" val="334705009"/>
                    </a:ext>
                  </a:extLst>
                </a:gridCol>
                <a:gridCol w="2914874">
                  <a:extLst>
                    <a:ext uri="{9D8B030D-6E8A-4147-A177-3AD203B41FA5}">
                      <a16:colId xmlns:a16="http://schemas.microsoft.com/office/drawing/2014/main" val="3241032991"/>
                    </a:ext>
                  </a:extLst>
                </a:gridCol>
              </a:tblGrid>
              <a:tr h="1892634">
                <a:tc>
                  <a:txBody>
                    <a:bodyPr/>
                    <a:lstStyle/>
                    <a:p>
                      <a:pPr algn="r"/>
                      <a:endParaRPr lang="en-US" sz="3200">
                        <a:solidFill>
                          <a:schemeClr val="bg1"/>
                        </a:solidFill>
                        <a:latin typeface="Greycliff CF Light" panose="00000400000000000000" pitchFamily="50" charset="0"/>
                      </a:endParaRP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Delaware Resident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Out-of-State Student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87438"/>
                  </a:ext>
                </a:extLst>
              </a:tr>
              <a:tr h="690962">
                <a:tc>
                  <a:txBody>
                    <a:bodyPr/>
                    <a:lstStyle/>
                    <a:p>
                      <a:pPr algn="r"/>
                      <a:r>
                        <a:rPr lang="en-US" sz="40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Tuition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$14,040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$37,680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479449"/>
                  </a:ext>
                </a:extLst>
              </a:tr>
              <a:tr h="690962">
                <a:tc>
                  <a:txBody>
                    <a:bodyPr/>
                    <a:lstStyle/>
                    <a:p>
                      <a:pPr algn="r"/>
                      <a:r>
                        <a:rPr lang="en-US" sz="40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Fees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$2,040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$2,040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407644"/>
                  </a:ext>
                </a:extLst>
              </a:tr>
              <a:tr h="690962">
                <a:tc>
                  <a:txBody>
                    <a:bodyPr/>
                    <a:lstStyle/>
                    <a:p>
                      <a:pPr algn="r"/>
                      <a:r>
                        <a:rPr lang="en-US" sz="40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Housing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$8,568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$8,568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979087"/>
                  </a:ext>
                </a:extLst>
              </a:tr>
              <a:tr h="690962">
                <a:tc>
                  <a:txBody>
                    <a:bodyPr/>
                    <a:lstStyle/>
                    <a:p>
                      <a:pPr algn="r"/>
                      <a:r>
                        <a:rPr lang="en-US" sz="40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Food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u="sng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$6,270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u="sng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$6,270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533192"/>
                  </a:ext>
                </a:extLst>
              </a:tr>
              <a:tr h="1051464">
                <a:tc>
                  <a:txBody>
                    <a:bodyPr/>
                    <a:lstStyle/>
                    <a:p>
                      <a:pPr algn="r"/>
                      <a:r>
                        <a:rPr lang="en-US" sz="3200" b="1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TOTAL BILLABLE COSTS*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$30,918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$54,558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978888"/>
                  </a:ext>
                </a:extLst>
              </a:tr>
              <a:tr h="1532133">
                <a:tc>
                  <a:txBody>
                    <a:bodyPr/>
                    <a:lstStyle/>
                    <a:p>
                      <a:pPr algn="r"/>
                      <a:r>
                        <a:rPr lang="en-US" sz="32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Books, Supplies, Course Materials, &amp; Equipment 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$1,000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$1,000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863610"/>
                  </a:ext>
                </a:extLst>
              </a:tr>
              <a:tr h="690962">
                <a:tc>
                  <a:txBody>
                    <a:bodyPr/>
                    <a:lstStyle/>
                    <a:p>
                      <a:pPr algn="r"/>
                      <a:r>
                        <a:rPr lang="en-US" sz="40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Transportation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$800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$800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50821"/>
                  </a:ext>
                </a:extLst>
              </a:tr>
              <a:tr h="690962">
                <a:tc>
                  <a:txBody>
                    <a:bodyPr/>
                    <a:lstStyle/>
                    <a:p>
                      <a:pPr algn="r"/>
                      <a:r>
                        <a:rPr lang="en-US" sz="40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Misc./Personal 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$860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$860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06713"/>
                  </a:ext>
                </a:extLst>
              </a:tr>
              <a:tr h="1171631">
                <a:tc>
                  <a:txBody>
                    <a:bodyPr/>
                    <a:lstStyle/>
                    <a:p>
                      <a:pPr algn="r"/>
                      <a:r>
                        <a:rPr lang="en-US" sz="3600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Federal Loan Fees *may vary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u="sng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$140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u="sng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$140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566088"/>
                  </a:ext>
                </a:extLst>
              </a:tr>
              <a:tr h="792383">
                <a:tc>
                  <a:txBody>
                    <a:bodyPr/>
                    <a:lstStyle/>
                    <a:p>
                      <a:pPr algn="r"/>
                      <a:r>
                        <a:rPr lang="en-US" sz="3200" b="1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TOTAL NON-BILLABLE COSTS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$2,800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$2,800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50588"/>
                  </a:ext>
                </a:extLst>
              </a:tr>
              <a:tr h="1171631">
                <a:tc>
                  <a:txBody>
                    <a:bodyPr/>
                    <a:lstStyle/>
                    <a:p>
                      <a:pPr algn="r"/>
                      <a:r>
                        <a:rPr lang="en-US" sz="3600" b="1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TOTAL BUDGET*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$33,718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  <a:latin typeface="Greycliff CF Light" panose="00000400000000000000" pitchFamily="50" charset="0"/>
                        </a:rPr>
                        <a:t>$57,358</a:t>
                      </a:r>
                    </a:p>
                  </a:txBody>
                  <a:tcPr marL="274320" marR="2743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05331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E047D1B0-0B4C-4574-A82B-B8854C47D040}"/>
              </a:ext>
            </a:extLst>
          </p:cNvPr>
          <p:cNvSpPr txBox="1"/>
          <p:nvPr/>
        </p:nvSpPr>
        <p:spPr>
          <a:xfrm>
            <a:off x="2322679" y="12320744"/>
            <a:ext cx="9395169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>
                <a:ln>
                  <a:noFill/>
                </a:ln>
                <a:solidFill>
                  <a:srgbClr val="003D74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*Differential fee charged for students in Lerner College of Business &amp; Economics, College of Engineering, and School of Nursing.  Actual rates announced in early July.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9AC31A-687A-CEBD-F45F-EDA9544BF929}"/>
              </a:ext>
            </a:extLst>
          </p:cNvPr>
          <p:cNvSpPr txBox="1"/>
          <p:nvPr/>
        </p:nvSpPr>
        <p:spPr>
          <a:xfrm>
            <a:off x="13320393" y="2870995"/>
            <a:ext cx="10581190" cy="91142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eycliff CF" panose="00000500000000000000" pitchFamily="50" charset="0"/>
                <a:ea typeface="Geneva" pitchFamily="-108" charset="-128"/>
                <a:cs typeface="Arial" panose="020B0604020202020204" pitchFamily="34" charset="0"/>
              </a:rPr>
              <a:t>Published costs – generally does not represent what is actually paid out of pocket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eycliff CF" panose="00000500000000000000" pitchFamily="50" charset="0"/>
                <a:ea typeface="Geneva" pitchFamily="-108" charset="-128"/>
                <a:cs typeface="Arial" panose="020B0604020202020204" pitchFamily="34" charset="0"/>
              </a:rPr>
              <a:t>Billable Costs (direct)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eycliff CF" panose="00000500000000000000" pitchFamily="50" charset="0"/>
                <a:ea typeface="Geneva" pitchFamily="-108" charset="-128"/>
                <a:cs typeface="Arial" panose="020B0604020202020204" pitchFamily="34" charset="0"/>
              </a:rPr>
              <a:t>– billed by the school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eycliff CF" panose="00000500000000000000" pitchFamily="50" charset="0"/>
                <a:ea typeface="Geneva" pitchFamily="-108" charset="-128"/>
                <a:cs typeface="Arial" panose="020B0604020202020204" pitchFamily="34" charset="0"/>
              </a:rPr>
              <a:t>Non-Billable Costs (indirect)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eycliff CF" panose="00000500000000000000" pitchFamily="50" charset="0"/>
                <a:ea typeface="Geneva" pitchFamily="-108" charset="-128"/>
                <a:cs typeface="Arial" panose="020B0604020202020204" pitchFamily="34" charset="0"/>
              </a:rPr>
              <a:t>– not billed by the school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eycliff CF" panose="00000500000000000000" pitchFamily="50" charset="0"/>
                <a:ea typeface="Geneva" pitchFamily="-65" charset="-128"/>
                <a:cs typeface="Calibri"/>
              </a:rPr>
              <a:t>Not included is UD’s health insurance cost. Students must provide proof of alternate insurance to have health insurance charge waived.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6096"/>
              </a:solidFill>
              <a:effectLst/>
              <a:uLnTx/>
              <a:uFillTx/>
              <a:latin typeface="Greycliff CF" panose="00000500000000000000" pitchFamily="50" charset="0"/>
              <a:ea typeface="Geneva" pitchFamily="-10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89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cover dir="u"/>
      </p:transition>
    </mc:Choice>
    <mc:Fallback>
      <p:transition spd="med">
        <p:cover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527FFD-F14C-4F03-B231-03583D8ECC82}"/>
              </a:ext>
            </a:extLst>
          </p:cNvPr>
          <p:cNvSpPr/>
          <p:nvPr/>
        </p:nvSpPr>
        <p:spPr>
          <a:xfrm>
            <a:off x="0" y="1"/>
            <a:ext cx="24384000" cy="137160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3B4120-08BE-464A-B61C-D20F0EE63D9D}"/>
              </a:ext>
            </a:extLst>
          </p:cNvPr>
          <p:cNvSpPr/>
          <p:nvPr/>
        </p:nvSpPr>
        <p:spPr>
          <a:xfrm>
            <a:off x="13844687" y="1"/>
            <a:ext cx="9049733" cy="13715998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B1CAAA-3D18-F7C0-B9E4-0BC638CFE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374" y="-3486521"/>
            <a:ext cx="19450051" cy="20100513"/>
          </a:xfrm>
          <a:prstGeom prst="rect">
            <a:avLst/>
          </a:prstGeom>
        </p:spPr>
      </p:pic>
      <p:sp>
        <p:nvSpPr>
          <p:cNvPr id="38" name="Compellingly backward-compatible portals and team driven e-business.…"/>
          <p:cNvSpPr txBox="1"/>
          <p:nvPr/>
        </p:nvSpPr>
        <p:spPr>
          <a:xfrm>
            <a:off x="15165217" y="5702513"/>
            <a:ext cx="8736366" cy="231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endParaRPr lang="en-US">
              <a:solidFill>
                <a:schemeClr val="bg1"/>
              </a:solidFill>
              <a:latin typeface="Greycliff CF Light" panose="00000400000000000000" pitchFamily="50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FDCF7C-60BE-4DC0-B510-0EAB67DC60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70" y="12224545"/>
            <a:ext cx="715013" cy="929930"/>
          </a:xfrm>
          <a:prstGeom prst="rect">
            <a:avLst/>
          </a:prstGeom>
        </p:spPr>
      </p:pic>
      <p:sp>
        <p:nvSpPr>
          <p:cNvPr id="36" name="Nothing works better…"/>
          <p:cNvSpPr txBox="1"/>
          <p:nvPr/>
        </p:nvSpPr>
        <p:spPr>
          <a:xfrm>
            <a:off x="1097527" y="200873"/>
            <a:ext cx="9336685" cy="231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l">
              <a:defRPr sz="5000" b="0">
                <a:solidFill>
                  <a:srgbClr val="F7F9F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7200">
                <a:latin typeface="Greycliff CF Medium" panose="00000600000000000000" pitchFamily="50" charset="0"/>
              </a:rPr>
              <a:t>UD Merit Scholarships</a:t>
            </a:r>
            <a:endParaRPr sz="7200">
              <a:latin typeface="Greycliff CF Medium" panose="000006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B446EB-A04C-4A39-B438-CEDBDC2C0C89}"/>
              </a:ext>
            </a:extLst>
          </p:cNvPr>
          <p:cNvSpPr txBox="1"/>
          <p:nvPr/>
        </p:nvSpPr>
        <p:spPr>
          <a:xfrm>
            <a:off x="1097527" y="2621280"/>
            <a:ext cx="12264743" cy="9603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 anchorCtr="0">
            <a:no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Greycliff CF Light" panose="00000400000000000000" pitchFamily="50" charset="0"/>
              <a:sym typeface="Helvetica Neue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Notifications of merit aid </a:t>
            </a: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are currently being released</a:t>
            </a:r>
            <a:endParaRPr kumimoji="0" lang="en-US" sz="40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Greycliff CF Light" panose="00000400000000000000" pitchFamily="50" charset="0"/>
              <a:sym typeface="Helvetica Neue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Automatically evaluated </a:t>
            </a: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upon submitting admission application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Does not require repayment 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4000" b="0">
              <a:solidFill>
                <a:schemeClr val="bg1"/>
              </a:solidFill>
              <a:latin typeface="Greycliff CF Light" panose="00000400000000000000" pitchFamily="50" charset="0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Selection based on high school academic performance and residency</a:t>
            </a:r>
            <a:endParaRPr lang="en-US" sz="4000" b="0">
              <a:solidFill>
                <a:schemeClr val="bg1"/>
              </a:solidFill>
              <a:latin typeface="Greycliff CF Light" panose="00000400000000000000" pitchFamily="50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Competitive scholarships – names and amounts vary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Amounts based on UD’s scholarship budget and strength of applicant pool</a:t>
            </a:r>
          </a:p>
          <a:p>
            <a:pPr algn="l"/>
            <a:endParaRPr lang="en-US" sz="4000" b="0">
              <a:solidFill>
                <a:schemeClr val="bg1"/>
              </a:solidFill>
              <a:latin typeface="Greycliff CF Light" panose="00000400000000000000" pitchFamily="50" charset="0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Renewability (up to 8 semesters total)</a:t>
            </a:r>
          </a:p>
          <a:p>
            <a:pPr marL="457200" lvl="8" indent="-457200" algn="l">
              <a:buFont typeface="Arial" panose="020B0604020202020204" pitchFamily="34" charset="0"/>
              <a:buChar char="•"/>
            </a:pP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Minimum 3.0 GPA</a:t>
            </a:r>
          </a:p>
          <a:p>
            <a:pPr marL="457200" lvl="8" indent="-457200" algn="l">
              <a:buFont typeface="Arial" panose="020B0604020202020204" pitchFamily="34" charset="0"/>
              <a:buChar char="•"/>
            </a:pP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Earn at least 12 earned credit hours each consecutive fall/spring semester</a:t>
            </a:r>
          </a:p>
          <a:p>
            <a:pPr lvl="5" indent="0" algn="l"/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Visit </a:t>
            </a:r>
            <a:r>
              <a:rPr lang="en-US" sz="4000">
                <a:solidFill>
                  <a:schemeClr val="bg1"/>
                </a:solidFill>
                <a:latin typeface="Greycliff CF Light" panose="00000400000000000000" pitchFamily="50" charset="0"/>
              </a:rPr>
              <a:t>udel.edu/finance </a:t>
            </a: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to learn more about merit aid</a:t>
            </a: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Greycliff CF Light" panose="00000400000000000000" pitchFamily="50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2308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cover dir="u"/>
      </p:transition>
    </mc:Choice>
    <mc:Fallback>
      <p:transition spd="med">
        <p:cover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527FFD-F14C-4F03-B231-03583D8ECC82}"/>
              </a:ext>
            </a:extLst>
          </p:cNvPr>
          <p:cNvSpPr/>
          <p:nvPr/>
        </p:nvSpPr>
        <p:spPr>
          <a:xfrm>
            <a:off x="0" y="1"/>
            <a:ext cx="24384000" cy="137160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3B4120-08BE-464A-B61C-D20F0EE63D9D}"/>
              </a:ext>
            </a:extLst>
          </p:cNvPr>
          <p:cNvSpPr/>
          <p:nvPr/>
        </p:nvSpPr>
        <p:spPr>
          <a:xfrm>
            <a:off x="13844687" y="1"/>
            <a:ext cx="9049733" cy="13715998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8" name="Compellingly backward-compatible portals and team driven e-business.…"/>
          <p:cNvSpPr txBox="1"/>
          <p:nvPr/>
        </p:nvSpPr>
        <p:spPr>
          <a:xfrm>
            <a:off x="15165217" y="5702513"/>
            <a:ext cx="8736366" cy="231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endParaRPr lang="en-US">
              <a:solidFill>
                <a:schemeClr val="bg1"/>
              </a:solidFill>
              <a:latin typeface="Greycliff CF Light" panose="00000400000000000000" pitchFamily="50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FDCF7C-60BE-4DC0-B510-0EAB67DC6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70" y="12224545"/>
            <a:ext cx="715013" cy="929930"/>
          </a:xfrm>
          <a:prstGeom prst="rect">
            <a:avLst/>
          </a:prstGeom>
        </p:spPr>
      </p:pic>
      <p:sp>
        <p:nvSpPr>
          <p:cNvPr id="36" name="Nothing works better…"/>
          <p:cNvSpPr txBox="1"/>
          <p:nvPr/>
        </p:nvSpPr>
        <p:spPr>
          <a:xfrm>
            <a:off x="1032380" y="185873"/>
            <a:ext cx="9336685" cy="1518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l">
              <a:defRPr sz="5000" b="0">
                <a:solidFill>
                  <a:srgbClr val="F7F9F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7200">
                <a:latin typeface="Greycliff CF Medium" panose="00000600000000000000" pitchFamily="50" charset="0"/>
              </a:rPr>
              <a:t>Need-Based Aid</a:t>
            </a:r>
            <a:endParaRPr sz="7200">
              <a:latin typeface="Greycliff CF Medium" panose="000006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B446EB-A04C-4A39-B438-CEDBDC2C0C89}"/>
              </a:ext>
            </a:extLst>
          </p:cNvPr>
          <p:cNvSpPr txBox="1"/>
          <p:nvPr/>
        </p:nvSpPr>
        <p:spPr>
          <a:xfrm>
            <a:off x="872889" y="1704755"/>
            <a:ext cx="12311533" cy="11263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 anchorCtr="0">
            <a:no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Greycliff CF Light" panose="00000400000000000000" pitchFamily="50" charset="0"/>
              <a:sym typeface="Helvetica Neue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FAFSA is the only form required</a:t>
            </a:r>
          </a:p>
          <a:p>
            <a:pPr marL="457200" lvl="1" indent="-457200" algn="l">
              <a:buFont typeface="Arial" panose="020B0604020202020204" pitchFamily="34" charset="0"/>
              <a:buChar char="•"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Families must have financial need remaining (after merit aid is applied)</a:t>
            </a:r>
          </a:p>
          <a:p>
            <a:pPr marL="457200" lvl="1" indent="-457200" algn="l">
              <a:buFont typeface="Arial" panose="020B0604020202020204" pitchFamily="34" charset="0"/>
              <a:buChar char="•"/>
            </a:pP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Pell Grant funding not affected by merit aid</a:t>
            </a:r>
            <a:endParaRPr kumimoji="0" lang="en-US" sz="40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Greycliff CF Light" panose="00000400000000000000" pitchFamily="50" charset="0"/>
              <a:sym typeface="Helvetica Neue"/>
            </a:endParaRPr>
          </a:p>
          <a:p>
            <a:pPr marL="457200" lvl="1" indent="-457200" algn="l">
              <a:buFont typeface="Arial" panose="020B0604020202020204" pitchFamily="34" charset="0"/>
              <a:buChar char="•"/>
            </a:pP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Cost of Attendance – SAI  = Financial Need</a:t>
            </a:r>
            <a:endParaRPr kumimoji="0" lang="en-US" sz="40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Greycliff CF Light" panose="00000400000000000000" pitchFamily="50" charset="0"/>
              <a:sym typeface="Helvetica Neue"/>
            </a:endParaRPr>
          </a:p>
          <a:p>
            <a:pPr lvl="2" indent="0" algn="l"/>
            <a:endParaRPr kumimoji="0" lang="en-US" sz="40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Greycliff CF Light" panose="00000400000000000000" pitchFamily="50" charset="0"/>
              <a:sym typeface="Helvetica Neue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Does not require repayment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May come from the University, federal, or state sources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UD grants vary based on residency and program</a:t>
            </a:r>
            <a:endParaRPr lang="en-US" sz="4000" b="0">
              <a:solidFill>
                <a:schemeClr val="bg1"/>
              </a:solidFill>
              <a:latin typeface="Greycliff CF Light" panose="00000400000000000000" pitchFamily="50" charset="0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Selection based on combination of financial need (as determined by FAFSA) and strength of application</a:t>
            </a:r>
          </a:p>
          <a:p>
            <a:pPr algn="l"/>
            <a:endParaRPr lang="en-US" sz="4000" b="0">
              <a:solidFill>
                <a:schemeClr val="bg1"/>
              </a:solidFill>
              <a:latin typeface="Greycliff CF Light" panose="00000400000000000000" pitchFamily="50" charset="0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Renewability (up to 8 semesters total)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Minimum 2.0 GPA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Full-time enrollment (12 earned credit hours each consecutive fall/spring semester)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FAFSA with equivalent need each year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289FC1-C0B2-9C55-129A-8DFB595DD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374" y="-3486521"/>
            <a:ext cx="19450051" cy="201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8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cover dir="u"/>
      </p:transition>
    </mc:Choice>
    <mc:Fallback>
      <p:transition spd="med">
        <p:cover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527FFD-F14C-4F03-B231-03583D8ECC8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3B4120-08BE-464A-B61C-D20F0EE63D9D}"/>
              </a:ext>
            </a:extLst>
          </p:cNvPr>
          <p:cNvSpPr/>
          <p:nvPr/>
        </p:nvSpPr>
        <p:spPr>
          <a:xfrm>
            <a:off x="13844687" y="1"/>
            <a:ext cx="9049733" cy="13715998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8" name="Compellingly backward-compatible portals and team driven e-business.…"/>
          <p:cNvSpPr txBox="1"/>
          <p:nvPr/>
        </p:nvSpPr>
        <p:spPr>
          <a:xfrm>
            <a:off x="15165217" y="5702513"/>
            <a:ext cx="8736366" cy="231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endParaRPr lang="en-US">
              <a:solidFill>
                <a:schemeClr val="bg1"/>
              </a:solidFill>
              <a:latin typeface="Greycliff CF Light" panose="00000400000000000000" pitchFamily="50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FDCF7C-60BE-4DC0-B510-0EAB67DC6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70" y="12224545"/>
            <a:ext cx="715013" cy="9299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578E2B-34D0-FA3C-29D5-494A2F475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265" y="-3192257"/>
            <a:ext cx="19450051" cy="20100513"/>
          </a:xfrm>
          <a:prstGeom prst="rect">
            <a:avLst/>
          </a:prstGeom>
        </p:spPr>
      </p:pic>
      <p:sp>
        <p:nvSpPr>
          <p:cNvPr id="6" name="Nothing works better…">
            <a:extLst>
              <a:ext uri="{FF2B5EF4-FFF2-40B4-BE49-F238E27FC236}">
                <a16:creationId xmlns:a16="http://schemas.microsoft.com/office/drawing/2014/main" id="{FD9CE257-97EC-0412-2738-B01EBA279E3D}"/>
              </a:ext>
            </a:extLst>
          </p:cNvPr>
          <p:cNvSpPr txBox="1"/>
          <p:nvPr/>
        </p:nvSpPr>
        <p:spPr>
          <a:xfrm>
            <a:off x="1198529" y="887378"/>
            <a:ext cx="9336685" cy="231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l">
              <a:defRPr sz="5000" b="0">
                <a:solidFill>
                  <a:srgbClr val="F7F9F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7200">
                <a:latin typeface="Greycliff CF Medium" panose="00000600000000000000" pitchFamily="50" charset="0"/>
              </a:rPr>
              <a:t>Work-Study</a:t>
            </a:r>
            <a:endParaRPr sz="5400">
              <a:latin typeface="Greycliff CF Medium" panose="000006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E700B5-5628-BEED-B88A-B93522E49C59}"/>
              </a:ext>
            </a:extLst>
          </p:cNvPr>
          <p:cNvSpPr txBox="1"/>
          <p:nvPr/>
        </p:nvSpPr>
        <p:spPr>
          <a:xfrm>
            <a:off x="1198529" y="3638993"/>
            <a:ext cx="10439290" cy="79508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Earned funds through employment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800" b="0">
              <a:solidFill>
                <a:schemeClr val="bg1"/>
              </a:solidFill>
              <a:latin typeface="Greycliff CF Light" panose="00000400000000000000" pitchFamily="50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800" b="0">
                <a:solidFill>
                  <a:schemeClr val="bg1"/>
                </a:solidFill>
                <a:latin typeface="Greycliff CF Light" panose="00000400000000000000" pitchFamily="50" charset="0"/>
              </a:rPr>
              <a:t>Federal work-study is based on need and e</a:t>
            </a:r>
            <a:r>
              <a:rPr kumimoji="0" lang="en-US" sz="4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ligibility determined via FAFSA</a:t>
            </a:r>
            <a:endParaRPr lang="en-US" sz="4800" b="0">
              <a:solidFill>
                <a:schemeClr val="bg1"/>
              </a:solidFill>
              <a:latin typeface="Greycliff CF Light" panose="00000400000000000000" pitchFamily="50" charset="0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b="0">
                <a:solidFill>
                  <a:schemeClr val="bg1"/>
                </a:solidFill>
                <a:latin typeface="Greycliff CF Light" panose="00000400000000000000" pitchFamily="50" charset="0"/>
              </a:rPr>
              <a:t>Maximum award is $2,000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b="0">
                <a:solidFill>
                  <a:schemeClr val="bg1"/>
                </a:solidFill>
                <a:latin typeface="Greycliff CF Light" panose="00000400000000000000" pitchFamily="50" charset="0"/>
              </a:rPr>
              <a:t>Other employment opportunities available on and around campus (application through UD’s Student Job Page)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6595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cover dir="u"/>
      </p:transition>
    </mc:Choice>
    <mc:Fallback>
      <p:transition spd="med">
        <p:cover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527FFD-F14C-4F03-B231-03583D8ECC82}"/>
              </a:ext>
            </a:extLst>
          </p:cNvPr>
          <p:cNvSpPr/>
          <p:nvPr/>
        </p:nvSpPr>
        <p:spPr>
          <a:xfrm>
            <a:off x="0" y="1"/>
            <a:ext cx="24384000" cy="137160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3B4120-08BE-464A-B61C-D20F0EE63D9D}"/>
              </a:ext>
            </a:extLst>
          </p:cNvPr>
          <p:cNvSpPr/>
          <p:nvPr/>
        </p:nvSpPr>
        <p:spPr>
          <a:xfrm>
            <a:off x="13844687" y="1"/>
            <a:ext cx="9049733" cy="13715998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8" name="Compellingly backward-compatible portals and team driven e-business.…"/>
          <p:cNvSpPr txBox="1"/>
          <p:nvPr/>
        </p:nvSpPr>
        <p:spPr>
          <a:xfrm>
            <a:off x="15165217" y="5702513"/>
            <a:ext cx="8736366" cy="231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2000" b="0">
                <a:solidFill>
                  <a:srgbClr val="A3A8AC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endParaRPr lang="en-US">
              <a:solidFill>
                <a:schemeClr val="bg1"/>
              </a:solidFill>
              <a:latin typeface="Greycliff CF Light" panose="00000400000000000000" pitchFamily="50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FDCF7C-60BE-4DC0-B510-0EAB67DC6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70" y="12224545"/>
            <a:ext cx="715013" cy="929930"/>
          </a:xfrm>
          <a:prstGeom prst="rect">
            <a:avLst/>
          </a:prstGeom>
        </p:spPr>
      </p:pic>
      <p:sp>
        <p:nvSpPr>
          <p:cNvPr id="36" name="Nothing works better…"/>
          <p:cNvSpPr txBox="1"/>
          <p:nvPr/>
        </p:nvSpPr>
        <p:spPr>
          <a:xfrm>
            <a:off x="1135681" y="0"/>
            <a:ext cx="9336685" cy="231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l">
              <a:defRPr sz="5000" b="0">
                <a:solidFill>
                  <a:srgbClr val="F7F9F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7200">
                <a:latin typeface="Greycliff CF Medium" panose="00000600000000000000" pitchFamily="50" charset="0"/>
              </a:rPr>
              <a:t>Federal Loans</a:t>
            </a:r>
            <a:endParaRPr sz="7200">
              <a:latin typeface="Greycliff CF Medium" panose="000006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8C993-DE7B-6A01-A0DF-CC08EF789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181" y="-3673557"/>
            <a:ext cx="19450051" cy="20100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B446EB-A04C-4A39-B438-CEDBDC2C0C89}"/>
              </a:ext>
            </a:extLst>
          </p:cNvPr>
          <p:cNvSpPr txBox="1"/>
          <p:nvPr/>
        </p:nvSpPr>
        <p:spPr>
          <a:xfrm>
            <a:off x="1135681" y="1662546"/>
            <a:ext cx="11701843" cy="11658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 anchorCtr="0">
            <a:no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Requires repayment</a:t>
            </a:r>
            <a:endParaRPr lang="en-US" sz="4000" b="0">
              <a:solidFill>
                <a:schemeClr val="bg1"/>
              </a:solidFill>
              <a:latin typeface="Greycliff CF Light" panose="00000400000000000000" pitchFamily="50" charset="0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Eligibility determined via FAFSA</a:t>
            </a:r>
          </a:p>
          <a:p>
            <a:pPr marL="341313" indent="-341313" algn="l">
              <a:buFont typeface="Arial" panose="020B0604020202020204" pitchFamily="34" charset="0"/>
              <a:buChar char="•"/>
            </a:pP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$5,500 max for first-year students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Subsidized portion is need-based and interest is paid by government while student is in school.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Unsubsidized portion is not need-based and interest is paid or added to balance at repayment. 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000" b="0">
              <a:solidFill>
                <a:schemeClr val="bg1"/>
              </a:solidFill>
              <a:latin typeface="Greycliff CF Light" panose="00000400000000000000" pitchFamily="50" charset="0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Renewability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Minimum 2.0 GPA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Successful completion of 67% of all courses attempted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Annual FAFSA with equivalent amount of need </a:t>
            </a:r>
          </a:p>
          <a:p>
            <a:pPr marL="352425"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b="0">
                <a:solidFill>
                  <a:schemeClr val="bg1"/>
                </a:solidFill>
                <a:latin typeface="Greycliff CF Light" panose="00000400000000000000" pitchFamily="50" charset="0"/>
              </a:rPr>
              <a:t>(subsidized portion)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Greycliff CF Light" panose="00000400000000000000" pitchFamily="50" charset="0"/>
              <a:sym typeface="Helvetica Neue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eycliff CF Light" panose="00000400000000000000" pitchFamily="50" charset="0"/>
                <a:sym typeface="Helvetica Neue"/>
              </a:rPr>
              <a:t>Student must complete Entrance Counseling and Master Promissory Note</a:t>
            </a:r>
            <a:endParaRPr lang="en-US" sz="3200" b="0">
              <a:solidFill>
                <a:schemeClr val="bg1"/>
              </a:solidFill>
              <a:latin typeface="Greycliff CF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3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cover dir="u"/>
      </p:transition>
    </mc:Choice>
    <mc:Fallback>
      <p:transition spd="med">
        <p:cover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8E6D0-C15E-A870-AB29-E73D477DF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DCF0B1-97AA-552F-FAC7-5DE341C29637}"/>
              </a:ext>
            </a:extLst>
          </p:cNvPr>
          <p:cNvSpPr/>
          <p:nvPr/>
        </p:nvSpPr>
        <p:spPr>
          <a:xfrm>
            <a:off x="0" y="1"/>
            <a:ext cx="24384000" cy="137160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6E4F0F-AD9F-40E1-D4FD-B539DCE512DC}"/>
              </a:ext>
            </a:extLst>
          </p:cNvPr>
          <p:cNvSpPr/>
          <p:nvPr/>
        </p:nvSpPr>
        <p:spPr>
          <a:xfrm>
            <a:off x="0" y="9408695"/>
            <a:ext cx="24384000" cy="4307304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702C92-03E4-3B53-9C07-C15EF64324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70" y="12224545"/>
            <a:ext cx="715013" cy="929930"/>
          </a:xfrm>
          <a:prstGeom prst="rect">
            <a:avLst/>
          </a:prstGeom>
        </p:spPr>
      </p:pic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938C148B-DEFB-6210-E4C4-6CFD5654C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17" y="6172331"/>
            <a:ext cx="22360316" cy="6472723"/>
          </a:xfrm>
          <a:prstGeom prst="rect">
            <a:avLst/>
          </a:prstGeom>
        </p:spPr>
      </p:pic>
      <p:sp>
        <p:nvSpPr>
          <p:cNvPr id="9" name="Nothing works better…">
            <a:extLst>
              <a:ext uri="{FF2B5EF4-FFF2-40B4-BE49-F238E27FC236}">
                <a16:creationId xmlns:a16="http://schemas.microsoft.com/office/drawing/2014/main" id="{C4425F05-BCCA-B795-08D1-EF231494682A}"/>
              </a:ext>
            </a:extLst>
          </p:cNvPr>
          <p:cNvSpPr txBox="1"/>
          <p:nvPr/>
        </p:nvSpPr>
        <p:spPr>
          <a:xfrm>
            <a:off x="1097694" y="31101"/>
            <a:ext cx="9336685" cy="231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l">
              <a:defRPr sz="5000" b="0">
                <a:solidFill>
                  <a:srgbClr val="F7F9F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7200">
                <a:latin typeface="Greycliff CF Medium" panose="00000600000000000000" pitchFamily="50" charset="0"/>
              </a:rPr>
              <a:t>2024-2025 FAFSA</a:t>
            </a:r>
            <a:endParaRPr sz="7200">
              <a:latin typeface="Greycliff CF Medium" panose="00000600000000000000" pitchFamily="50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1F294B9-BBA6-3593-D72F-D45899DC4F83}"/>
              </a:ext>
            </a:extLst>
          </p:cNvPr>
          <p:cNvSpPr txBox="1">
            <a:spLocks/>
          </p:cNvSpPr>
          <p:nvPr/>
        </p:nvSpPr>
        <p:spPr>
          <a:xfrm>
            <a:off x="881666" y="1917293"/>
            <a:ext cx="23019917" cy="3629541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285750" indent="-285750" algn="l" hangingPunct="1">
              <a:buFont typeface="Arial" panose="020B0604020202020204" pitchFamily="34" charset="0"/>
              <a:buChar char="•"/>
            </a:pPr>
            <a:r>
              <a:rPr lang="en-US" sz="4800">
                <a:solidFill>
                  <a:schemeClr val="bg1"/>
                </a:solidFill>
                <a:latin typeface="Greycliff CF" panose="00000500000000000000" pitchFamily="50" charset="0"/>
              </a:rPr>
              <a:t>Applications are open as of 12/31/23</a:t>
            </a:r>
          </a:p>
          <a:p>
            <a:pPr marL="285750" indent="-285750" algn="l" hangingPunct="1">
              <a:buFont typeface="Arial" panose="020B0604020202020204" pitchFamily="34" charset="0"/>
              <a:buChar char="•"/>
            </a:pPr>
            <a:r>
              <a:rPr lang="en-US" sz="4800">
                <a:solidFill>
                  <a:schemeClr val="bg1"/>
                </a:solidFill>
                <a:latin typeface="Greycliff CF" panose="00000500000000000000" pitchFamily="50" charset="0"/>
              </a:rPr>
              <a:t>FAFSA Simplification has delayed eligibility information to schools</a:t>
            </a:r>
          </a:p>
          <a:p>
            <a:pPr marL="742950" lvl="1" indent="-285750" algn="l" hangingPunct="1">
              <a:buFont typeface="Arial" panose="020B0604020202020204" pitchFamily="34" charset="0"/>
              <a:buChar char="•"/>
            </a:pPr>
            <a:r>
              <a:rPr lang="en-US" altLang="en-US" sz="4400">
                <a:solidFill>
                  <a:schemeClr val="bg1"/>
                </a:solidFill>
                <a:latin typeface="Greycliff CF" panose="00000500000000000000" pitchFamily="50" charset="0"/>
                <a:ea typeface="Geneva" pitchFamily="-108" charset="-128"/>
                <a:cs typeface="Arial" panose="020B0604020202020204" pitchFamily="34" charset="0"/>
              </a:rPr>
              <a:t>Full aid eligibility notification mid to late April</a:t>
            </a:r>
          </a:p>
          <a:p>
            <a:pPr marL="285750" indent="-285750" algn="l" hangingPunct="1">
              <a:buFont typeface="Arial" panose="020B0604020202020204" pitchFamily="34" charset="0"/>
              <a:buChar char="•"/>
            </a:pPr>
            <a:r>
              <a:rPr lang="en-US" altLang="en-US" sz="4800">
                <a:solidFill>
                  <a:schemeClr val="bg1"/>
                </a:solidFill>
                <a:latin typeface="Greycliff CF" panose="00000500000000000000" pitchFamily="50" charset="0"/>
                <a:ea typeface="Geneva" pitchFamily="-108" charset="-128"/>
                <a:cs typeface="Arial" panose="020B0604020202020204" pitchFamily="34" charset="0"/>
              </a:rPr>
              <a:t>Based on 2022 taxes– may appeal if changes for 2023 are significantly different</a:t>
            </a:r>
          </a:p>
          <a:p>
            <a:pPr marL="285750" indent="-285750" algn="l" hangingPunct="1">
              <a:buFont typeface="Arial" panose="020B0604020202020204" pitchFamily="34" charset="0"/>
              <a:buChar char="•"/>
            </a:pPr>
            <a:r>
              <a:rPr lang="en-US" altLang="en-US" sz="4800">
                <a:solidFill>
                  <a:schemeClr val="bg1"/>
                </a:solidFill>
                <a:latin typeface="Greycliff CF" panose="00000500000000000000" pitchFamily="50" charset="0"/>
                <a:ea typeface="Geneva" pitchFamily="-108" charset="-128"/>
                <a:cs typeface="Arial" panose="020B0604020202020204" pitchFamily="34" charset="0"/>
              </a:rPr>
              <a:t>Additional aid not guaranteed but can review federal aid eligibility</a:t>
            </a:r>
          </a:p>
          <a:p>
            <a:pPr marL="285750" indent="-285750" hangingPunct="1"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2"/>
              </a:solidFill>
              <a:latin typeface="Greycliff CF" panose="00000500000000000000" pitchFamily="50" charset="0"/>
              <a:ea typeface="Geneva" pitchFamily="-108" charset="-128"/>
              <a:cs typeface="Arial" panose="020B0604020202020204" pitchFamily="34" charset="0"/>
            </a:endParaRPr>
          </a:p>
          <a:p>
            <a:pPr marL="285750" indent="-285750" hangingPunct="1"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2"/>
              </a:solidFill>
              <a:latin typeface="Greycliff CF" panose="00000500000000000000" pitchFamily="50" charset="0"/>
              <a:ea typeface="Geneva" pitchFamily="-108" charset="-128"/>
              <a:cs typeface="Arial" panose="020B0604020202020204" pitchFamily="34" charset="0"/>
            </a:endParaRPr>
          </a:p>
          <a:p>
            <a:pPr marL="742950" lvl="1" indent="-285750" hangingPunct="1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 hangingPunct="1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3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cover dir="u"/>
      </p:transition>
    </mc:Choice>
    <mc:Fallback>
      <p:transition spd="med">
        <p:cover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AC7A8-201F-3C5E-D494-04C423187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FA6577-4DE8-EF86-9C49-9846803E2B9F}"/>
              </a:ext>
            </a:extLst>
          </p:cNvPr>
          <p:cNvSpPr/>
          <p:nvPr/>
        </p:nvSpPr>
        <p:spPr>
          <a:xfrm>
            <a:off x="0" y="1"/>
            <a:ext cx="24384000" cy="137160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5F76E7-223E-A5A4-145A-0AE0F4DF01F0}"/>
              </a:ext>
            </a:extLst>
          </p:cNvPr>
          <p:cNvSpPr/>
          <p:nvPr/>
        </p:nvSpPr>
        <p:spPr>
          <a:xfrm>
            <a:off x="0" y="1"/>
            <a:ext cx="24384000" cy="4307304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7FE04B-BB00-36E3-A38F-EEDE9B965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3262">
            <a:off x="2687546" y="-6134510"/>
            <a:ext cx="19815671" cy="229556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002730-D177-D6F4-53AD-C8CF94B2F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70" y="12224545"/>
            <a:ext cx="715013" cy="92993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6A1828A-7CB7-396D-B1D2-E7F841AEF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657" y="2355765"/>
            <a:ext cx="20971771" cy="6564765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35F0C45-3115-C6BA-119E-D75C418076EB}"/>
              </a:ext>
            </a:extLst>
          </p:cNvPr>
          <p:cNvSpPr txBox="1">
            <a:spLocks/>
          </p:cNvSpPr>
          <p:nvPr/>
        </p:nvSpPr>
        <p:spPr bwMode="auto">
          <a:xfrm>
            <a:off x="0" y="9671779"/>
            <a:ext cx="9271590" cy="17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6096"/>
                </a:solidFill>
                <a:latin typeface="Calibri"/>
                <a:ea typeface="Geneva" pitchFamily="-65" charset="-128"/>
                <a:cs typeface="Calibri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6096"/>
                </a:solidFill>
                <a:latin typeface="Calibri"/>
                <a:ea typeface="Geneva" pitchFamily="-65" charset="-128"/>
                <a:cs typeface="Calibri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6096"/>
                </a:solidFill>
                <a:latin typeface="Calibri"/>
                <a:ea typeface="ヒラギノ角ゴ Pro W3" charset="-128"/>
                <a:cs typeface="Calibri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6096"/>
                </a:solidFill>
                <a:latin typeface="Calibri"/>
                <a:ea typeface="ヒラギノ角ゴ Pro W3" charset="-128"/>
                <a:cs typeface="Calibri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6096"/>
                </a:solidFill>
                <a:latin typeface="Calibri"/>
                <a:ea typeface="ヒラギノ角ゴ Pro W3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altLang="en-US" sz="5400">
                <a:solidFill>
                  <a:schemeClr val="bg1"/>
                </a:solidFill>
                <a:latin typeface="Greycliff CF" panose="00000500000000000000" pitchFamily="50" charset="0"/>
                <a:ea typeface="Geneva" pitchFamily="-108" charset="-128"/>
                <a:cs typeface="Arial" panose="020B0604020202020204" pitchFamily="34" charset="0"/>
              </a:rPr>
              <a:t>Online at </a:t>
            </a:r>
            <a:r>
              <a:rPr lang="en-US" altLang="en-US" sz="5400" b="1">
                <a:solidFill>
                  <a:schemeClr val="bg1"/>
                </a:solidFill>
                <a:latin typeface="Greycliff CF" panose="00000500000000000000" pitchFamily="50" charset="0"/>
                <a:ea typeface="Geneva" pitchFamily="-108" charset="-128"/>
                <a:cs typeface="Arial" panose="020B0604020202020204" pitchFamily="34" charset="0"/>
              </a:rPr>
              <a:t>studentaid.gov </a:t>
            </a:r>
            <a:r>
              <a:rPr lang="en-US" altLang="en-US" sz="5400">
                <a:solidFill>
                  <a:schemeClr val="bg1"/>
                </a:solidFill>
                <a:latin typeface="Greycliff CF" panose="00000500000000000000" pitchFamily="50" charset="0"/>
                <a:ea typeface="Geneva" pitchFamily="-108" charset="-128"/>
                <a:cs typeface="Arial" panose="020B0604020202020204" pitchFamily="34" charset="0"/>
              </a:rPr>
              <a:t>(requires creating FSA ID)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A6A734-E2A4-44C9-8C9B-B4B56F70BE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182"/>
          <a:stretch/>
        </p:blipFill>
        <p:spPr>
          <a:xfrm>
            <a:off x="1175657" y="1667183"/>
            <a:ext cx="20971771" cy="6930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9785C8-0B07-F709-E3B1-9532ACC7F3F9}"/>
              </a:ext>
            </a:extLst>
          </p:cNvPr>
          <p:cNvSpPr txBox="1"/>
          <p:nvPr/>
        </p:nvSpPr>
        <p:spPr>
          <a:xfrm>
            <a:off x="7412818" y="11410517"/>
            <a:ext cx="5747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Greycliff CF" panose="00000500000000000000" pitchFamily="50" charset="0"/>
              </a:rPr>
              <a:t>FAFSA under </a:t>
            </a:r>
          </a:p>
          <a:p>
            <a:r>
              <a:rPr lang="en-US" sz="5400">
                <a:solidFill>
                  <a:schemeClr val="bg1"/>
                </a:solidFill>
                <a:latin typeface="Greycliff CF" panose="00000500000000000000" pitchFamily="50" charset="0"/>
              </a:rPr>
              <a:t>“Apply for Aid”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C6E3DD-21C1-60EB-1728-57A8380598E4}"/>
              </a:ext>
            </a:extLst>
          </p:cNvPr>
          <p:cNvSpPr txBox="1"/>
          <p:nvPr/>
        </p:nvSpPr>
        <p:spPr>
          <a:xfrm>
            <a:off x="13969613" y="9463494"/>
            <a:ext cx="96052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5400">
                <a:solidFill>
                  <a:schemeClr val="bg1"/>
                </a:solidFill>
                <a:latin typeface="Greycliff CF" panose="00000500000000000000" pitchFamily="50" charset="0"/>
                <a:ea typeface="Geneva" pitchFamily="-108" charset="-128"/>
                <a:cs typeface="Arial" panose="020B0604020202020204" pitchFamily="34" charset="0"/>
              </a:rPr>
              <a:t>Select University of Delaware (code:  001431) on school list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025787-D9AD-0024-DEC1-4A305B5B54F1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3952680" y="2360216"/>
            <a:ext cx="683115" cy="73115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F296DF-3CBC-4803-88A4-4445DACED078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0286647" y="3874992"/>
            <a:ext cx="1" cy="75355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B89F2AA-0894-E2A2-535B-BD405A44E003}"/>
              </a:ext>
            </a:extLst>
          </p:cNvPr>
          <p:cNvCxnSpPr>
            <a:cxnSpLocks/>
          </p:cNvCxnSpPr>
          <p:nvPr/>
        </p:nvCxnSpPr>
        <p:spPr>
          <a:xfrm flipV="1">
            <a:off x="12595381" y="10756155"/>
            <a:ext cx="1374232" cy="9052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829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cover dir="u"/>
      </p:transition>
    </mc:Choice>
    <mc:Fallback>
      <p:transition spd="med">
        <p:cover dir="u"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Custom 4">
      <a:dk1>
        <a:srgbClr val="00539F"/>
      </a:dk1>
      <a:lt1>
        <a:srgbClr val="FFFFFF"/>
      </a:lt1>
      <a:dk2>
        <a:srgbClr val="003C71"/>
      </a:dk2>
      <a:lt2>
        <a:srgbClr val="FFD200"/>
      </a:lt2>
      <a:accent1>
        <a:srgbClr val="00A0DF"/>
      </a:accent1>
      <a:accent2>
        <a:srgbClr val="EEE8C5"/>
      </a:accent2>
      <a:accent3>
        <a:srgbClr val="BDBDBD"/>
      </a:accent3>
      <a:accent4>
        <a:srgbClr val="FFD200"/>
      </a:accent4>
      <a:accent5>
        <a:srgbClr val="00A0DF"/>
      </a:accent5>
      <a:accent6>
        <a:srgbClr val="EEE8C5"/>
      </a:accent6>
      <a:hlink>
        <a:srgbClr val="BDBDBD"/>
      </a:hlink>
      <a:folHlink>
        <a:srgbClr val="FFD200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aecd9d0-9f52-4d0f-b548-d0962bc101d8">
      <Terms xmlns="http://schemas.microsoft.com/office/infopath/2007/PartnerControls"/>
    </lcf76f155ced4ddcb4097134ff3c332f>
    <SharedWithUsers xmlns="6fa37665-d139-42fc-a179-ab511d5dab19">
      <UserInfo>
        <DisplayName>Franklin, Nathan</DisplayName>
        <AccountId>17</AccountId>
        <AccountType/>
      </UserInfo>
      <UserInfo>
        <DisplayName>Blanco, Reynaldo</DisplayName>
        <AccountId>32</AccountId>
        <AccountType/>
      </UserInfo>
      <UserInfo>
        <DisplayName>Quillen-Knox, Haley</DisplayName>
        <AccountId>76</AccountId>
        <AccountType/>
      </UserInfo>
      <UserInfo>
        <DisplayName>Hoy, Daniel</DisplayName>
        <AccountId>24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C1DF1237CEA640A18C88D17C44D126" ma:contentTypeVersion="17" ma:contentTypeDescription="Create a new document." ma:contentTypeScope="" ma:versionID="aa10ed201a876ce248f290ac575a3821">
  <xsd:schema xmlns:xsd="http://www.w3.org/2001/XMLSchema" xmlns:xs="http://www.w3.org/2001/XMLSchema" xmlns:p="http://schemas.microsoft.com/office/2006/metadata/properties" xmlns:ns2="0aecd9d0-9f52-4d0f-b548-d0962bc101d8" xmlns:ns3="6fa37665-d139-42fc-a179-ab511d5dab19" targetNamespace="http://schemas.microsoft.com/office/2006/metadata/properties" ma:root="true" ma:fieldsID="263819163da5b4bc2493106682b2bb8c" ns2:_="" ns3:_="">
    <xsd:import namespace="0aecd9d0-9f52-4d0f-b548-d0962bc101d8"/>
    <xsd:import namespace="6fa37665-d139-42fc-a179-ab511d5dab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ecd9d0-9f52-4d0f-b548-d0962bc101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2112047-8702-4ac9-aeff-28ab65cc26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a37665-d139-42fc-a179-ab511d5dab1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0F46AE-7360-490D-B8F9-CE994097813D}">
  <ds:schemaRefs>
    <ds:schemaRef ds:uri="0aecd9d0-9f52-4d0f-b548-d0962bc101d8"/>
    <ds:schemaRef ds:uri="6fa37665-d139-42fc-a179-ab511d5dab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B551F99-2B42-4CE8-8F6A-7E86877BE33F}">
  <ds:schemaRefs>
    <ds:schemaRef ds:uri="0aecd9d0-9f52-4d0f-b548-d0962bc101d8"/>
    <ds:schemaRef ds:uri="6fa37665-d139-42fc-a179-ab511d5dab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57ACBA2-1458-485D-AD93-EAAB9096444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698667d-8817-4ad9-a7f2-bb287f867e5f}" enabled="0" method="" siteId="{a698667d-8817-4ad9-a7f2-bb287f867e5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Fourtyonestd</dc:creator>
  <cp:revision>1</cp:revision>
  <cp:lastPrinted>2023-02-21T14:35:12Z</cp:lastPrinted>
  <dcterms:modified xsi:type="dcterms:W3CDTF">2024-04-12T19:15:19Z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0x010100AFC1DF1237CEA640A18C88D17C44D126</vt:lpwstr>
  </property>
  <property fmtid="{D5CDD505-2E9C-101B-9397-08002B2CF9AE}" pid="3" name="Order">
    <vt:r8>34970600</vt:r8>
  </property>
  <property fmtid="{D5CDD505-2E9C-101B-9397-08002B2CF9AE}" pid="4" name="MediaServiceImageTags">
    <vt:lpwstr/>
  </property>
</Properties>
</file>