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heme/theme3.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 id="2147483693" r:id="rId5"/>
  </p:sldMasterIdLst>
  <p:notesMasterIdLst>
    <p:notesMasterId r:id="rId9"/>
  </p:notesMasterIdLst>
  <p:sldIdLst>
    <p:sldId id="292" r:id="rId6"/>
    <p:sldId id="293" r:id="rId7"/>
    <p:sldId id="294" r:id="rId8"/>
  </p:sldIdLst>
  <p:sldSz cx="8001000" cy="10287000"/>
  <p:notesSz cx="7010400" cy="9296400"/>
  <p:custDataLst>
    <p:tags r:id="rId10"/>
  </p:custDataLst>
  <p:defaultTextStyle>
    <a:defPPr>
      <a:defRPr lang="en-US"/>
    </a:defPPr>
    <a:lvl1pPr marL="0" algn="l" defTabSz="468885" rtl="0" eaLnBrk="1" latinLnBrk="0" hangingPunct="1">
      <a:defRPr sz="1846" kern="1200">
        <a:solidFill>
          <a:schemeClr val="tx1"/>
        </a:solidFill>
        <a:latin typeface="+mn-lt"/>
        <a:ea typeface="+mn-ea"/>
        <a:cs typeface="+mn-cs"/>
      </a:defRPr>
    </a:lvl1pPr>
    <a:lvl2pPr marL="468885" algn="l" defTabSz="468885" rtl="0" eaLnBrk="1" latinLnBrk="0" hangingPunct="1">
      <a:defRPr sz="1846" kern="1200">
        <a:solidFill>
          <a:schemeClr val="tx1"/>
        </a:solidFill>
        <a:latin typeface="+mn-lt"/>
        <a:ea typeface="+mn-ea"/>
        <a:cs typeface="+mn-cs"/>
      </a:defRPr>
    </a:lvl2pPr>
    <a:lvl3pPr marL="937772" algn="l" defTabSz="468885" rtl="0" eaLnBrk="1" latinLnBrk="0" hangingPunct="1">
      <a:defRPr sz="1846" kern="1200">
        <a:solidFill>
          <a:schemeClr val="tx1"/>
        </a:solidFill>
        <a:latin typeface="+mn-lt"/>
        <a:ea typeface="+mn-ea"/>
        <a:cs typeface="+mn-cs"/>
      </a:defRPr>
    </a:lvl3pPr>
    <a:lvl4pPr marL="1406657" algn="l" defTabSz="468885" rtl="0" eaLnBrk="1" latinLnBrk="0" hangingPunct="1">
      <a:defRPr sz="1846" kern="1200">
        <a:solidFill>
          <a:schemeClr val="tx1"/>
        </a:solidFill>
        <a:latin typeface="+mn-lt"/>
        <a:ea typeface="+mn-ea"/>
        <a:cs typeface="+mn-cs"/>
      </a:defRPr>
    </a:lvl4pPr>
    <a:lvl5pPr marL="1875542" algn="l" defTabSz="468885" rtl="0" eaLnBrk="1" latinLnBrk="0" hangingPunct="1">
      <a:defRPr sz="1846" kern="1200">
        <a:solidFill>
          <a:schemeClr val="tx1"/>
        </a:solidFill>
        <a:latin typeface="+mn-lt"/>
        <a:ea typeface="+mn-ea"/>
        <a:cs typeface="+mn-cs"/>
      </a:defRPr>
    </a:lvl5pPr>
    <a:lvl6pPr marL="2344428" algn="l" defTabSz="468885" rtl="0" eaLnBrk="1" latinLnBrk="0" hangingPunct="1">
      <a:defRPr sz="1846" kern="1200">
        <a:solidFill>
          <a:schemeClr val="tx1"/>
        </a:solidFill>
        <a:latin typeface="+mn-lt"/>
        <a:ea typeface="+mn-ea"/>
        <a:cs typeface="+mn-cs"/>
      </a:defRPr>
    </a:lvl6pPr>
    <a:lvl7pPr marL="2813313" algn="l" defTabSz="468885" rtl="0" eaLnBrk="1" latinLnBrk="0" hangingPunct="1">
      <a:defRPr sz="1846" kern="1200">
        <a:solidFill>
          <a:schemeClr val="tx1"/>
        </a:solidFill>
        <a:latin typeface="+mn-lt"/>
        <a:ea typeface="+mn-ea"/>
        <a:cs typeface="+mn-cs"/>
      </a:defRPr>
    </a:lvl7pPr>
    <a:lvl8pPr marL="3282199" algn="l" defTabSz="468885" rtl="0" eaLnBrk="1" latinLnBrk="0" hangingPunct="1">
      <a:defRPr sz="1846" kern="1200">
        <a:solidFill>
          <a:schemeClr val="tx1"/>
        </a:solidFill>
        <a:latin typeface="+mn-lt"/>
        <a:ea typeface="+mn-ea"/>
        <a:cs typeface="+mn-cs"/>
      </a:defRPr>
    </a:lvl8pPr>
    <a:lvl9pPr marL="3751085" algn="l" defTabSz="46888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2" pos="2520" userDrawn="1">
          <p15:clr>
            <a:srgbClr val="A4A3A4"/>
          </p15:clr>
        </p15:guide>
        <p15:guide id="3" orient="horz" pos="32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80BE811-BFF7-7C66-6B96-DF840E51EF4F}" name="Deppen, Tanya" initials="DT" userId="S::tdeppen@metlife.com::9afe378d-ead1-4d24-b34c-1c4bf616aacd" providerId="AD"/>
  <p188:author id="{2C785C82-87B7-E02F-8877-FFC1C80B542D}" name="Rebane, Kai" initials="RK" userId="S::kai.rebane@metlife.com::fcd2ca71-82d7-4400-87b3-f8027c5acd72" providerId="AD"/>
  <p188:author id="{D2374BB7-DB67-065F-06C6-63A32A98DC32}" name="Sharma, Shishir" initials="SS" userId="S::shishir.sharma@metlife.com::7e790f47-d8cd-4d00-aa4e-ca6dbb96bbf9" providerId="AD"/>
  <p188:author id="{8CCD7EC8-50EB-E1DC-A4B8-4645B430D26B}" name="Martinez, Sydney" initials="SM" userId="S::sydney.martinez@metlife.com::b5366025-d592-4f90-a2cf-eed3f381534f" providerId="AD"/>
  <p188:author id="{1E2C8FCE-9D79-9D15-DA60-11417D731422}" name="Beck, Lynn" initials="BL" userId="S::lbeck1@metlife.com::38abec2c-95da-4eff-b6a4-68173af8c1c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ynn Butler Bradford" initials="LB" lastIdx="37" clrIdx="0">
    <p:extLst>
      <p:ext uri="{19B8F6BF-5375-455C-9EA6-DF929625EA0E}">
        <p15:presenceInfo xmlns:p15="http://schemas.microsoft.com/office/powerpoint/2012/main" userId="Lynn Butler Bradford" providerId="None"/>
      </p:ext>
    </p:extLst>
  </p:cmAuthor>
  <p:cmAuthor id="2" name="Dave Weinzimer" initials="DW" lastIdx="3" clrIdx="1">
    <p:extLst>
      <p:ext uri="{19B8F6BF-5375-455C-9EA6-DF929625EA0E}">
        <p15:presenceInfo xmlns:p15="http://schemas.microsoft.com/office/powerpoint/2012/main" userId="S::dweinzimer@aquent.com::5a613401-1565-4f92-ba2d-d557128d9641" providerId="AD"/>
      </p:ext>
    </p:extLst>
  </p:cmAuthor>
  <p:cmAuthor id="3" name="Jeannette Bordeau" initials="JB" lastIdx="4" clrIdx="2">
    <p:extLst>
      <p:ext uri="{19B8F6BF-5375-455C-9EA6-DF929625EA0E}">
        <p15:presenceInfo xmlns:p15="http://schemas.microsoft.com/office/powerpoint/2012/main" userId="S::jbordeau@aquent.com::8d61efc4-73ee-4c35-853c-c19c011a72ef" providerId="AD"/>
      </p:ext>
    </p:extLst>
  </p:cmAuthor>
  <p:cmAuthor id="4" name="Kientzler, Tom" initials="KT" lastIdx="3" clrIdx="3">
    <p:extLst>
      <p:ext uri="{19B8F6BF-5375-455C-9EA6-DF929625EA0E}">
        <p15:presenceInfo xmlns:p15="http://schemas.microsoft.com/office/powerpoint/2012/main" userId="S::tkientzler@metlife.com::5dae904b-a8b8-443c-b8b6-ecd9bd65682e" providerId="AD"/>
      </p:ext>
    </p:extLst>
  </p:cmAuthor>
  <p:cmAuthor id="5" name="Wiley, Catherine" initials="WC" lastIdx="5" clrIdx="4">
    <p:extLst>
      <p:ext uri="{19B8F6BF-5375-455C-9EA6-DF929625EA0E}">
        <p15:presenceInfo xmlns:p15="http://schemas.microsoft.com/office/powerpoint/2012/main" userId="S::cwiley@aquent.com::2ed8d82a-82d5-47bd-8ac3-6c49a37d8544" providerId="AD"/>
      </p:ext>
    </p:extLst>
  </p:cmAuthor>
  <p:cmAuthor id="6" name="Ochs, Laura" initials="OL" lastIdx="6" clrIdx="5">
    <p:extLst>
      <p:ext uri="{19B8F6BF-5375-455C-9EA6-DF929625EA0E}">
        <p15:presenceInfo xmlns:p15="http://schemas.microsoft.com/office/powerpoint/2012/main" userId="S::lochs@metlife.com::d36d3d17-622d-4b08-8e7c-27ebd5b6f85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0DA"/>
    <a:srgbClr val="6D6E71"/>
    <a:srgbClr val="EC008C"/>
    <a:srgbClr val="DCDCDC"/>
    <a:srgbClr val="F2F2F2"/>
    <a:srgbClr val="0061A0"/>
    <a:srgbClr val="A5CF4D"/>
    <a:srgbClr val="C0C0C0"/>
    <a:srgbClr val="F99632"/>
    <a:srgbClr val="FFC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3" d="100"/>
          <a:sy n="83" d="100"/>
        </p:scale>
        <p:origin x="1096" y="900"/>
      </p:cViewPr>
      <p:guideLst>
        <p:guide pos="2520"/>
        <p:guide orient="horz" pos="32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81BF3A6-2B51-40A1-B062-5E2867C46EB5}" type="datetimeFigureOut">
              <a:rPr lang="en-US" smtClean="0"/>
              <a:t>5/8/2026</a:t>
            </a:fld>
            <a:endParaRPr lang="en-US"/>
          </a:p>
        </p:txBody>
      </p:sp>
      <p:sp>
        <p:nvSpPr>
          <p:cNvPr id="4" name="Slide Image Placeholder 3"/>
          <p:cNvSpPr>
            <a:spLocks noGrp="1" noRot="1" noChangeAspect="1"/>
          </p:cNvSpPr>
          <p:nvPr>
            <p:ph type="sldImg" idx="2"/>
          </p:nvPr>
        </p:nvSpPr>
        <p:spPr>
          <a:xfrm>
            <a:off x="2286000" y="1162050"/>
            <a:ext cx="24384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8A8F034-7798-42F6-B3A3-E390F33BF95C}" type="slidenum">
              <a:rPr lang="en-US" smtClean="0"/>
              <a:t>‹#›</a:t>
            </a:fld>
            <a:endParaRPr lang="en-US"/>
          </a:p>
        </p:txBody>
      </p:sp>
    </p:spTree>
    <p:extLst>
      <p:ext uri="{BB962C8B-B14F-4D97-AF65-F5344CB8AC3E}">
        <p14:creationId xmlns:p14="http://schemas.microsoft.com/office/powerpoint/2010/main" val="3809450192"/>
      </p:ext>
    </p:extLst>
  </p:cSld>
  <p:clrMap bg1="lt1" tx1="dk1" bg2="lt2" tx2="dk2" accent1="accent1" accent2="accent2" accent3="accent3" accent4="accent4" accent5="accent5" accent6="accent6" hlink="hlink" folHlink="folHlink"/>
  <p:notesStyle>
    <a:lvl1pPr marL="0" algn="l" defTabSz="937772" rtl="0" eaLnBrk="1" latinLnBrk="0" hangingPunct="1">
      <a:defRPr sz="1231" kern="1200">
        <a:solidFill>
          <a:schemeClr val="tx1"/>
        </a:solidFill>
        <a:latin typeface="+mn-lt"/>
        <a:ea typeface="+mn-ea"/>
        <a:cs typeface="+mn-cs"/>
      </a:defRPr>
    </a:lvl1pPr>
    <a:lvl2pPr marL="468885" algn="l" defTabSz="937772" rtl="0" eaLnBrk="1" latinLnBrk="0" hangingPunct="1">
      <a:defRPr sz="1231" kern="1200">
        <a:solidFill>
          <a:schemeClr val="tx1"/>
        </a:solidFill>
        <a:latin typeface="+mn-lt"/>
        <a:ea typeface="+mn-ea"/>
        <a:cs typeface="+mn-cs"/>
      </a:defRPr>
    </a:lvl2pPr>
    <a:lvl3pPr marL="937772" algn="l" defTabSz="937772" rtl="0" eaLnBrk="1" latinLnBrk="0" hangingPunct="1">
      <a:defRPr sz="1231" kern="1200">
        <a:solidFill>
          <a:schemeClr val="tx1"/>
        </a:solidFill>
        <a:latin typeface="+mn-lt"/>
        <a:ea typeface="+mn-ea"/>
        <a:cs typeface="+mn-cs"/>
      </a:defRPr>
    </a:lvl3pPr>
    <a:lvl4pPr marL="1406657" algn="l" defTabSz="937772" rtl="0" eaLnBrk="1" latinLnBrk="0" hangingPunct="1">
      <a:defRPr sz="1231" kern="1200">
        <a:solidFill>
          <a:schemeClr val="tx1"/>
        </a:solidFill>
        <a:latin typeface="+mn-lt"/>
        <a:ea typeface="+mn-ea"/>
        <a:cs typeface="+mn-cs"/>
      </a:defRPr>
    </a:lvl4pPr>
    <a:lvl5pPr marL="1875542" algn="l" defTabSz="937772" rtl="0" eaLnBrk="1" latinLnBrk="0" hangingPunct="1">
      <a:defRPr sz="1231" kern="1200">
        <a:solidFill>
          <a:schemeClr val="tx1"/>
        </a:solidFill>
        <a:latin typeface="+mn-lt"/>
        <a:ea typeface="+mn-ea"/>
        <a:cs typeface="+mn-cs"/>
      </a:defRPr>
    </a:lvl5pPr>
    <a:lvl6pPr marL="2344428" algn="l" defTabSz="937772" rtl="0" eaLnBrk="1" latinLnBrk="0" hangingPunct="1">
      <a:defRPr sz="1231" kern="1200">
        <a:solidFill>
          <a:schemeClr val="tx1"/>
        </a:solidFill>
        <a:latin typeface="+mn-lt"/>
        <a:ea typeface="+mn-ea"/>
        <a:cs typeface="+mn-cs"/>
      </a:defRPr>
    </a:lvl6pPr>
    <a:lvl7pPr marL="2813313" algn="l" defTabSz="937772" rtl="0" eaLnBrk="1" latinLnBrk="0" hangingPunct="1">
      <a:defRPr sz="1231" kern="1200">
        <a:solidFill>
          <a:schemeClr val="tx1"/>
        </a:solidFill>
        <a:latin typeface="+mn-lt"/>
        <a:ea typeface="+mn-ea"/>
        <a:cs typeface="+mn-cs"/>
      </a:defRPr>
    </a:lvl7pPr>
    <a:lvl8pPr marL="3282199" algn="l" defTabSz="937772" rtl="0" eaLnBrk="1" latinLnBrk="0" hangingPunct="1">
      <a:defRPr sz="1231" kern="1200">
        <a:solidFill>
          <a:schemeClr val="tx1"/>
        </a:solidFill>
        <a:latin typeface="+mn-lt"/>
        <a:ea typeface="+mn-ea"/>
        <a:cs typeface="+mn-cs"/>
      </a:defRPr>
    </a:lvl8pPr>
    <a:lvl9pPr marL="3751085" algn="l" defTabSz="937772" rtl="0" eaLnBrk="1" latinLnBrk="0" hangingPunct="1">
      <a:defRPr sz="123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0" y="1162050"/>
            <a:ext cx="2438400" cy="3136900"/>
          </a:xfrm>
        </p:spPr>
      </p:sp>
      <p:sp>
        <p:nvSpPr>
          <p:cNvPr id="3" name="Notes Placeholder 2"/>
          <p:cNvSpPr>
            <a:spLocks noGrp="1"/>
          </p:cNvSpPr>
          <p:nvPr>
            <p:ph type="body" idx="1"/>
          </p:nvPr>
        </p:nvSpPr>
        <p:spPr/>
        <p:txBody>
          <a:bodyPr/>
          <a:lstStyle/>
          <a:p>
            <a:endParaRPr lang="en-US" sz="900">
              <a:solidFill>
                <a:schemeClr val="accent6"/>
              </a:solidFill>
            </a:endParaRPr>
          </a:p>
        </p:txBody>
      </p:sp>
      <p:sp>
        <p:nvSpPr>
          <p:cNvPr id="4" name="Slide Number Placeholder 3"/>
          <p:cNvSpPr>
            <a:spLocks noGrp="1"/>
          </p:cNvSpPr>
          <p:nvPr>
            <p:ph type="sldNum" sz="quarter" idx="5"/>
          </p:nvPr>
        </p:nvSpPr>
        <p:spPr/>
        <p:txBody>
          <a:bodyPr/>
          <a:lstStyle/>
          <a:p>
            <a:fld id="{E8A8F034-7798-42F6-B3A3-E390F33BF95C}" type="slidenum">
              <a:rPr lang="en-US" smtClean="0"/>
              <a:t>1</a:t>
            </a:fld>
            <a:endParaRPr lang="en-US"/>
          </a:p>
        </p:txBody>
      </p:sp>
    </p:spTree>
    <p:extLst>
      <p:ext uri="{BB962C8B-B14F-4D97-AF65-F5344CB8AC3E}">
        <p14:creationId xmlns:p14="http://schemas.microsoft.com/office/powerpoint/2010/main" val="1637872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0" y="1162050"/>
            <a:ext cx="24384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8A8F034-7798-42F6-B3A3-E390F33BF95C}" type="slidenum">
              <a:rPr lang="en-US" smtClean="0"/>
              <a:t>2</a:t>
            </a:fld>
            <a:endParaRPr lang="en-US"/>
          </a:p>
        </p:txBody>
      </p:sp>
    </p:spTree>
    <p:extLst>
      <p:ext uri="{BB962C8B-B14F-4D97-AF65-F5344CB8AC3E}">
        <p14:creationId xmlns:p14="http://schemas.microsoft.com/office/powerpoint/2010/main" val="5942552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6.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M Personalized letter pg 1">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D4D684E1-AEA9-486F-9B2A-B83704A68242}"/>
              </a:ext>
            </a:extLst>
          </p:cNvPr>
          <p:cNvSpPr>
            <a:spLocks noGrp="1"/>
          </p:cNvSpPr>
          <p:nvPr userDrawn="1">
            <p:ph type="ftr" sz="quarter" idx="10"/>
          </p:nvPr>
        </p:nvSpPr>
        <p:spPr>
          <a:xfrm>
            <a:off x="5019288" y="9859546"/>
            <a:ext cx="2511065" cy="210416"/>
          </a:xfrm>
        </p:spPr>
        <p:txBody>
          <a:bodyPr/>
          <a:lstStyle>
            <a:lvl1pPr algn="r">
              <a:defRPr/>
            </a:lvl1pPr>
          </a:lstStyle>
          <a:p>
            <a:endParaRPr lang="en-US"/>
          </a:p>
        </p:txBody>
      </p:sp>
      <p:sp>
        <p:nvSpPr>
          <p:cNvPr id="18" name="Text Placeholder 16">
            <a:extLst>
              <a:ext uri="{FF2B5EF4-FFF2-40B4-BE49-F238E27FC236}">
                <a16:creationId xmlns:a16="http://schemas.microsoft.com/office/drawing/2014/main" id="{1965DCE2-EF25-4BC6-9BF8-D61015C37530}"/>
              </a:ext>
            </a:extLst>
          </p:cNvPr>
          <p:cNvSpPr>
            <a:spLocks noGrp="1"/>
          </p:cNvSpPr>
          <p:nvPr userDrawn="1">
            <p:ph type="body" sz="quarter" idx="13"/>
          </p:nvPr>
        </p:nvSpPr>
        <p:spPr>
          <a:xfrm>
            <a:off x="1406617" y="1960140"/>
            <a:ext cx="2649073" cy="671838"/>
          </a:xfrm>
        </p:spPr>
        <p:txBody>
          <a:bodyPr/>
          <a:lstStyle>
            <a:lvl1pPr>
              <a:spcAft>
                <a:spcPts val="0"/>
              </a:spcAft>
              <a:defRPr sz="900" b="0" spc="0" baseline="0">
                <a:solidFill>
                  <a:schemeClr val="tx1"/>
                </a:solidFill>
              </a:defRPr>
            </a:lvl1pPr>
          </a:lstStyle>
          <a:p>
            <a:pPr lvl="0"/>
            <a:r>
              <a:rPr lang="en-US"/>
              <a:t>Click to edit Master text styles</a:t>
            </a:r>
          </a:p>
        </p:txBody>
      </p:sp>
      <p:sp>
        <p:nvSpPr>
          <p:cNvPr id="21" name="Text Placeholder 20">
            <a:extLst>
              <a:ext uri="{FF2B5EF4-FFF2-40B4-BE49-F238E27FC236}">
                <a16:creationId xmlns:a16="http://schemas.microsoft.com/office/drawing/2014/main" id="{8CF77485-10CD-462B-B7CC-66648B2C3325}"/>
              </a:ext>
            </a:extLst>
          </p:cNvPr>
          <p:cNvSpPr>
            <a:spLocks noGrp="1"/>
          </p:cNvSpPr>
          <p:nvPr userDrawn="1">
            <p:ph type="body" sz="quarter" idx="25"/>
          </p:nvPr>
        </p:nvSpPr>
        <p:spPr>
          <a:xfrm>
            <a:off x="470647" y="5647060"/>
            <a:ext cx="4809911" cy="3720175"/>
          </a:xfrm>
        </p:spPr>
        <p:txBody>
          <a:bodyPr/>
          <a:lstStyle>
            <a:lvl1pPr>
              <a:spcAft>
                <a:spcPts val="900"/>
              </a:spcAft>
              <a:defRPr spc="0" baseline="0"/>
            </a:lvl1pPr>
            <a:lvl2pPr>
              <a:defRPr spc="0" baseline="0"/>
            </a:lvl2pPr>
            <a:lvl3pPr>
              <a:defRPr spc="0" baseline="0"/>
            </a:lvl3pPr>
            <a:lvl4pPr>
              <a:defRPr spc="0" baseline="0"/>
            </a:lvl4pPr>
            <a:lvl5pPr>
              <a:defRPr spc="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 name="Text Placeholder 16">
            <a:extLst>
              <a:ext uri="{FF2B5EF4-FFF2-40B4-BE49-F238E27FC236}">
                <a16:creationId xmlns:a16="http://schemas.microsoft.com/office/drawing/2014/main" id="{BD14BA74-A461-4C3B-BAC3-5B15E6D09795}"/>
              </a:ext>
            </a:extLst>
          </p:cNvPr>
          <p:cNvSpPr>
            <a:spLocks noGrp="1"/>
          </p:cNvSpPr>
          <p:nvPr userDrawn="1">
            <p:ph type="body" sz="quarter" idx="33"/>
          </p:nvPr>
        </p:nvSpPr>
        <p:spPr>
          <a:xfrm>
            <a:off x="1182635" y="1683654"/>
            <a:ext cx="3529853" cy="229708"/>
          </a:xfrm>
        </p:spPr>
        <p:txBody>
          <a:bodyPr/>
          <a:lstStyle>
            <a:lvl1pPr>
              <a:lnSpc>
                <a:spcPct val="90000"/>
              </a:lnSpc>
              <a:spcAft>
                <a:spcPts val="0"/>
              </a:spcAft>
              <a:defRPr sz="1200" b="1" spc="0" baseline="0">
                <a:solidFill>
                  <a:schemeClr val="tx1"/>
                </a:solidFill>
              </a:defRPr>
            </a:lvl1pPr>
          </a:lstStyle>
          <a:p>
            <a:pPr lvl="0"/>
            <a:r>
              <a:rPr lang="en-US"/>
              <a:t>Click to edit Master text styles</a:t>
            </a:r>
          </a:p>
        </p:txBody>
      </p:sp>
      <p:sp>
        <p:nvSpPr>
          <p:cNvPr id="47" name="Text Placeholder 16">
            <a:extLst>
              <a:ext uri="{FF2B5EF4-FFF2-40B4-BE49-F238E27FC236}">
                <a16:creationId xmlns:a16="http://schemas.microsoft.com/office/drawing/2014/main" id="{9DBC60FD-8BC8-4A66-945F-1AB99BE0C715}"/>
              </a:ext>
            </a:extLst>
          </p:cNvPr>
          <p:cNvSpPr>
            <a:spLocks noGrp="1"/>
          </p:cNvSpPr>
          <p:nvPr userDrawn="1">
            <p:ph type="body" sz="quarter" idx="45"/>
          </p:nvPr>
        </p:nvSpPr>
        <p:spPr>
          <a:xfrm>
            <a:off x="5412439" y="445058"/>
            <a:ext cx="2164976" cy="467591"/>
          </a:xfrm>
        </p:spPr>
        <p:txBody>
          <a:bodyPr/>
          <a:lstStyle>
            <a:lvl1pPr>
              <a:spcAft>
                <a:spcPts val="0"/>
              </a:spcAft>
              <a:defRPr sz="900" b="0" spc="0" baseline="0">
                <a:solidFill>
                  <a:schemeClr val="tx1"/>
                </a:solidFill>
              </a:defRPr>
            </a:lvl1pPr>
          </a:lstStyle>
          <a:p>
            <a:pPr lvl="0"/>
            <a:r>
              <a:rPr lang="en-US"/>
              <a:t>Click to edit Master text styles</a:t>
            </a:r>
          </a:p>
        </p:txBody>
      </p:sp>
      <p:sp>
        <p:nvSpPr>
          <p:cNvPr id="40" name="Text Placeholder 16">
            <a:extLst>
              <a:ext uri="{FF2B5EF4-FFF2-40B4-BE49-F238E27FC236}">
                <a16:creationId xmlns:a16="http://schemas.microsoft.com/office/drawing/2014/main" id="{021D8AA9-A18E-4D2F-8DA9-E18EE8C8BE82}"/>
              </a:ext>
            </a:extLst>
          </p:cNvPr>
          <p:cNvSpPr>
            <a:spLocks noGrp="1"/>
          </p:cNvSpPr>
          <p:nvPr userDrawn="1">
            <p:ph type="body" sz="quarter" idx="47"/>
          </p:nvPr>
        </p:nvSpPr>
        <p:spPr>
          <a:xfrm>
            <a:off x="5412439" y="2191324"/>
            <a:ext cx="2164976" cy="387107"/>
          </a:xfrm>
        </p:spPr>
        <p:txBody>
          <a:bodyPr/>
          <a:lstStyle>
            <a:lvl1pPr>
              <a:lnSpc>
                <a:spcPct val="100000"/>
              </a:lnSpc>
              <a:spcAft>
                <a:spcPts val="0"/>
              </a:spcAft>
              <a:defRPr sz="1200" b="1" spc="0" baseline="0">
                <a:solidFill>
                  <a:schemeClr val="accent1"/>
                </a:solidFill>
              </a:defRPr>
            </a:lvl1pPr>
          </a:lstStyle>
          <a:p>
            <a:pPr lvl="0"/>
            <a:r>
              <a:rPr lang="en-US"/>
              <a:t>Click to edit Master text styles</a:t>
            </a:r>
          </a:p>
        </p:txBody>
      </p:sp>
      <p:sp>
        <p:nvSpPr>
          <p:cNvPr id="54" name="Text Placeholder 16">
            <a:extLst>
              <a:ext uri="{FF2B5EF4-FFF2-40B4-BE49-F238E27FC236}">
                <a16:creationId xmlns:a16="http://schemas.microsoft.com/office/drawing/2014/main" id="{B93ECEB5-4F68-4B30-802D-19CA1D4F2F78}"/>
              </a:ext>
            </a:extLst>
          </p:cNvPr>
          <p:cNvSpPr>
            <a:spLocks noGrp="1"/>
          </p:cNvSpPr>
          <p:nvPr>
            <p:ph type="body" sz="quarter" idx="48"/>
          </p:nvPr>
        </p:nvSpPr>
        <p:spPr>
          <a:xfrm>
            <a:off x="5694829" y="5681202"/>
            <a:ext cx="1835524" cy="374073"/>
          </a:xfrm>
          <a:solidFill>
            <a:schemeClr val="accent2"/>
          </a:solidFill>
        </p:spPr>
        <p:txBody>
          <a:bodyPr lIns="182880" tIns="182880" rIns="91440" bIns="182880" anchor="ctr"/>
          <a:lstStyle>
            <a:lvl1pPr>
              <a:spcAft>
                <a:spcPts val="0"/>
              </a:spcAft>
              <a:defRPr sz="1400" b="1"/>
            </a:lvl1pPr>
          </a:lstStyle>
          <a:p>
            <a:pPr lvl="0"/>
            <a:r>
              <a:rPr lang="en-US"/>
              <a:t>Click to edit Master text styles</a:t>
            </a:r>
          </a:p>
        </p:txBody>
      </p:sp>
      <p:sp>
        <p:nvSpPr>
          <p:cNvPr id="60" name="Text Placeholder 16">
            <a:extLst>
              <a:ext uri="{FF2B5EF4-FFF2-40B4-BE49-F238E27FC236}">
                <a16:creationId xmlns:a16="http://schemas.microsoft.com/office/drawing/2014/main" id="{3246CA2D-60D8-419E-912A-A10B2444C052}"/>
              </a:ext>
            </a:extLst>
          </p:cNvPr>
          <p:cNvSpPr>
            <a:spLocks noGrp="1"/>
          </p:cNvSpPr>
          <p:nvPr>
            <p:ph type="body" sz="quarter" idx="49"/>
          </p:nvPr>
        </p:nvSpPr>
        <p:spPr>
          <a:xfrm>
            <a:off x="5694829" y="6065641"/>
            <a:ext cx="1835524" cy="1589809"/>
          </a:xfrm>
          <a:solidFill>
            <a:srgbClr val="F2F2F2"/>
          </a:solidFill>
        </p:spPr>
        <p:txBody>
          <a:bodyPr lIns="182880" tIns="91440" rIns="91440" bIns="137160" anchor="t"/>
          <a:lstStyle>
            <a:lvl1pPr marL="112713" indent="-112713">
              <a:spcAft>
                <a:spcPts val="0"/>
              </a:spcAft>
              <a:buFont typeface="Arial" panose="020B0604020202020204" pitchFamily="34" charset="0"/>
              <a:buChar char="•"/>
              <a:defRPr sz="1000" b="0"/>
            </a:lvl1pPr>
          </a:lstStyle>
          <a:p>
            <a:pPr lvl="0"/>
            <a:r>
              <a:rPr lang="en-US"/>
              <a:t>Click to edit Master text styles</a:t>
            </a:r>
          </a:p>
        </p:txBody>
      </p:sp>
      <p:sp>
        <p:nvSpPr>
          <p:cNvPr id="64" name="Text Placeholder 16">
            <a:extLst>
              <a:ext uri="{FF2B5EF4-FFF2-40B4-BE49-F238E27FC236}">
                <a16:creationId xmlns:a16="http://schemas.microsoft.com/office/drawing/2014/main" id="{BF170839-792B-43BC-B67E-32F088E19F3F}"/>
              </a:ext>
            </a:extLst>
          </p:cNvPr>
          <p:cNvSpPr>
            <a:spLocks noGrp="1"/>
          </p:cNvSpPr>
          <p:nvPr>
            <p:ph type="body" sz="quarter" idx="50"/>
          </p:nvPr>
        </p:nvSpPr>
        <p:spPr>
          <a:xfrm>
            <a:off x="5694829" y="7783135"/>
            <a:ext cx="1835524" cy="561109"/>
          </a:xfrm>
          <a:solidFill>
            <a:schemeClr val="accent2"/>
          </a:solidFill>
        </p:spPr>
        <p:txBody>
          <a:bodyPr lIns="182880" tIns="182880" rIns="91440" bIns="182880" anchor="ctr"/>
          <a:lstStyle>
            <a:lvl1pPr>
              <a:spcAft>
                <a:spcPts val="0"/>
              </a:spcAft>
              <a:defRPr sz="1400" b="1"/>
            </a:lvl1pPr>
          </a:lstStyle>
          <a:p>
            <a:pPr lvl="0"/>
            <a:r>
              <a:rPr lang="en-US"/>
              <a:t>Click to edit Master text styles</a:t>
            </a:r>
          </a:p>
        </p:txBody>
      </p:sp>
      <p:sp>
        <p:nvSpPr>
          <p:cNvPr id="65" name="Text Placeholder 16">
            <a:extLst>
              <a:ext uri="{FF2B5EF4-FFF2-40B4-BE49-F238E27FC236}">
                <a16:creationId xmlns:a16="http://schemas.microsoft.com/office/drawing/2014/main" id="{E7DBCBAF-0239-46CB-8C53-25BA940EEB08}"/>
              </a:ext>
            </a:extLst>
          </p:cNvPr>
          <p:cNvSpPr>
            <a:spLocks noGrp="1"/>
          </p:cNvSpPr>
          <p:nvPr>
            <p:ph type="body" sz="quarter" idx="51"/>
          </p:nvPr>
        </p:nvSpPr>
        <p:spPr>
          <a:xfrm>
            <a:off x="5694829" y="8335360"/>
            <a:ext cx="1835524" cy="1309255"/>
          </a:xfrm>
          <a:solidFill>
            <a:srgbClr val="F2F2F2"/>
          </a:solidFill>
        </p:spPr>
        <p:txBody>
          <a:bodyPr lIns="182880" tIns="91440" rIns="91440" bIns="137160" anchor="t"/>
          <a:lstStyle>
            <a:lvl1pPr marL="112713" indent="-112713">
              <a:spcAft>
                <a:spcPts val="0"/>
              </a:spcAft>
              <a:buFont typeface="Arial" panose="020B0604020202020204" pitchFamily="34" charset="0"/>
              <a:buChar char="•"/>
              <a:defRPr sz="1000" b="0"/>
            </a:lvl1pPr>
          </a:lstStyle>
          <a:p>
            <a:pPr lvl="0"/>
            <a:r>
              <a:rPr lang="en-US"/>
              <a:t>Click to edit Master text styles</a:t>
            </a:r>
          </a:p>
        </p:txBody>
      </p:sp>
    </p:spTree>
    <p:custDataLst>
      <p:tags r:id="rId1"/>
    </p:custDataLst>
    <p:extLst>
      <p:ext uri="{BB962C8B-B14F-4D97-AF65-F5344CB8AC3E}">
        <p14:creationId xmlns:p14="http://schemas.microsoft.com/office/powerpoint/2010/main" val="3074946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1111" y="685800"/>
            <a:ext cx="2580531" cy="2400300"/>
          </a:xfrm>
        </p:spPr>
        <p:txBody>
          <a:bodyPr anchor="b"/>
          <a:lstStyle>
            <a:lvl1pPr>
              <a:defRPr sz="2800"/>
            </a:lvl1pPr>
          </a:lstStyle>
          <a:p>
            <a:r>
              <a:rPr lang="en-US"/>
              <a:t>Click to edit Master title style</a:t>
            </a:r>
          </a:p>
        </p:txBody>
      </p:sp>
      <p:sp>
        <p:nvSpPr>
          <p:cNvPr id="3" name="Content Placeholder 2"/>
          <p:cNvSpPr>
            <a:spLocks noGrp="1"/>
          </p:cNvSpPr>
          <p:nvPr>
            <p:ph idx="1"/>
          </p:nvPr>
        </p:nvSpPr>
        <p:spPr>
          <a:xfrm>
            <a:off x="3401467" y="1481139"/>
            <a:ext cx="4050506" cy="7310438"/>
          </a:xfrm>
        </p:spPr>
        <p:txBody>
          <a:bodyPr/>
          <a:lstStyle>
            <a:lvl1pPr>
              <a:defRPr sz="2800"/>
            </a:lvl1pPr>
            <a:lvl2pPr>
              <a:defRPr sz="2450"/>
            </a:lvl2pPr>
            <a:lvl3pPr>
              <a:defRPr sz="2100"/>
            </a:lvl3pPr>
            <a:lvl4pPr>
              <a:defRPr sz="1750"/>
            </a:lvl4pPr>
            <a:lvl5pPr>
              <a:defRPr sz="1750"/>
            </a:lvl5pPr>
            <a:lvl6pPr>
              <a:defRPr sz="1750"/>
            </a:lvl6pPr>
            <a:lvl7pPr>
              <a:defRPr sz="1750"/>
            </a:lvl7pPr>
            <a:lvl8pPr>
              <a:defRPr sz="1750"/>
            </a:lvl8pPr>
            <a:lvl9pPr>
              <a:defRPr sz="17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51111" y="3086100"/>
            <a:ext cx="2580531" cy="5717382"/>
          </a:xfrm>
        </p:spPr>
        <p:txBody>
          <a:bodyPr/>
          <a:lstStyle>
            <a:lvl1pPr marL="0" indent="0">
              <a:buNone/>
              <a:defRPr sz="1400"/>
            </a:lvl1pPr>
            <a:lvl2pPr marL="400050" indent="0">
              <a:buNone/>
              <a:defRPr sz="1225"/>
            </a:lvl2pPr>
            <a:lvl3pPr marL="800100" indent="0">
              <a:buNone/>
              <a:defRPr sz="1050"/>
            </a:lvl3pPr>
            <a:lvl4pPr marL="1200150" indent="0">
              <a:buNone/>
              <a:defRPr sz="875"/>
            </a:lvl4pPr>
            <a:lvl5pPr marL="1600200" indent="0">
              <a:buNone/>
              <a:defRPr sz="875"/>
            </a:lvl5pPr>
            <a:lvl6pPr marL="2000250" indent="0">
              <a:buNone/>
              <a:defRPr sz="875"/>
            </a:lvl6pPr>
            <a:lvl7pPr marL="2400300" indent="0">
              <a:buNone/>
              <a:defRPr sz="875"/>
            </a:lvl7pPr>
            <a:lvl8pPr marL="2800350" indent="0">
              <a:buNone/>
              <a:defRPr sz="875"/>
            </a:lvl8pPr>
            <a:lvl9pPr marL="3200400" indent="0">
              <a:buNone/>
              <a:defRPr sz="875"/>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963023553"/>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1111" y="685800"/>
            <a:ext cx="2580531" cy="2400300"/>
          </a:xfrm>
        </p:spPr>
        <p:txBody>
          <a:bodyPr anchor="b"/>
          <a:lstStyle>
            <a:lvl1pPr>
              <a:defRPr sz="2800"/>
            </a:lvl1pPr>
          </a:lstStyle>
          <a:p>
            <a:r>
              <a:rPr lang="en-US"/>
              <a:t>Click to edit Master title style</a:t>
            </a:r>
          </a:p>
        </p:txBody>
      </p:sp>
      <p:sp>
        <p:nvSpPr>
          <p:cNvPr id="3" name="Picture Placeholder 2"/>
          <p:cNvSpPr>
            <a:spLocks noGrp="1" noChangeAspect="1"/>
          </p:cNvSpPr>
          <p:nvPr>
            <p:ph type="pic" idx="1"/>
          </p:nvPr>
        </p:nvSpPr>
        <p:spPr>
          <a:xfrm>
            <a:off x="3401467" y="1481139"/>
            <a:ext cx="4050506" cy="7310438"/>
          </a:xfrm>
        </p:spPr>
        <p:txBody>
          <a:bodyPr anchor="t"/>
          <a:lstStyle>
            <a:lvl1pPr marL="0" indent="0">
              <a:buNone/>
              <a:defRPr sz="2800"/>
            </a:lvl1pPr>
            <a:lvl2pPr marL="400050" indent="0">
              <a:buNone/>
              <a:defRPr sz="2450"/>
            </a:lvl2pPr>
            <a:lvl3pPr marL="800100" indent="0">
              <a:buNone/>
              <a:defRPr sz="2100"/>
            </a:lvl3pPr>
            <a:lvl4pPr marL="1200150" indent="0">
              <a:buNone/>
              <a:defRPr sz="1750"/>
            </a:lvl4pPr>
            <a:lvl5pPr marL="1600200" indent="0">
              <a:buNone/>
              <a:defRPr sz="1750"/>
            </a:lvl5pPr>
            <a:lvl6pPr marL="2000250" indent="0">
              <a:buNone/>
              <a:defRPr sz="1750"/>
            </a:lvl6pPr>
            <a:lvl7pPr marL="2400300" indent="0">
              <a:buNone/>
              <a:defRPr sz="1750"/>
            </a:lvl7pPr>
            <a:lvl8pPr marL="2800350" indent="0">
              <a:buNone/>
              <a:defRPr sz="1750"/>
            </a:lvl8pPr>
            <a:lvl9pPr marL="3200400" indent="0">
              <a:buNone/>
              <a:defRPr sz="1750"/>
            </a:lvl9pPr>
          </a:lstStyle>
          <a:p>
            <a:r>
              <a:rPr lang="en-US"/>
              <a:t>Click icon to add picture</a:t>
            </a:r>
          </a:p>
        </p:txBody>
      </p:sp>
      <p:sp>
        <p:nvSpPr>
          <p:cNvPr id="4" name="Text Placeholder 3"/>
          <p:cNvSpPr>
            <a:spLocks noGrp="1"/>
          </p:cNvSpPr>
          <p:nvPr>
            <p:ph type="body" sz="half" idx="2"/>
          </p:nvPr>
        </p:nvSpPr>
        <p:spPr>
          <a:xfrm>
            <a:off x="551111" y="3086100"/>
            <a:ext cx="2580531" cy="5717382"/>
          </a:xfrm>
        </p:spPr>
        <p:txBody>
          <a:bodyPr/>
          <a:lstStyle>
            <a:lvl1pPr marL="0" indent="0">
              <a:buNone/>
              <a:defRPr sz="1400"/>
            </a:lvl1pPr>
            <a:lvl2pPr marL="400050" indent="0">
              <a:buNone/>
              <a:defRPr sz="1225"/>
            </a:lvl2pPr>
            <a:lvl3pPr marL="800100" indent="0">
              <a:buNone/>
              <a:defRPr sz="1050"/>
            </a:lvl3pPr>
            <a:lvl4pPr marL="1200150" indent="0">
              <a:buNone/>
              <a:defRPr sz="875"/>
            </a:lvl4pPr>
            <a:lvl5pPr marL="1600200" indent="0">
              <a:buNone/>
              <a:defRPr sz="875"/>
            </a:lvl5pPr>
            <a:lvl6pPr marL="2000250" indent="0">
              <a:buNone/>
              <a:defRPr sz="875"/>
            </a:lvl6pPr>
            <a:lvl7pPr marL="2400300" indent="0">
              <a:buNone/>
              <a:defRPr sz="875"/>
            </a:lvl7pPr>
            <a:lvl8pPr marL="2800350" indent="0">
              <a:buNone/>
              <a:defRPr sz="875"/>
            </a:lvl8pPr>
            <a:lvl9pPr marL="3200400" indent="0">
              <a:buNone/>
              <a:defRPr sz="875"/>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12973952"/>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5/8/2026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597697428"/>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725716" y="547687"/>
            <a:ext cx="1725216" cy="871775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50069" y="547687"/>
            <a:ext cx="5075634" cy="871775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5/8/2026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587127927"/>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DM Personalized letter pg 1">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D4D684E1-AEA9-486F-9B2A-B83704A68242}"/>
              </a:ext>
            </a:extLst>
          </p:cNvPr>
          <p:cNvSpPr>
            <a:spLocks noGrp="1"/>
          </p:cNvSpPr>
          <p:nvPr userDrawn="1">
            <p:ph type="ftr" sz="quarter" idx="10"/>
          </p:nvPr>
        </p:nvSpPr>
        <p:spPr>
          <a:xfrm>
            <a:off x="5019288" y="9859546"/>
            <a:ext cx="2511065" cy="210416"/>
          </a:xfrm>
        </p:spPr>
        <p:txBody>
          <a:bodyPr/>
          <a:lstStyle>
            <a:lvl1pPr algn="r">
              <a:defRPr/>
            </a:lvl1pPr>
          </a:lstStyle>
          <a:p>
            <a:endParaRPr lang="en-US"/>
          </a:p>
        </p:txBody>
      </p:sp>
      <p:sp>
        <p:nvSpPr>
          <p:cNvPr id="18" name="Text Placeholder 16">
            <a:extLst>
              <a:ext uri="{FF2B5EF4-FFF2-40B4-BE49-F238E27FC236}">
                <a16:creationId xmlns:a16="http://schemas.microsoft.com/office/drawing/2014/main" id="{1965DCE2-EF25-4BC6-9BF8-D61015C37530}"/>
              </a:ext>
            </a:extLst>
          </p:cNvPr>
          <p:cNvSpPr>
            <a:spLocks noGrp="1"/>
          </p:cNvSpPr>
          <p:nvPr userDrawn="1">
            <p:ph type="body" sz="quarter" idx="13"/>
          </p:nvPr>
        </p:nvSpPr>
        <p:spPr>
          <a:xfrm>
            <a:off x="1406617" y="1960140"/>
            <a:ext cx="2649073" cy="671838"/>
          </a:xfrm>
        </p:spPr>
        <p:txBody>
          <a:bodyPr/>
          <a:lstStyle>
            <a:lvl1pPr>
              <a:spcAft>
                <a:spcPts val="0"/>
              </a:spcAft>
              <a:defRPr sz="900" b="0" spc="0" baseline="0">
                <a:solidFill>
                  <a:schemeClr val="tx1"/>
                </a:solidFill>
              </a:defRPr>
            </a:lvl1pPr>
          </a:lstStyle>
          <a:p>
            <a:pPr lvl="0"/>
            <a:r>
              <a:rPr lang="en-US"/>
              <a:t>Click to edit Master text styles</a:t>
            </a:r>
          </a:p>
        </p:txBody>
      </p:sp>
      <p:sp>
        <p:nvSpPr>
          <p:cNvPr id="21" name="Text Placeholder 20">
            <a:extLst>
              <a:ext uri="{FF2B5EF4-FFF2-40B4-BE49-F238E27FC236}">
                <a16:creationId xmlns:a16="http://schemas.microsoft.com/office/drawing/2014/main" id="{8CF77485-10CD-462B-B7CC-66648B2C3325}"/>
              </a:ext>
            </a:extLst>
          </p:cNvPr>
          <p:cNvSpPr>
            <a:spLocks noGrp="1"/>
          </p:cNvSpPr>
          <p:nvPr userDrawn="1">
            <p:ph type="body" sz="quarter" idx="25"/>
          </p:nvPr>
        </p:nvSpPr>
        <p:spPr>
          <a:xfrm>
            <a:off x="470647" y="5647060"/>
            <a:ext cx="4809911" cy="3720175"/>
          </a:xfrm>
        </p:spPr>
        <p:txBody>
          <a:bodyPr/>
          <a:lstStyle>
            <a:lvl1pPr>
              <a:spcAft>
                <a:spcPts val="900"/>
              </a:spcAft>
              <a:defRPr spc="0" baseline="0"/>
            </a:lvl1pPr>
            <a:lvl2pPr>
              <a:defRPr spc="0" baseline="0"/>
            </a:lvl2pPr>
            <a:lvl3pPr>
              <a:defRPr spc="0" baseline="0"/>
            </a:lvl3pPr>
            <a:lvl4pPr>
              <a:defRPr spc="0" baseline="0"/>
            </a:lvl4pPr>
            <a:lvl5pPr>
              <a:defRPr spc="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 name="Text Placeholder 16">
            <a:extLst>
              <a:ext uri="{FF2B5EF4-FFF2-40B4-BE49-F238E27FC236}">
                <a16:creationId xmlns:a16="http://schemas.microsoft.com/office/drawing/2014/main" id="{BD14BA74-A461-4C3B-BAC3-5B15E6D09795}"/>
              </a:ext>
            </a:extLst>
          </p:cNvPr>
          <p:cNvSpPr>
            <a:spLocks noGrp="1"/>
          </p:cNvSpPr>
          <p:nvPr userDrawn="1">
            <p:ph type="body" sz="quarter" idx="33"/>
          </p:nvPr>
        </p:nvSpPr>
        <p:spPr>
          <a:xfrm>
            <a:off x="1182635" y="1683654"/>
            <a:ext cx="3529853" cy="229708"/>
          </a:xfrm>
        </p:spPr>
        <p:txBody>
          <a:bodyPr/>
          <a:lstStyle>
            <a:lvl1pPr>
              <a:lnSpc>
                <a:spcPct val="90000"/>
              </a:lnSpc>
              <a:spcAft>
                <a:spcPts val="0"/>
              </a:spcAft>
              <a:defRPr sz="1200" b="1" spc="0" baseline="0">
                <a:solidFill>
                  <a:schemeClr val="tx1"/>
                </a:solidFill>
              </a:defRPr>
            </a:lvl1pPr>
          </a:lstStyle>
          <a:p>
            <a:pPr lvl="0"/>
            <a:r>
              <a:rPr lang="en-US"/>
              <a:t>Click to edit Master text styles</a:t>
            </a:r>
          </a:p>
        </p:txBody>
      </p:sp>
      <p:sp>
        <p:nvSpPr>
          <p:cNvPr id="47" name="Text Placeholder 16">
            <a:extLst>
              <a:ext uri="{FF2B5EF4-FFF2-40B4-BE49-F238E27FC236}">
                <a16:creationId xmlns:a16="http://schemas.microsoft.com/office/drawing/2014/main" id="{9DBC60FD-8BC8-4A66-945F-1AB99BE0C715}"/>
              </a:ext>
            </a:extLst>
          </p:cNvPr>
          <p:cNvSpPr>
            <a:spLocks noGrp="1"/>
          </p:cNvSpPr>
          <p:nvPr userDrawn="1">
            <p:ph type="body" sz="quarter" idx="45"/>
          </p:nvPr>
        </p:nvSpPr>
        <p:spPr>
          <a:xfrm>
            <a:off x="5412439" y="445058"/>
            <a:ext cx="2164976" cy="467591"/>
          </a:xfrm>
        </p:spPr>
        <p:txBody>
          <a:bodyPr/>
          <a:lstStyle>
            <a:lvl1pPr>
              <a:spcAft>
                <a:spcPts val="0"/>
              </a:spcAft>
              <a:defRPr sz="900" b="0" spc="0" baseline="0">
                <a:solidFill>
                  <a:schemeClr val="tx1"/>
                </a:solidFill>
              </a:defRPr>
            </a:lvl1pPr>
          </a:lstStyle>
          <a:p>
            <a:pPr lvl="0"/>
            <a:r>
              <a:rPr lang="en-US"/>
              <a:t>Click to edit Master text styles</a:t>
            </a:r>
          </a:p>
        </p:txBody>
      </p:sp>
      <p:sp>
        <p:nvSpPr>
          <p:cNvPr id="40" name="Text Placeholder 16">
            <a:extLst>
              <a:ext uri="{FF2B5EF4-FFF2-40B4-BE49-F238E27FC236}">
                <a16:creationId xmlns:a16="http://schemas.microsoft.com/office/drawing/2014/main" id="{021D8AA9-A18E-4D2F-8DA9-E18EE8C8BE82}"/>
              </a:ext>
            </a:extLst>
          </p:cNvPr>
          <p:cNvSpPr>
            <a:spLocks noGrp="1"/>
          </p:cNvSpPr>
          <p:nvPr userDrawn="1">
            <p:ph type="body" sz="quarter" idx="47"/>
          </p:nvPr>
        </p:nvSpPr>
        <p:spPr>
          <a:xfrm>
            <a:off x="5412439" y="2191324"/>
            <a:ext cx="2164976" cy="387107"/>
          </a:xfrm>
        </p:spPr>
        <p:txBody>
          <a:bodyPr/>
          <a:lstStyle>
            <a:lvl1pPr>
              <a:lnSpc>
                <a:spcPct val="100000"/>
              </a:lnSpc>
              <a:spcAft>
                <a:spcPts val="0"/>
              </a:spcAft>
              <a:defRPr sz="1200" b="1" spc="0" baseline="0">
                <a:solidFill>
                  <a:schemeClr val="accent1"/>
                </a:solidFill>
              </a:defRPr>
            </a:lvl1pPr>
          </a:lstStyle>
          <a:p>
            <a:pPr lvl="0"/>
            <a:r>
              <a:rPr lang="en-US"/>
              <a:t>Click to edit Master text styles</a:t>
            </a:r>
          </a:p>
        </p:txBody>
      </p:sp>
      <p:sp>
        <p:nvSpPr>
          <p:cNvPr id="54" name="Text Placeholder 16">
            <a:extLst>
              <a:ext uri="{FF2B5EF4-FFF2-40B4-BE49-F238E27FC236}">
                <a16:creationId xmlns:a16="http://schemas.microsoft.com/office/drawing/2014/main" id="{B93ECEB5-4F68-4B30-802D-19CA1D4F2F78}"/>
              </a:ext>
            </a:extLst>
          </p:cNvPr>
          <p:cNvSpPr>
            <a:spLocks noGrp="1"/>
          </p:cNvSpPr>
          <p:nvPr>
            <p:ph type="body" sz="quarter" idx="48"/>
          </p:nvPr>
        </p:nvSpPr>
        <p:spPr>
          <a:xfrm>
            <a:off x="5694829" y="5681202"/>
            <a:ext cx="1835524" cy="374073"/>
          </a:xfrm>
          <a:solidFill>
            <a:schemeClr val="accent2"/>
          </a:solidFill>
        </p:spPr>
        <p:txBody>
          <a:bodyPr lIns="182880" tIns="182880" rIns="91440" bIns="182880" anchor="ctr"/>
          <a:lstStyle>
            <a:lvl1pPr>
              <a:spcAft>
                <a:spcPts val="0"/>
              </a:spcAft>
              <a:defRPr sz="1400" b="1"/>
            </a:lvl1pPr>
          </a:lstStyle>
          <a:p>
            <a:pPr lvl="0"/>
            <a:r>
              <a:rPr lang="en-US"/>
              <a:t>Click to edit Master text styles</a:t>
            </a:r>
          </a:p>
        </p:txBody>
      </p:sp>
      <p:sp>
        <p:nvSpPr>
          <p:cNvPr id="60" name="Text Placeholder 16">
            <a:extLst>
              <a:ext uri="{FF2B5EF4-FFF2-40B4-BE49-F238E27FC236}">
                <a16:creationId xmlns:a16="http://schemas.microsoft.com/office/drawing/2014/main" id="{3246CA2D-60D8-419E-912A-A10B2444C052}"/>
              </a:ext>
            </a:extLst>
          </p:cNvPr>
          <p:cNvSpPr>
            <a:spLocks noGrp="1"/>
          </p:cNvSpPr>
          <p:nvPr>
            <p:ph type="body" sz="quarter" idx="49"/>
          </p:nvPr>
        </p:nvSpPr>
        <p:spPr>
          <a:xfrm>
            <a:off x="5694829" y="6065641"/>
            <a:ext cx="1835524" cy="1589809"/>
          </a:xfrm>
          <a:solidFill>
            <a:srgbClr val="F2F2F2"/>
          </a:solidFill>
        </p:spPr>
        <p:txBody>
          <a:bodyPr lIns="182880" tIns="91440" rIns="91440" bIns="137160" anchor="t"/>
          <a:lstStyle>
            <a:lvl1pPr marL="112713" indent="-112713">
              <a:spcAft>
                <a:spcPts val="0"/>
              </a:spcAft>
              <a:buFont typeface="Arial" panose="020B0604020202020204" pitchFamily="34" charset="0"/>
              <a:buChar char="•"/>
              <a:defRPr sz="1000" b="0"/>
            </a:lvl1pPr>
          </a:lstStyle>
          <a:p>
            <a:pPr lvl="0"/>
            <a:r>
              <a:rPr lang="en-US"/>
              <a:t>Click to edit Master text styles</a:t>
            </a:r>
          </a:p>
        </p:txBody>
      </p:sp>
      <p:sp>
        <p:nvSpPr>
          <p:cNvPr id="64" name="Text Placeholder 16">
            <a:extLst>
              <a:ext uri="{FF2B5EF4-FFF2-40B4-BE49-F238E27FC236}">
                <a16:creationId xmlns:a16="http://schemas.microsoft.com/office/drawing/2014/main" id="{BF170839-792B-43BC-B67E-32F088E19F3F}"/>
              </a:ext>
            </a:extLst>
          </p:cNvPr>
          <p:cNvSpPr>
            <a:spLocks noGrp="1"/>
          </p:cNvSpPr>
          <p:nvPr>
            <p:ph type="body" sz="quarter" idx="50"/>
          </p:nvPr>
        </p:nvSpPr>
        <p:spPr>
          <a:xfrm>
            <a:off x="5694829" y="7783135"/>
            <a:ext cx="1835524" cy="561109"/>
          </a:xfrm>
          <a:solidFill>
            <a:schemeClr val="accent2"/>
          </a:solidFill>
        </p:spPr>
        <p:txBody>
          <a:bodyPr lIns="182880" tIns="182880" rIns="91440" bIns="182880" anchor="ctr"/>
          <a:lstStyle>
            <a:lvl1pPr>
              <a:spcAft>
                <a:spcPts val="0"/>
              </a:spcAft>
              <a:defRPr sz="1400" b="1"/>
            </a:lvl1pPr>
          </a:lstStyle>
          <a:p>
            <a:pPr lvl="0"/>
            <a:r>
              <a:rPr lang="en-US"/>
              <a:t>Click to edit Master text styles</a:t>
            </a:r>
          </a:p>
        </p:txBody>
      </p:sp>
      <p:sp>
        <p:nvSpPr>
          <p:cNvPr id="65" name="Text Placeholder 16">
            <a:extLst>
              <a:ext uri="{FF2B5EF4-FFF2-40B4-BE49-F238E27FC236}">
                <a16:creationId xmlns:a16="http://schemas.microsoft.com/office/drawing/2014/main" id="{E7DBCBAF-0239-46CB-8C53-25BA940EEB08}"/>
              </a:ext>
            </a:extLst>
          </p:cNvPr>
          <p:cNvSpPr>
            <a:spLocks noGrp="1"/>
          </p:cNvSpPr>
          <p:nvPr>
            <p:ph type="body" sz="quarter" idx="51"/>
          </p:nvPr>
        </p:nvSpPr>
        <p:spPr>
          <a:xfrm>
            <a:off x="5694829" y="8335360"/>
            <a:ext cx="1835524" cy="1309255"/>
          </a:xfrm>
          <a:solidFill>
            <a:srgbClr val="F2F2F2"/>
          </a:solidFill>
        </p:spPr>
        <p:txBody>
          <a:bodyPr lIns="182880" tIns="91440" rIns="91440" bIns="137160" anchor="t"/>
          <a:lstStyle>
            <a:lvl1pPr marL="112713" indent="-112713">
              <a:spcAft>
                <a:spcPts val="0"/>
              </a:spcAft>
              <a:buFont typeface="Arial" panose="020B0604020202020204" pitchFamily="34" charset="0"/>
              <a:buChar char="•"/>
              <a:defRPr sz="1000" b="0"/>
            </a:lvl1pPr>
          </a:lstStyle>
          <a:p>
            <a:pPr lvl="0"/>
            <a:r>
              <a:rPr lang="en-US"/>
              <a:t>Click to edit Master text styles</a:t>
            </a:r>
          </a:p>
        </p:txBody>
      </p:sp>
    </p:spTree>
    <p:custDataLst>
      <p:tags r:id="rId1"/>
    </p:custDataLst>
    <p:extLst>
      <p:ext uri="{BB962C8B-B14F-4D97-AF65-F5344CB8AC3E}">
        <p14:creationId xmlns:p14="http://schemas.microsoft.com/office/powerpoint/2010/main" val="32091225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DM Personalized letter pg 2">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DD69D510-7B33-452C-A4A4-FD4A89CB77FE}"/>
              </a:ext>
            </a:extLst>
          </p:cNvPr>
          <p:cNvSpPr>
            <a:spLocks noGrp="1"/>
          </p:cNvSpPr>
          <p:nvPr>
            <p:ph type="body" sz="quarter" idx="12"/>
          </p:nvPr>
        </p:nvSpPr>
        <p:spPr>
          <a:xfrm>
            <a:off x="470645" y="434779"/>
            <a:ext cx="3671047" cy="229693"/>
          </a:xfrm>
        </p:spPr>
        <p:txBody>
          <a:bodyPr/>
          <a:lstStyle>
            <a:lvl1pPr>
              <a:spcAft>
                <a:spcPts val="0"/>
              </a:spcAft>
              <a:defRPr sz="1200" b="1" spc="0" baseline="0">
                <a:solidFill>
                  <a:schemeClr val="tx1"/>
                </a:solidFill>
              </a:defRPr>
            </a:lvl1pPr>
          </a:lstStyle>
          <a:p>
            <a:pPr lvl="0"/>
            <a:r>
              <a:rPr lang="en-US"/>
              <a:t>Click to edit Master text styles</a:t>
            </a:r>
          </a:p>
        </p:txBody>
      </p:sp>
      <p:sp>
        <p:nvSpPr>
          <p:cNvPr id="53" name="Text Placeholder 16">
            <a:extLst>
              <a:ext uri="{FF2B5EF4-FFF2-40B4-BE49-F238E27FC236}">
                <a16:creationId xmlns:a16="http://schemas.microsoft.com/office/drawing/2014/main" id="{54AA1767-7066-4598-AB53-0744E25A5863}"/>
              </a:ext>
            </a:extLst>
          </p:cNvPr>
          <p:cNvSpPr>
            <a:spLocks noGrp="1"/>
          </p:cNvSpPr>
          <p:nvPr>
            <p:ph type="body" sz="quarter" idx="24"/>
          </p:nvPr>
        </p:nvSpPr>
        <p:spPr>
          <a:xfrm>
            <a:off x="3526341" y="9448724"/>
            <a:ext cx="4004012" cy="280555"/>
          </a:xfrm>
        </p:spPr>
        <p:txBody>
          <a:bodyPr anchor="t"/>
          <a:lstStyle>
            <a:lvl1pPr algn="r">
              <a:spcAft>
                <a:spcPts val="300"/>
              </a:spcAft>
              <a:defRPr sz="700">
                <a:solidFill>
                  <a:schemeClr val="tx2">
                    <a:lumMod val="75000"/>
                  </a:schemeClr>
                </a:solidFill>
              </a:defRPr>
            </a:lvl1pPr>
          </a:lstStyle>
          <a:p>
            <a:pPr lvl="0"/>
            <a:r>
              <a:rPr lang="en-US"/>
              <a:t>Click to edit Master text styles</a:t>
            </a:r>
          </a:p>
        </p:txBody>
      </p:sp>
      <p:sp>
        <p:nvSpPr>
          <p:cNvPr id="21" name="Text Placeholder 20">
            <a:extLst>
              <a:ext uri="{FF2B5EF4-FFF2-40B4-BE49-F238E27FC236}">
                <a16:creationId xmlns:a16="http://schemas.microsoft.com/office/drawing/2014/main" id="{8CF77485-10CD-462B-B7CC-66648B2C3325}"/>
              </a:ext>
            </a:extLst>
          </p:cNvPr>
          <p:cNvSpPr>
            <a:spLocks noGrp="1"/>
          </p:cNvSpPr>
          <p:nvPr>
            <p:ph type="body" sz="quarter" idx="25"/>
          </p:nvPr>
        </p:nvSpPr>
        <p:spPr>
          <a:xfrm>
            <a:off x="470647" y="6840188"/>
            <a:ext cx="7059706" cy="2337955"/>
          </a:xfrm>
        </p:spPr>
        <p:txBody>
          <a:bodyPr anchor="t"/>
          <a:lstStyle>
            <a:lvl1pPr marL="114300" indent="-114300">
              <a:buFont typeface="+mj-lt"/>
              <a:buAutoNum type="arabicPeriod"/>
              <a:defRPr sz="700" spc="-20" baseline="0">
                <a:solidFill>
                  <a:schemeClr val="tx2">
                    <a:lumMod val="75000"/>
                  </a:schemeClr>
                </a:solidFill>
              </a:defRPr>
            </a:lvl1pPr>
            <a:lvl2pPr marL="0" indent="0">
              <a:buNone/>
              <a:defRPr/>
            </a:lvl2pPr>
          </a:lstStyle>
          <a:p>
            <a:pPr lvl="0"/>
            <a:r>
              <a:rPr lang="en-US"/>
              <a:t>Click to edit Master text styles</a:t>
            </a:r>
          </a:p>
        </p:txBody>
      </p:sp>
      <p:sp>
        <p:nvSpPr>
          <p:cNvPr id="23" name="Text Placeholder 16">
            <a:extLst>
              <a:ext uri="{FF2B5EF4-FFF2-40B4-BE49-F238E27FC236}">
                <a16:creationId xmlns:a16="http://schemas.microsoft.com/office/drawing/2014/main" id="{2B32EDE6-3047-4220-ACCD-9EBC77A0AEE2}"/>
              </a:ext>
            </a:extLst>
          </p:cNvPr>
          <p:cNvSpPr>
            <a:spLocks noGrp="1"/>
          </p:cNvSpPr>
          <p:nvPr>
            <p:ph type="body" sz="quarter" idx="45"/>
          </p:nvPr>
        </p:nvSpPr>
        <p:spPr>
          <a:xfrm>
            <a:off x="470646" y="668658"/>
            <a:ext cx="4329953" cy="467591"/>
          </a:xfrm>
        </p:spPr>
        <p:txBody>
          <a:bodyPr/>
          <a:lstStyle>
            <a:lvl1pPr>
              <a:spcAft>
                <a:spcPts val="0"/>
              </a:spcAft>
              <a:defRPr sz="900" b="0" spc="0" baseline="0">
                <a:solidFill>
                  <a:schemeClr val="tx1"/>
                </a:solidFill>
              </a:defRPr>
            </a:lvl1pPr>
          </a:lstStyle>
          <a:p>
            <a:pPr lvl="0"/>
            <a:r>
              <a:rPr lang="en-US"/>
              <a:t>Click to edit Master text styles</a:t>
            </a:r>
          </a:p>
        </p:txBody>
      </p:sp>
    </p:spTree>
    <p:custDataLst>
      <p:tags r:id="rId1"/>
    </p:custDataLst>
    <p:extLst>
      <p:ext uri="{BB962C8B-B14F-4D97-AF65-F5344CB8AC3E}">
        <p14:creationId xmlns:p14="http://schemas.microsoft.com/office/powerpoint/2010/main" val="3163851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M Personalized letter pg 2">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DD69D510-7B33-452C-A4A4-FD4A89CB77FE}"/>
              </a:ext>
            </a:extLst>
          </p:cNvPr>
          <p:cNvSpPr>
            <a:spLocks noGrp="1"/>
          </p:cNvSpPr>
          <p:nvPr>
            <p:ph type="body" sz="quarter" idx="12"/>
          </p:nvPr>
        </p:nvSpPr>
        <p:spPr>
          <a:xfrm>
            <a:off x="470645" y="434779"/>
            <a:ext cx="3671047" cy="229693"/>
          </a:xfrm>
        </p:spPr>
        <p:txBody>
          <a:bodyPr/>
          <a:lstStyle>
            <a:lvl1pPr>
              <a:spcAft>
                <a:spcPts val="0"/>
              </a:spcAft>
              <a:defRPr sz="1200" b="1" spc="0" baseline="0">
                <a:solidFill>
                  <a:schemeClr val="tx1"/>
                </a:solidFill>
              </a:defRPr>
            </a:lvl1pPr>
          </a:lstStyle>
          <a:p>
            <a:pPr lvl="0"/>
            <a:r>
              <a:rPr lang="en-US"/>
              <a:t>Click to edit Master text styles</a:t>
            </a:r>
          </a:p>
        </p:txBody>
      </p:sp>
      <p:sp>
        <p:nvSpPr>
          <p:cNvPr id="53" name="Text Placeholder 16">
            <a:extLst>
              <a:ext uri="{FF2B5EF4-FFF2-40B4-BE49-F238E27FC236}">
                <a16:creationId xmlns:a16="http://schemas.microsoft.com/office/drawing/2014/main" id="{54AA1767-7066-4598-AB53-0744E25A5863}"/>
              </a:ext>
            </a:extLst>
          </p:cNvPr>
          <p:cNvSpPr>
            <a:spLocks noGrp="1"/>
          </p:cNvSpPr>
          <p:nvPr>
            <p:ph type="body" sz="quarter" idx="24"/>
          </p:nvPr>
        </p:nvSpPr>
        <p:spPr>
          <a:xfrm>
            <a:off x="3526341" y="9448724"/>
            <a:ext cx="4004012" cy="280555"/>
          </a:xfrm>
        </p:spPr>
        <p:txBody>
          <a:bodyPr anchor="t"/>
          <a:lstStyle>
            <a:lvl1pPr algn="r">
              <a:spcAft>
                <a:spcPts val="300"/>
              </a:spcAft>
              <a:defRPr sz="700">
                <a:solidFill>
                  <a:schemeClr val="tx2">
                    <a:lumMod val="75000"/>
                  </a:schemeClr>
                </a:solidFill>
              </a:defRPr>
            </a:lvl1pPr>
          </a:lstStyle>
          <a:p>
            <a:pPr lvl="0"/>
            <a:r>
              <a:rPr lang="en-US"/>
              <a:t>Click to edit Master text styles</a:t>
            </a:r>
          </a:p>
        </p:txBody>
      </p:sp>
      <p:sp>
        <p:nvSpPr>
          <p:cNvPr id="21" name="Text Placeholder 20">
            <a:extLst>
              <a:ext uri="{FF2B5EF4-FFF2-40B4-BE49-F238E27FC236}">
                <a16:creationId xmlns:a16="http://schemas.microsoft.com/office/drawing/2014/main" id="{8CF77485-10CD-462B-B7CC-66648B2C3325}"/>
              </a:ext>
            </a:extLst>
          </p:cNvPr>
          <p:cNvSpPr>
            <a:spLocks noGrp="1"/>
          </p:cNvSpPr>
          <p:nvPr>
            <p:ph type="body" sz="quarter" idx="25"/>
          </p:nvPr>
        </p:nvSpPr>
        <p:spPr>
          <a:xfrm>
            <a:off x="470647" y="6840188"/>
            <a:ext cx="7059706" cy="2337955"/>
          </a:xfrm>
        </p:spPr>
        <p:txBody>
          <a:bodyPr anchor="t"/>
          <a:lstStyle>
            <a:lvl1pPr marL="114300" indent="-114300">
              <a:buFont typeface="+mj-lt"/>
              <a:buAutoNum type="arabicPeriod"/>
              <a:defRPr sz="700" spc="-20" baseline="0">
                <a:solidFill>
                  <a:schemeClr val="tx2">
                    <a:lumMod val="75000"/>
                  </a:schemeClr>
                </a:solidFill>
              </a:defRPr>
            </a:lvl1pPr>
            <a:lvl2pPr marL="0" indent="0">
              <a:buNone/>
              <a:defRPr/>
            </a:lvl2pPr>
          </a:lstStyle>
          <a:p>
            <a:pPr lvl="0"/>
            <a:r>
              <a:rPr lang="en-US"/>
              <a:t>Click to edit Master text styles</a:t>
            </a:r>
          </a:p>
        </p:txBody>
      </p:sp>
      <p:sp>
        <p:nvSpPr>
          <p:cNvPr id="23" name="Text Placeholder 16">
            <a:extLst>
              <a:ext uri="{FF2B5EF4-FFF2-40B4-BE49-F238E27FC236}">
                <a16:creationId xmlns:a16="http://schemas.microsoft.com/office/drawing/2014/main" id="{2B32EDE6-3047-4220-ACCD-9EBC77A0AEE2}"/>
              </a:ext>
            </a:extLst>
          </p:cNvPr>
          <p:cNvSpPr>
            <a:spLocks noGrp="1"/>
          </p:cNvSpPr>
          <p:nvPr>
            <p:ph type="body" sz="quarter" idx="45"/>
          </p:nvPr>
        </p:nvSpPr>
        <p:spPr>
          <a:xfrm>
            <a:off x="470646" y="668658"/>
            <a:ext cx="4329953" cy="467591"/>
          </a:xfrm>
        </p:spPr>
        <p:txBody>
          <a:bodyPr/>
          <a:lstStyle>
            <a:lvl1pPr>
              <a:spcAft>
                <a:spcPts val="0"/>
              </a:spcAft>
              <a:defRPr sz="900" b="0" spc="0" baseline="0">
                <a:solidFill>
                  <a:schemeClr val="tx1"/>
                </a:solidFill>
              </a:defRPr>
            </a:lvl1pPr>
          </a:lstStyle>
          <a:p>
            <a:pPr lvl="0"/>
            <a:r>
              <a:rPr lang="en-US"/>
              <a:t>Click to edit Master text styles</a:t>
            </a:r>
          </a:p>
        </p:txBody>
      </p:sp>
    </p:spTree>
    <p:custDataLst>
      <p:tags r:id="rId1"/>
    </p:custDataLst>
    <p:extLst>
      <p:ext uri="{BB962C8B-B14F-4D97-AF65-F5344CB8AC3E}">
        <p14:creationId xmlns:p14="http://schemas.microsoft.com/office/powerpoint/2010/main" val="2909245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00075" y="1683544"/>
            <a:ext cx="6800850" cy="3581400"/>
          </a:xfrm>
        </p:spPr>
        <p:txBody>
          <a:bodyPr anchor="b"/>
          <a:lstStyle>
            <a:lvl1pPr algn="ctr">
              <a:defRPr sz="5250"/>
            </a:lvl1pPr>
          </a:lstStyle>
          <a:p>
            <a:r>
              <a:rPr lang="en-US"/>
              <a:t>Click to edit Master title style</a:t>
            </a:r>
          </a:p>
        </p:txBody>
      </p:sp>
      <p:sp>
        <p:nvSpPr>
          <p:cNvPr id="3" name="Subtitle 2"/>
          <p:cNvSpPr>
            <a:spLocks noGrp="1"/>
          </p:cNvSpPr>
          <p:nvPr>
            <p:ph type="subTitle" idx="1"/>
          </p:nvPr>
        </p:nvSpPr>
        <p:spPr>
          <a:xfrm>
            <a:off x="1000125" y="5403057"/>
            <a:ext cx="6000750" cy="2483643"/>
          </a:xfrm>
        </p:spPr>
        <p:txBody>
          <a:bodyPr/>
          <a:lstStyle>
            <a:lvl1pPr marL="0" indent="0" algn="ctr">
              <a:buNone/>
              <a:defRPr sz="2100"/>
            </a:lvl1pPr>
            <a:lvl2pPr marL="400050" indent="0" algn="ctr">
              <a:buNone/>
              <a:defRPr sz="1750"/>
            </a:lvl2pPr>
            <a:lvl3pPr marL="800100" indent="0" algn="ctr">
              <a:buNone/>
              <a:defRPr sz="1575"/>
            </a:lvl3pPr>
            <a:lvl4pPr marL="1200150" indent="0" algn="ctr">
              <a:buNone/>
              <a:defRPr sz="1400"/>
            </a:lvl4pPr>
            <a:lvl5pPr marL="1600200" indent="0" algn="ctr">
              <a:buNone/>
              <a:defRPr sz="1400"/>
            </a:lvl5pPr>
            <a:lvl6pPr marL="2000250" indent="0" algn="ctr">
              <a:buNone/>
              <a:defRPr sz="1400"/>
            </a:lvl6pPr>
            <a:lvl7pPr marL="2400300" indent="0" algn="ctr">
              <a:buNone/>
              <a:defRPr sz="1400"/>
            </a:lvl7pPr>
            <a:lvl8pPr marL="2800350" indent="0" algn="ctr">
              <a:buNone/>
              <a:defRPr sz="1400"/>
            </a:lvl8pPr>
            <a:lvl9pPr marL="3200400" indent="0" algn="ctr">
              <a:buNone/>
              <a:defRPr sz="14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5/8/2026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277952979"/>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5/8/2026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62686722"/>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5902" y="2564609"/>
            <a:ext cx="6900863" cy="4279106"/>
          </a:xfrm>
        </p:spPr>
        <p:txBody>
          <a:bodyPr anchor="b"/>
          <a:lstStyle>
            <a:lvl1pPr>
              <a:defRPr sz="5250"/>
            </a:lvl1pPr>
          </a:lstStyle>
          <a:p>
            <a:r>
              <a:rPr lang="en-US"/>
              <a:t>Click to edit Master title style</a:t>
            </a:r>
          </a:p>
        </p:txBody>
      </p:sp>
      <p:sp>
        <p:nvSpPr>
          <p:cNvPr id="3" name="Text Placeholder 2"/>
          <p:cNvSpPr>
            <a:spLocks noGrp="1"/>
          </p:cNvSpPr>
          <p:nvPr>
            <p:ph type="body" idx="1"/>
          </p:nvPr>
        </p:nvSpPr>
        <p:spPr>
          <a:xfrm>
            <a:off x="545902" y="6884197"/>
            <a:ext cx="6900863" cy="2250281"/>
          </a:xfrm>
        </p:spPr>
        <p:txBody>
          <a:bodyPr/>
          <a:lstStyle>
            <a:lvl1pPr marL="0" indent="0">
              <a:buNone/>
              <a:defRPr sz="2100">
                <a:solidFill>
                  <a:schemeClr val="tx1"/>
                </a:solidFill>
              </a:defRPr>
            </a:lvl1pPr>
            <a:lvl2pPr marL="400050" indent="0">
              <a:buNone/>
              <a:defRPr sz="1750">
                <a:solidFill>
                  <a:schemeClr val="tx1">
                    <a:tint val="75000"/>
                  </a:schemeClr>
                </a:solidFill>
              </a:defRPr>
            </a:lvl2pPr>
            <a:lvl3pPr marL="800100" indent="0">
              <a:buNone/>
              <a:defRPr sz="1575">
                <a:solidFill>
                  <a:schemeClr val="tx1">
                    <a:tint val="75000"/>
                  </a:schemeClr>
                </a:solidFill>
              </a:defRPr>
            </a:lvl3pPr>
            <a:lvl4pPr marL="1200150" indent="0">
              <a:buNone/>
              <a:defRPr sz="1400">
                <a:solidFill>
                  <a:schemeClr val="tx1">
                    <a:tint val="75000"/>
                  </a:schemeClr>
                </a:solidFill>
              </a:defRPr>
            </a:lvl4pPr>
            <a:lvl5pPr marL="1600200" indent="0">
              <a:buNone/>
              <a:defRPr sz="1400">
                <a:solidFill>
                  <a:schemeClr val="tx1">
                    <a:tint val="75000"/>
                  </a:schemeClr>
                </a:solidFill>
              </a:defRPr>
            </a:lvl5pPr>
            <a:lvl6pPr marL="2000250" indent="0">
              <a:buNone/>
              <a:defRPr sz="1400">
                <a:solidFill>
                  <a:schemeClr val="tx1">
                    <a:tint val="75000"/>
                  </a:schemeClr>
                </a:solidFill>
              </a:defRPr>
            </a:lvl6pPr>
            <a:lvl7pPr marL="2400300" indent="0">
              <a:buNone/>
              <a:defRPr sz="1400">
                <a:solidFill>
                  <a:schemeClr val="tx1">
                    <a:tint val="75000"/>
                  </a:schemeClr>
                </a:solidFill>
              </a:defRPr>
            </a:lvl7pPr>
            <a:lvl8pPr marL="2800350" indent="0">
              <a:buNone/>
              <a:defRPr sz="1400">
                <a:solidFill>
                  <a:schemeClr val="tx1">
                    <a:tint val="75000"/>
                  </a:schemeClr>
                </a:solidFill>
              </a:defRPr>
            </a:lvl8pPr>
            <a:lvl9pPr marL="32004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5/8/2026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47913364"/>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50069" y="2738437"/>
            <a:ext cx="3400425"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050506" y="2738437"/>
            <a:ext cx="3400425"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5/8/2026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749510446"/>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51111" y="547689"/>
            <a:ext cx="6900863" cy="1988345"/>
          </a:xfrm>
        </p:spPr>
        <p:txBody>
          <a:bodyPr/>
          <a:lstStyle/>
          <a:p>
            <a:r>
              <a:rPr lang="en-US"/>
              <a:t>Click to edit Master title style</a:t>
            </a:r>
          </a:p>
        </p:txBody>
      </p:sp>
      <p:sp>
        <p:nvSpPr>
          <p:cNvPr id="3" name="Text Placeholder 2"/>
          <p:cNvSpPr>
            <a:spLocks noGrp="1"/>
          </p:cNvSpPr>
          <p:nvPr>
            <p:ph type="body" idx="1"/>
          </p:nvPr>
        </p:nvSpPr>
        <p:spPr>
          <a:xfrm>
            <a:off x="551111" y="2521745"/>
            <a:ext cx="3384798" cy="1235868"/>
          </a:xfrm>
        </p:spPr>
        <p:txBody>
          <a:bodyPr anchor="b"/>
          <a:lstStyle>
            <a:lvl1pPr marL="0" indent="0">
              <a:buNone/>
              <a:defRPr sz="2100" b="1"/>
            </a:lvl1pPr>
            <a:lvl2pPr marL="400050" indent="0">
              <a:buNone/>
              <a:defRPr sz="1750" b="1"/>
            </a:lvl2pPr>
            <a:lvl3pPr marL="800100" indent="0">
              <a:buNone/>
              <a:defRPr sz="1575" b="1"/>
            </a:lvl3pPr>
            <a:lvl4pPr marL="1200150" indent="0">
              <a:buNone/>
              <a:defRPr sz="1400" b="1"/>
            </a:lvl4pPr>
            <a:lvl5pPr marL="1600200" indent="0">
              <a:buNone/>
              <a:defRPr sz="1400" b="1"/>
            </a:lvl5pPr>
            <a:lvl6pPr marL="2000250" indent="0">
              <a:buNone/>
              <a:defRPr sz="1400" b="1"/>
            </a:lvl6pPr>
            <a:lvl7pPr marL="2400300" indent="0">
              <a:buNone/>
              <a:defRPr sz="1400" b="1"/>
            </a:lvl7pPr>
            <a:lvl8pPr marL="2800350" indent="0">
              <a:buNone/>
              <a:defRPr sz="1400" b="1"/>
            </a:lvl8pPr>
            <a:lvl9pPr marL="3200400" indent="0">
              <a:buNone/>
              <a:defRPr sz="1400" b="1"/>
            </a:lvl9pPr>
          </a:lstStyle>
          <a:p>
            <a:pPr lvl="0"/>
            <a:r>
              <a:rPr lang="en-US"/>
              <a:t>Click to edit Master text styles</a:t>
            </a:r>
          </a:p>
        </p:txBody>
      </p:sp>
      <p:sp>
        <p:nvSpPr>
          <p:cNvPr id="4" name="Content Placeholder 3"/>
          <p:cNvSpPr>
            <a:spLocks noGrp="1"/>
          </p:cNvSpPr>
          <p:nvPr>
            <p:ph sz="half" idx="2"/>
          </p:nvPr>
        </p:nvSpPr>
        <p:spPr>
          <a:xfrm>
            <a:off x="551111" y="3757613"/>
            <a:ext cx="3384798"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050507" y="2521745"/>
            <a:ext cx="3401467" cy="1235868"/>
          </a:xfrm>
        </p:spPr>
        <p:txBody>
          <a:bodyPr anchor="b"/>
          <a:lstStyle>
            <a:lvl1pPr marL="0" indent="0">
              <a:buNone/>
              <a:defRPr sz="2100" b="1"/>
            </a:lvl1pPr>
            <a:lvl2pPr marL="400050" indent="0">
              <a:buNone/>
              <a:defRPr sz="1750" b="1"/>
            </a:lvl2pPr>
            <a:lvl3pPr marL="800100" indent="0">
              <a:buNone/>
              <a:defRPr sz="1575" b="1"/>
            </a:lvl3pPr>
            <a:lvl4pPr marL="1200150" indent="0">
              <a:buNone/>
              <a:defRPr sz="1400" b="1"/>
            </a:lvl4pPr>
            <a:lvl5pPr marL="1600200" indent="0">
              <a:buNone/>
              <a:defRPr sz="1400" b="1"/>
            </a:lvl5pPr>
            <a:lvl6pPr marL="2000250" indent="0">
              <a:buNone/>
              <a:defRPr sz="1400" b="1"/>
            </a:lvl6pPr>
            <a:lvl7pPr marL="2400300" indent="0">
              <a:buNone/>
              <a:defRPr sz="1400" b="1"/>
            </a:lvl7pPr>
            <a:lvl8pPr marL="2800350" indent="0">
              <a:buNone/>
              <a:defRPr sz="1400" b="1"/>
            </a:lvl8pPr>
            <a:lvl9pPr marL="3200400" indent="0">
              <a:buNone/>
              <a:defRPr sz="1400" b="1"/>
            </a:lvl9pPr>
          </a:lstStyle>
          <a:p>
            <a:pPr lvl="0"/>
            <a:r>
              <a:rPr lang="en-US"/>
              <a:t>Click to edit Master text styles</a:t>
            </a:r>
          </a:p>
        </p:txBody>
      </p:sp>
      <p:sp>
        <p:nvSpPr>
          <p:cNvPr id="6" name="Content Placeholder 5"/>
          <p:cNvSpPr>
            <a:spLocks noGrp="1"/>
          </p:cNvSpPr>
          <p:nvPr>
            <p:ph sz="quarter" idx="4"/>
          </p:nvPr>
        </p:nvSpPr>
        <p:spPr>
          <a:xfrm>
            <a:off x="4050507" y="3757613"/>
            <a:ext cx="3401467"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5/8/2026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142657299"/>
      </p:ext>
    </p:extLst>
  </p:cSld>
  <p:clrMapOvr>
    <a:masterClrMapping/>
  </p:clrMapOvr>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5/8/2026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563768774"/>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5/8/2026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30103280"/>
      </p:ext>
    </p:extLst>
  </p:cSld>
  <p:clrMapOvr>
    <a:masterClrMapping/>
  </p:clrMapOvr>
  <p:hf sldNum="0" hdr="0" dt="0"/>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91744" y="2109967"/>
            <a:ext cx="3338609" cy="935241"/>
          </a:xfrm>
          <a:prstGeom prst="rect">
            <a:avLst/>
          </a:prstGeom>
        </p:spPr>
        <p:txBody>
          <a:bodyPr vert="horz" lIns="0" tIns="0" rIns="0" bIns="0" rtlCol="0" anchor="t">
            <a:noAutofit/>
          </a:bodyPr>
          <a:lstStyle/>
          <a:p>
            <a:r>
              <a:rPr lang="en-US"/>
              <a:t>Click to edit Master </a:t>
            </a:r>
            <a:br>
              <a:rPr lang="en-US"/>
            </a:br>
            <a:r>
              <a:rPr lang="en-US"/>
              <a:t>title style</a:t>
            </a:r>
          </a:p>
        </p:txBody>
      </p:sp>
      <p:sp>
        <p:nvSpPr>
          <p:cNvPr id="3" name="Text Placeholder 2"/>
          <p:cNvSpPr>
            <a:spLocks noGrp="1"/>
          </p:cNvSpPr>
          <p:nvPr>
            <p:ph type="body" idx="1"/>
          </p:nvPr>
        </p:nvSpPr>
        <p:spPr>
          <a:xfrm>
            <a:off x="470647" y="4830168"/>
            <a:ext cx="7059706" cy="3740727"/>
          </a:xfrm>
          <a:prstGeom prst="rect">
            <a:avLst/>
          </a:prstGeom>
        </p:spPr>
        <p:txBody>
          <a:bodyPr vert="horz" lIns="0" tIns="0" rIns="0" bIns="0" rtlCol="0">
            <a:noAutofit/>
          </a:bodyPr>
          <a:lstStyle/>
          <a:p>
            <a:pPr lvl="0"/>
            <a:r>
              <a:rPr lang="en-US"/>
              <a:t>Click to edit Master text styles (fix spacing)</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70648" y="9802711"/>
            <a:ext cx="2511065" cy="210416"/>
          </a:xfrm>
          <a:prstGeom prst="rect">
            <a:avLst/>
          </a:prstGeom>
        </p:spPr>
        <p:txBody>
          <a:bodyPr vert="horz" lIns="0" tIns="0" rIns="0" bIns="0" rtlCol="0" anchor="t">
            <a:noAutofit/>
          </a:bodyPr>
          <a:lstStyle>
            <a:lvl1pPr algn="l">
              <a:defRPr sz="800">
                <a:solidFill>
                  <a:schemeClr val="tx2"/>
                </a:solidFill>
              </a:defRPr>
            </a:lvl1pPr>
          </a:lstStyle>
          <a:p>
            <a:endParaRPr lang="en-US"/>
          </a:p>
        </p:txBody>
      </p:sp>
    </p:spTree>
    <p:custDataLst>
      <p:tags r:id="rId4"/>
    </p:custDataLst>
    <p:extLst>
      <p:ext uri="{BB962C8B-B14F-4D97-AF65-F5344CB8AC3E}">
        <p14:creationId xmlns:p14="http://schemas.microsoft.com/office/powerpoint/2010/main" val="341952231"/>
      </p:ext>
    </p:extLst>
  </p:cSld>
  <p:clrMap bg1="lt1" tx1="dk1" bg2="lt2" tx2="dk2" accent1="accent1" accent2="accent2" accent3="accent3" accent4="accent4" accent5="accent5" accent6="accent6" hlink="hlink" folHlink="folHlink"/>
  <p:sldLayoutIdLst>
    <p:sldLayoutId id="2147483691" r:id="rId1"/>
    <p:sldLayoutId id="2147483692" r:id="rId2"/>
  </p:sldLayoutIdLst>
  <p:hf sldNum="0" hdr="0" dt="0"/>
  <p:txStyles>
    <p:titleStyle>
      <a:lvl1pPr algn="l" defTabSz="777240" rtl="0" eaLnBrk="1" latinLnBrk="0" hangingPunct="1">
        <a:lnSpc>
          <a:spcPct val="100000"/>
        </a:lnSpc>
        <a:spcBef>
          <a:spcPct val="0"/>
        </a:spcBef>
        <a:buNone/>
        <a:defRPr sz="1800" b="1" kern="1200" spc="-50" baseline="0">
          <a:solidFill>
            <a:schemeClr val="tx1"/>
          </a:solidFill>
          <a:latin typeface="+mj-lt"/>
          <a:ea typeface="+mj-ea"/>
          <a:cs typeface="+mj-cs"/>
        </a:defRPr>
      </a:lvl1pPr>
    </p:titleStyle>
    <p:bodyStyle>
      <a:lvl1pPr marL="0" indent="0" algn="l" defTabSz="777240" rtl="0" eaLnBrk="1" latinLnBrk="0" hangingPunct="1">
        <a:lnSpc>
          <a:spcPct val="100000"/>
        </a:lnSpc>
        <a:spcBef>
          <a:spcPts val="0"/>
        </a:spcBef>
        <a:spcAft>
          <a:spcPts val="600"/>
        </a:spcAft>
        <a:buFont typeface="Arial" panose="020B0604020202020204" pitchFamily="34" charset="0"/>
        <a:buNone/>
        <a:defRPr sz="1000" kern="1200" spc="0" baseline="0">
          <a:solidFill>
            <a:schemeClr val="tx1"/>
          </a:solidFill>
          <a:latin typeface="+mn-lt"/>
          <a:ea typeface="+mn-ea"/>
          <a:cs typeface="+mn-cs"/>
        </a:defRPr>
      </a:lvl1pPr>
      <a:lvl2pPr marL="115888" indent="-115888"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2pPr>
      <a:lvl3pPr marL="230188" indent="-111125"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3pPr>
      <a:lvl4pPr marL="341313" indent="-111125"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4pPr>
      <a:lvl5pPr marL="457200" indent="-115888"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520" userDrawn="1">
          <p15:clr>
            <a:srgbClr val="F26B43"/>
          </p15:clr>
        </p15:guide>
        <p15:guide id="2" pos="296" userDrawn="1">
          <p15:clr>
            <a:srgbClr val="F26B43"/>
          </p15:clr>
        </p15:guide>
        <p15:guide id="3" pos="4744" userDrawn="1">
          <p15:clr>
            <a:srgbClr val="F26B43"/>
          </p15:clr>
        </p15:guide>
        <p15:guide id="4" orient="horz" pos="295" userDrawn="1">
          <p15:clr>
            <a:srgbClr val="F26B43"/>
          </p15:clr>
        </p15:guide>
        <p15:guide id="5" orient="horz" pos="5965" userDrawn="1">
          <p15:clr>
            <a:srgbClr val="F26B43"/>
          </p15:clr>
        </p15:guide>
        <p15:guide id="6" orient="horz" pos="306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0069" y="547689"/>
            <a:ext cx="6900863" cy="198834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50069" y="2738437"/>
            <a:ext cx="6900863" cy="65270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50069" y="9534527"/>
            <a:ext cx="1800225" cy="547688"/>
          </a:xfrm>
          <a:prstGeom prst="rect">
            <a:avLst/>
          </a:prstGeom>
        </p:spPr>
        <p:txBody>
          <a:bodyPr vert="horz" lIns="91440" tIns="45720" rIns="91440" bIns="45720" rtlCol="0" anchor="ctr"/>
          <a:lstStyle>
            <a:lvl1pPr algn="l">
              <a:defRPr sz="1050">
                <a:solidFill>
                  <a:schemeClr val="tx1">
                    <a:tint val="75000"/>
                  </a:schemeClr>
                </a:solidFill>
              </a:defRPr>
            </a:lvl1pPr>
          </a:lstStyle>
          <a:p>
            <a:fld id="{C764DE79-268F-4C1A-8933-263129D2AF90}" type="datetimeFigureOut">
              <a:rPr lang="en-US" dirty="0"/>
              <a:t>5/8/2026</a:t>
            </a:fld>
            <a:endParaRPr lang="en-US"/>
          </a:p>
        </p:txBody>
      </p:sp>
      <p:sp>
        <p:nvSpPr>
          <p:cNvPr id="5" name="Footer Placeholder 4"/>
          <p:cNvSpPr>
            <a:spLocks noGrp="1"/>
          </p:cNvSpPr>
          <p:nvPr>
            <p:ph type="ftr" sz="quarter" idx="3"/>
          </p:nvPr>
        </p:nvSpPr>
        <p:spPr>
          <a:xfrm>
            <a:off x="2650331" y="9534527"/>
            <a:ext cx="2700338" cy="547688"/>
          </a:xfrm>
          <a:prstGeom prst="rect">
            <a:avLst/>
          </a:prstGeom>
        </p:spPr>
        <p:txBody>
          <a:bodyPr vert="horz" lIns="91440" tIns="45720" rIns="91440" bIns="45720" rtlCol="0" anchor="ctr"/>
          <a:lstStyle>
            <a:lvl1pPr algn="ctr">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650706" y="9534527"/>
            <a:ext cx="1800225" cy="547688"/>
          </a:xfrm>
          <a:prstGeom prst="rect">
            <a:avLst/>
          </a:prstGeom>
        </p:spPr>
        <p:txBody>
          <a:bodyPr vert="horz" lIns="91440" tIns="45720" rIns="91440" bIns="45720" rtlCol="0" anchor="ctr"/>
          <a:lstStyle>
            <a:lvl1pPr algn="r">
              <a:defRPr sz="105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416174876"/>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Lst>
  <p:hf sldNum="0" hdr="0" dt="0"/>
  <p:txStyles>
    <p:titleStyle>
      <a:lvl1pPr algn="l" defTabSz="800100" rtl="0" eaLnBrk="1" latinLnBrk="0" hangingPunct="1">
        <a:lnSpc>
          <a:spcPct val="90000"/>
        </a:lnSpc>
        <a:spcBef>
          <a:spcPct val="0"/>
        </a:spcBef>
        <a:buNone/>
        <a:defRPr sz="3850" kern="1200">
          <a:solidFill>
            <a:schemeClr val="tx1"/>
          </a:solidFill>
          <a:latin typeface="+mj-lt"/>
          <a:ea typeface="+mj-ea"/>
          <a:cs typeface="+mj-cs"/>
        </a:defRPr>
      </a:lvl1pPr>
    </p:titleStyle>
    <p:bodyStyle>
      <a:lvl1pPr marL="200025" indent="-200025" algn="l" defTabSz="800100" rtl="0" eaLnBrk="1" latinLnBrk="0" hangingPunct="1">
        <a:lnSpc>
          <a:spcPct val="90000"/>
        </a:lnSpc>
        <a:spcBef>
          <a:spcPts val="875"/>
        </a:spcBef>
        <a:buFont typeface="Arial" panose="020B0604020202020204" pitchFamily="34" charset="0"/>
        <a:buChar char="•"/>
        <a:defRPr sz="2450" kern="1200">
          <a:solidFill>
            <a:schemeClr val="tx1"/>
          </a:solidFill>
          <a:latin typeface="+mn-lt"/>
          <a:ea typeface="+mn-ea"/>
          <a:cs typeface="+mn-cs"/>
        </a:defRPr>
      </a:lvl1pPr>
      <a:lvl2pPr marL="600075" indent="-200025" algn="l" defTabSz="800100" rtl="0" eaLnBrk="1" latinLnBrk="0" hangingPunct="1">
        <a:lnSpc>
          <a:spcPct val="90000"/>
        </a:lnSpc>
        <a:spcBef>
          <a:spcPts val="438"/>
        </a:spcBef>
        <a:buFont typeface="Arial" panose="020B0604020202020204" pitchFamily="34" charset="0"/>
        <a:buChar char="•"/>
        <a:defRPr sz="2100" kern="1200">
          <a:solidFill>
            <a:schemeClr val="tx1"/>
          </a:solidFill>
          <a:latin typeface="+mn-lt"/>
          <a:ea typeface="+mn-ea"/>
          <a:cs typeface="+mn-cs"/>
        </a:defRPr>
      </a:lvl2pPr>
      <a:lvl3pPr marL="1000125" indent="-200025" algn="l" defTabSz="800100" rtl="0" eaLnBrk="1" latinLnBrk="0" hangingPunct="1">
        <a:lnSpc>
          <a:spcPct val="90000"/>
        </a:lnSpc>
        <a:spcBef>
          <a:spcPts val="438"/>
        </a:spcBef>
        <a:buFont typeface="Arial" panose="020B0604020202020204" pitchFamily="34" charset="0"/>
        <a:buChar char="•"/>
        <a:defRPr sz="1750" kern="1200">
          <a:solidFill>
            <a:schemeClr val="tx1"/>
          </a:solidFill>
          <a:latin typeface="+mn-lt"/>
          <a:ea typeface="+mn-ea"/>
          <a:cs typeface="+mn-cs"/>
        </a:defRPr>
      </a:lvl3pPr>
      <a:lvl4pPr marL="1400175" indent="-200025" algn="l" defTabSz="800100" rtl="0" eaLnBrk="1" latinLnBrk="0" hangingPunct="1">
        <a:lnSpc>
          <a:spcPct val="90000"/>
        </a:lnSpc>
        <a:spcBef>
          <a:spcPts val="438"/>
        </a:spcBef>
        <a:buFont typeface="Arial" panose="020B0604020202020204" pitchFamily="34" charset="0"/>
        <a:buChar char="•"/>
        <a:defRPr sz="1575" kern="1200">
          <a:solidFill>
            <a:schemeClr val="tx1"/>
          </a:solidFill>
          <a:latin typeface="+mn-lt"/>
          <a:ea typeface="+mn-ea"/>
          <a:cs typeface="+mn-cs"/>
        </a:defRPr>
      </a:lvl4pPr>
      <a:lvl5pPr marL="1800225" indent="-200025" algn="l" defTabSz="800100" rtl="0" eaLnBrk="1" latinLnBrk="0" hangingPunct="1">
        <a:lnSpc>
          <a:spcPct val="90000"/>
        </a:lnSpc>
        <a:spcBef>
          <a:spcPts val="438"/>
        </a:spcBef>
        <a:buFont typeface="Arial" panose="020B0604020202020204" pitchFamily="34" charset="0"/>
        <a:buChar char="•"/>
        <a:defRPr sz="1575" kern="1200">
          <a:solidFill>
            <a:schemeClr val="tx1"/>
          </a:solidFill>
          <a:latin typeface="+mn-lt"/>
          <a:ea typeface="+mn-ea"/>
          <a:cs typeface="+mn-cs"/>
        </a:defRPr>
      </a:lvl5pPr>
      <a:lvl6pPr marL="2200275" indent="-200025" algn="l" defTabSz="800100" rtl="0" eaLnBrk="1" latinLnBrk="0" hangingPunct="1">
        <a:lnSpc>
          <a:spcPct val="90000"/>
        </a:lnSpc>
        <a:spcBef>
          <a:spcPts val="438"/>
        </a:spcBef>
        <a:buFont typeface="Arial" panose="020B0604020202020204" pitchFamily="34" charset="0"/>
        <a:buChar char="•"/>
        <a:defRPr sz="1575" kern="1200">
          <a:solidFill>
            <a:schemeClr val="tx1"/>
          </a:solidFill>
          <a:latin typeface="+mn-lt"/>
          <a:ea typeface="+mn-ea"/>
          <a:cs typeface="+mn-cs"/>
        </a:defRPr>
      </a:lvl6pPr>
      <a:lvl7pPr marL="2600325" indent="-200025" algn="l" defTabSz="800100" rtl="0" eaLnBrk="1" latinLnBrk="0" hangingPunct="1">
        <a:lnSpc>
          <a:spcPct val="90000"/>
        </a:lnSpc>
        <a:spcBef>
          <a:spcPts val="438"/>
        </a:spcBef>
        <a:buFont typeface="Arial" panose="020B0604020202020204" pitchFamily="34" charset="0"/>
        <a:buChar char="•"/>
        <a:defRPr sz="1575" kern="1200">
          <a:solidFill>
            <a:schemeClr val="tx1"/>
          </a:solidFill>
          <a:latin typeface="+mn-lt"/>
          <a:ea typeface="+mn-ea"/>
          <a:cs typeface="+mn-cs"/>
        </a:defRPr>
      </a:lvl7pPr>
      <a:lvl8pPr marL="3000375" indent="-200025" algn="l" defTabSz="800100" rtl="0" eaLnBrk="1" latinLnBrk="0" hangingPunct="1">
        <a:lnSpc>
          <a:spcPct val="90000"/>
        </a:lnSpc>
        <a:spcBef>
          <a:spcPts val="438"/>
        </a:spcBef>
        <a:buFont typeface="Arial" panose="020B0604020202020204" pitchFamily="34" charset="0"/>
        <a:buChar char="•"/>
        <a:defRPr sz="1575" kern="1200">
          <a:solidFill>
            <a:schemeClr val="tx1"/>
          </a:solidFill>
          <a:latin typeface="+mn-lt"/>
          <a:ea typeface="+mn-ea"/>
          <a:cs typeface="+mn-cs"/>
        </a:defRPr>
      </a:lvl8pPr>
      <a:lvl9pPr marL="3400425" indent="-200025" algn="l" defTabSz="800100" rtl="0" eaLnBrk="1" latinLnBrk="0" hangingPunct="1">
        <a:lnSpc>
          <a:spcPct val="90000"/>
        </a:lnSpc>
        <a:spcBef>
          <a:spcPts val="438"/>
        </a:spcBef>
        <a:buFont typeface="Arial" panose="020B0604020202020204" pitchFamily="34" charset="0"/>
        <a:buChar char="•"/>
        <a:defRPr sz="1575" kern="1200">
          <a:solidFill>
            <a:schemeClr val="tx1"/>
          </a:solidFill>
          <a:latin typeface="+mn-lt"/>
          <a:ea typeface="+mn-ea"/>
          <a:cs typeface="+mn-cs"/>
        </a:defRPr>
      </a:lvl9pPr>
    </p:bodyStyle>
    <p:otherStyle>
      <a:defPPr>
        <a:defRPr lang="en-US"/>
      </a:defPPr>
      <a:lvl1pPr marL="0" algn="l" defTabSz="800100" rtl="0" eaLnBrk="1" latinLnBrk="0" hangingPunct="1">
        <a:defRPr sz="1575" kern="1200">
          <a:solidFill>
            <a:schemeClr val="tx1"/>
          </a:solidFill>
          <a:latin typeface="+mn-lt"/>
          <a:ea typeface="+mn-ea"/>
          <a:cs typeface="+mn-cs"/>
        </a:defRPr>
      </a:lvl1pPr>
      <a:lvl2pPr marL="400050" algn="l" defTabSz="800100" rtl="0" eaLnBrk="1" latinLnBrk="0" hangingPunct="1">
        <a:defRPr sz="1575" kern="1200">
          <a:solidFill>
            <a:schemeClr val="tx1"/>
          </a:solidFill>
          <a:latin typeface="+mn-lt"/>
          <a:ea typeface="+mn-ea"/>
          <a:cs typeface="+mn-cs"/>
        </a:defRPr>
      </a:lvl2pPr>
      <a:lvl3pPr marL="800100" algn="l" defTabSz="800100" rtl="0" eaLnBrk="1" latinLnBrk="0" hangingPunct="1">
        <a:defRPr sz="1575" kern="1200">
          <a:solidFill>
            <a:schemeClr val="tx1"/>
          </a:solidFill>
          <a:latin typeface="+mn-lt"/>
          <a:ea typeface="+mn-ea"/>
          <a:cs typeface="+mn-cs"/>
        </a:defRPr>
      </a:lvl3pPr>
      <a:lvl4pPr marL="1200150" algn="l" defTabSz="800100" rtl="0" eaLnBrk="1" latinLnBrk="0" hangingPunct="1">
        <a:defRPr sz="1575" kern="1200">
          <a:solidFill>
            <a:schemeClr val="tx1"/>
          </a:solidFill>
          <a:latin typeface="+mn-lt"/>
          <a:ea typeface="+mn-ea"/>
          <a:cs typeface="+mn-cs"/>
        </a:defRPr>
      </a:lvl4pPr>
      <a:lvl5pPr marL="1600200" algn="l" defTabSz="800100" rtl="0" eaLnBrk="1" latinLnBrk="0" hangingPunct="1">
        <a:defRPr sz="1575" kern="1200">
          <a:solidFill>
            <a:schemeClr val="tx1"/>
          </a:solidFill>
          <a:latin typeface="+mn-lt"/>
          <a:ea typeface="+mn-ea"/>
          <a:cs typeface="+mn-cs"/>
        </a:defRPr>
      </a:lvl5pPr>
      <a:lvl6pPr marL="2000250" algn="l" defTabSz="800100" rtl="0" eaLnBrk="1" latinLnBrk="0" hangingPunct="1">
        <a:defRPr sz="1575" kern="1200">
          <a:solidFill>
            <a:schemeClr val="tx1"/>
          </a:solidFill>
          <a:latin typeface="+mn-lt"/>
          <a:ea typeface="+mn-ea"/>
          <a:cs typeface="+mn-cs"/>
        </a:defRPr>
      </a:lvl6pPr>
      <a:lvl7pPr marL="2400300" algn="l" defTabSz="800100" rtl="0" eaLnBrk="1" latinLnBrk="0" hangingPunct="1">
        <a:defRPr sz="1575" kern="1200">
          <a:solidFill>
            <a:schemeClr val="tx1"/>
          </a:solidFill>
          <a:latin typeface="+mn-lt"/>
          <a:ea typeface="+mn-ea"/>
          <a:cs typeface="+mn-cs"/>
        </a:defRPr>
      </a:lvl7pPr>
      <a:lvl8pPr marL="2800350" algn="l" defTabSz="800100" rtl="0" eaLnBrk="1" latinLnBrk="0" hangingPunct="1">
        <a:defRPr sz="1575" kern="1200">
          <a:solidFill>
            <a:schemeClr val="tx1"/>
          </a:solidFill>
          <a:latin typeface="+mn-lt"/>
          <a:ea typeface="+mn-ea"/>
          <a:cs typeface="+mn-cs"/>
        </a:defRPr>
      </a:lvl8pPr>
      <a:lvl9pPr marL="3200400" algn="l" defTabSz="800100" rtl="0" eaLnBrk="1" latinLnBrk="0" hangingPunct="1">
        <a:defRPr sz="1575"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520" userDrawn="1">
          <p15:clr>
            <a:srgbClr val="F26B43"/>
          </p15:clr>
        </p15:guide>
        <p15:guide id="2" pos="296" userDrawn="1">
          <p15:clr>
            <a:srgbClr val="F26B43"/>
          </p15:clr>
        </p15:guide>
        <p15:guide id="3" pos="4744" userDrawn="1">
          <p15:clr>
            <a:srgbClr val="F26B43"/>
          </p15:clr>
        </p15:guide>
        <p15:guide id="4" orient="horz" pos="295" userDrawn="1">
          <p15:clr>
            <a:srgbClr val="F26B43"/>
          </p15:clr>
        </p15:guide>
        <p15:guide id="5" orient="horz" pos="5965" userDrawn="1">
          <p15:clr>
            <a:srgbClr val="F26B43"/>
          </p15:clr>
        </p15:guide>
        <p15:guide id="6" orient="horz" pos="306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4.xml"/><Relationship Id="rId1" Type="http://schemas.openxmlformats.org/officeDocument/2006/relationships/tags" Target="../tags/tag7.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8.xml"/><Relationship Id="rId6" Type="http://schemas.openxmlformats.org/officeDocument/2006/relationships/image" Target="../media/image5.png"/><Relationship Id="rId5" Type="http://schemas.openxmlformats.org/officeDocument/2006/relationships/image" Target="../media/image2.sv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2.sv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4F1993E-EA66-6F15-AFF2-27476A00D555}"/>
              </a:ext>
            </a:extLst>
          </p:cNvPr>
          <p:cNvSpPr/>
          <p:nvPr/>
        </p:nvSpPr>
        <p:spPr>
          <a:xfrm>
            <a:off x="1" y="1136920"/>
            <a:ext cx="8001000" cy="1220585"/>
          </a:xfrm>
          <a:prstGeom prst="rect">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2">
            <a:extLst>
              <a:ext uri="{FF2B5EF4-FFF2-40B4-BE49-F238E27FC236}">
                <a16:creationId xmlns:a16="http://schemas.microsoft.com/office/drawing/2014/main" id="{4583B7B0-4A08-C872-B467-4479FDA61DFA}"/>
              </a:ext>
            </a:extLst>
          </p:cNvPr>
          <p:cNvSpPr txBox="1">
            <a:spLocks/>
          </p:cNvSpPr>
          <p:nvPr/>
        </p:nvSpPr>
        <p:spPr>
          <a:xfrm>
            <a:off x="571503" y="1382982"/>
            <a:ext cx="2850123" cy="657737"/>
          </a:xfrm>
          <a:prstGeom prst="rect">
            <a:avLst/>
          </a:prstGeom>
        </p:spPr>
        <p:txBody>
          <a:bodyPr lIns="0" tIns="0" rIns="0" bIns="0"/>
          <a:lstStyle>
            <a:lvl1pPr algn="l" defTabSz="777240" rtl="0" eaLnBrk="1" latinLnBrk="0" hangingPunct="1">
              <a:lnSpc>
                <a:spcPct val="100000"/>
              </a:lnSpc>
              <a:spcBef>
                <a:spcPct val="0"/>
              </a:spcBef>
              <a:buNone/>
              <a:defRPr sz="1800" b="1" kern="1200" spc="-50" baseline="0">
                <a:solidFill>
                  <a:schemeClr val="tx1"/>
                </a:solidFill>
                <a:latin typeface="+mj-lt"/>
                <a:ea typeface="+mj-ea"/>
                <a:cs typeface="+mj-cs"/>
              </a:defRPr>
            </a:lvl1pPr>
          </a:lstStyle>
          <a:p>
            <a:pPr>
              <a:spcBef>
                <a:spcPts val="400"/>
              </a:spcBef>
              <a:defRPr/>
            </a:pPr>
            <a:r>
              <a:rPr lang="en-US" spc="-30" dirty="0">
                <a:latin typeface="Georgia" panose="02040502050405020303" pitchFamily="18" charset="0"/>
              </a:rPr>
              <a:t>University of Delaware</a:t>
            </a:r>
          </a:p>
          <a:p>
            <a:pPr>
              <a:spcBef>
                <a:spcPts val="400"/>
              </a:spcBef>
              <a:defRPr/>
            </a:pPr>
            <a:r>
              <a:rPr lang="en-US" spc="-30" dirty="0">
                <a:latin typeface="Georgia" panose="02040502050405020303" pitchFamily="18" charset="0"/>
              </a:rPr>
              <a:t>2026</a:t>
            </a:r>
            <a:r>
              <a:rPr lang="en-US" spc="-30" dirty="0">
                <a:solidFill>
                  <a:srgbClr val="EC008C"/>
                </a:solidFill>
                <a:latin typeface="Georgia" panose="02040502050405020303" pitchFamily="18" charset="0"/>
              </a:rPr>
              <a:t> </a:t>
            </a:r>
            <a:r>
              <a:rPr lang="en-US" spc="-30" dirty="0">
                <a:latin typeface="Georgia" panose="02040502050405020303" pitchFamily="18" charset="0"/>
              </a:rPr>
              <a:t>Plan Overview</a:t>
            </a:r>
          </a:p>
        </p:txBody>
      </p:sp>
      <p:sp>
        <p:nvSpPr>
          <p:cNvPr id="17" name="Text Placeholder 3">
            <a:extLst>
              <a:ext uri="{FF2B5EF4-FFF2-40B4-BE49-F238E27FC236}">
                <a16:creationId xmlns:a16="http://schemas.microsoft.com/office/drawing/2014/main" id="{9C648B98-F5A0-D5D4-3582-4B293C85AA37}"/>
              </a:ext>
            </a:extLst>
          </p:cNvPr>
          <p:cNvSpPr txBox="1">
            <a:spLocks/>
          </p:cNvSpPr>
          <p:nvPr/>
        </p:nvSpPr>
        <p:spPr>
          <a:xfrm>
            <a:off x="4000498" y="1746025"/>
            <a:ext cx="2769042" cy="491469"/>
          </a:xfrm>
          <a:prstGeom prst="rect">
            <a:avLst/>
          </a:prstGeom>
        </p:spPr>
        <p:txBody>
          <a:bodyPr lIns="0" tIns="0" rIns="0" bIns="0" rtlCol="0">
            <a:noAutofit/>
          </a:bodyPr>
          <a:lstStyle>
            <a:defPPr marR="0" lvl="0" algn="l" rtl="0">
              <a:lnSpc>
                <a:spcPct val="100000"/>
              </a:lnSpc>
              <a:spcBef>
                <a:spcPts val="0"/>
              </a:spcBef>
              <a:spcAft>
                <a:spcPts val="0"/>
              </a:spcAft>
            </a:defPPr>
            <a:lvl1pPr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lvl="1"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lvl="2"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lvl="3"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lvl="4"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defTabSz="777240" eaLnBrk="1" fontAlgn="auto" hangingPunct="1">
              <a:spcBef>
                <a:spcPts val="0"/>
              </a:spcBef>
              <a:defRPr/>
            </a:pPr>
            <a:r>
              <a:rPr lang="en-US" sz="1100" b="1" kern="0" dirty="0">
                <a:solidFill>
                  <a:schemeClr val="tx1"/>
                </a:solidFill>
              </a:rPr>
              <a:t>Apply</a:t>
            </a:r>
            <a:r>
              <a:rPr lang="en-US" sz="1100" b="1" kern="0" dirty="0">
                <a:solidFill>
                  <a:srgbClr val="EC008C"/>
                </a:solidFill>
              </a:rPr>
              <a:t> </a:t>
            </a:r>
            <a:r>
              <a:rPr lang="en-US" sz="1100" b="1" kern="0" dirty="0">
                <a:solidFill>
                  <a:schemeClr val="tx1"/>
                </a:solidFill>
              </a:rPr>
              <a:t>by visiting</a:t>
            </a:r>
            <a:br>
              <a:rPr lang="en-US" sz="1100" b="1" kern="0" dirty="0">
                <a:solidFill>
                  <a:schemeClr val="tx1"/>
                </a:solidFill>
              </a:rPr>
            </a:br>
            <a:r>
              <a:rPr lang="en-US" sz="1100" b="1" kern="0" dirty="0">
                <a:solidFill>
                  <a:srgbClr val="0090DA"/>
                </a:solidFill>
              </a:rPr>
              <a:t>www1.udel.edu/metlife-auth</a:t>
            </a:r>
            <a:br>
              <a:rPr lang="en-US" sz="1100" b="1" kern="0" dirty="0">
                <a:solidFill>
                  <a:schemeClr val="tx1"/>
                </a:solidFill>
              </a:rPr>
            </a:br>
            <a:r>
              <a:rPr lang="en-US" sz="1100" b="1" kern="0" dirty="0">
                <a:solidFill>
                  <a:schemeClr val="tx1"/>
                </a:solidFill>
              </a:rPr>
              <a:t>by May 15, 2026</a:t>
            </a:r>
            <a:endParaRPr lang="en-US" sz="1100" b="1" kern="0" dirty="0">
              <a:solidFill>
                <a:srgbClr val="EC008C"/>
              </a:solidFill>
            </a:endParaRPr>
          </a:p>
        </p:txBody>
      </p:sp>
      <p:sp>
        <p:nvSpPr>
          <p:cNvPr id="31" name="Text Placeholder 3">
            <a:extLst>
              <a:ext uri="{FF2B5EF4-FFF2-40B4-BE49-F238E27FC236}">
                <a16:creationId xmlns:a16="http://schemas.microsoft.com/office/drawing/2014/main" id="{8BA93F2A-B0D8-A74B-8790-49D9C50E201F}"/>
              </a:ext>
            </a:extLst>
          </p:cNvPr>
          <p:cNvSpPr txBox="1">
            <a:spLocks/>
          </p:cNvSpPr>
          <p:nvPr/>
        </p:nvSpPr>
        <p:spPr>
          <a:xfrm>
            <a:off x="4000500" y="1319754"/>
            <a:ext cx="1994719" cy="491469"/>
          </a:xfrm>
          <a:prstGeom prst="rect">
            <a:avLst/>
          </a:prstGeom>
        </p:spPr>
        <p:txBody>
          <a:bodyPr lIns="0" tIns="0" rIns="0" bIns="0" rtlCol="0">
            <a:noAutofit/>
          </a:bodyPr>
          <a:lstStyle>
            <a:defPPr marR="0" lvl="0" algn="l" rtl="0">
              <a:lnSpc>
                <a:spcPct val="100000"/>
              </a:lnSpc>
              <a:spcBef>
                <a:spcPts val="0"/>
              </a:spcBef>
              <a:spcAft>
                <a:spcPts val="0"/>
              </a:spcAft>
            </a:defPPr>
            <a:lvl1pPr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lvl="1"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lvl="2"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lvl="3"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lvl="4"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defTabSz="777240" eaLnBrk="1" fontAlgn="auto" hangingPunct="1">
              <a:spcBef>
                <a:spcPts val="0"/>
              </a:spcBef>
              <a:defRPr/>
            </a:pPr>
            <a:r>
              <a:rPr lang="en-US" sz="1100" b="1" kern="0" dirty="0">
                <a:solidFill>
                  <a:schemeClr val="tx1"/>
                </a:solidFill>
              </a:rPr>
              <a:t>Open Enrollment Period</a:t>
            </a:r>
            <a:br>
              <a:rPr lang="en-US" sz="1100" b="1" kern="0" dirty="0">
                <a:solidFill>
                  <a:schemeClr val="tx1"/>
                </a:solidFill>
              </a:rPr>
            </a:br>
            <a:r>
              <a:rPr lang="en-US" sz="1100" b="1" kern="0" dirty="0">
                <a:solidFill>
                  <a:schemeClr val="tx1"/>
                </a:solidFill>
              </a:rPr>
              <a:t>May 1 – 15, 2026</a:t>
            </a:r>
            <a:endParaRPr lang="en-US" sz="1100" b="1" kern="0" dirty="0">
              <a:solidFill>
                <a:srgbClr val="EC008C"/>
              </a:solidFill>
            </a:endParaRPr>
          </a:p>
        </p:txBody>
      </p:sp>
      <p:sp>
        <p:nvSpPr>
          <p:cNvPr id="32" name="Text Placeholder 13">
            <a:extLst>
              <a:ext uri="{FF2B5EF4-FFF2-40B4-BE49-F238E27FC236}">
                <a16:creationId xmlns:a16="http://schemas.microsoft.com/office/drawing/2014/main" id="{5B3AAB2F-4529-784C-85C2-2D08887BE56A}"/>
              </a:ext>
            </a:extLst>
          </p:cNvPr>
          <p:cNvSpPr txBox="1">
            <a:spLocks/>
          </p:cNvSpPr>
          <p:nvPr/>
        </p:nvSpPr>
        <p:spPr>
          <a:xfrm>
            <a:off x="580926" y="2535074"/>
            <a:ext cx="7106101" cy="441273"/>
          </a:xfrm>
          <a:prstGeom prst="rect">
            <a:avLst/>
          </a:prstGeom>
        </p:spPr>
        <p:txBody>
          <a:bodyPr vert="horz" lIns="0" tIns="0" rIns="0" bIns="0" rtlCol="0" anchor="t">
            <a:noAutofit/>
          </a:bodyPr>
          <a:lstStyle>
            <a:lvl1pPr marL="0" indent="0" algn="l" defTabSz="777240" rtl="0" eaLnBrk="1" latinLnBrk="0" hangingPunct="1">
              <a:lnSpc>
                <a:spcPct val="100000"/>
              </a:lnSpc>
              <a:spcBef>
                <a:spcPts val="0"/>
              </a:spcBef>
              <a:spcAft>
                <a:spcPts val="900"/>
              </a:spcAft>
              <a:buFont typeface="Arial" panose="020B0604020202020204" pitchFamily="34" charset="0"/>
              <a:buNone/>
              <a:defRPr sz="1000" kern="1200" spc="0" baseline="0">
                <a:solidFill>
                  <a:schemeClr val="tx1"/>
                </a:solidFill>
                <a:latin typeface="+mn-lt"/>
                <a:ea typeface="+mn-ea"/>
                <a:cs typeface="+mn-cs"/>
              </a:defRPr>
            </a:lvl1pPr>
            <a:lvl2pPr marL="115888" indent="-115888"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2pPr>
            <a:lvl3pPr marL="230188" indent="-111125"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3pPr>
            <a:lvl4pPr marL="341313" indent="-111125"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4pPr>
            <a:lvl5pPr marL="457200" indent="-115888"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spcAft>
                <a:spcPts val="400"/>
              </a:spcAft>
            </a:pPr>
            <a:r>
              <a:rPr lang="en-US" sz="1300" b="1" dirty="0">
                <a:latin typeface="Georgia" panose="02040502050405020303" pitchFamily="18" charset="0"/>
              </a:rPr>
              <a:t>Coverage options: MetLife Supplemental Term Life Insurance </a:t>
            </a:r>
          </a:p>
          <a:p>
            <a:pPr>
              <a:spcAft>
                <a:spcPts val="200"/>
              </a:spcAft>
            </a:pPr>
            <a:r>
              <a:rPr lang="en-US" sz="900" dirty="0">
                <a:latin typeface="Arial" panose="020B0604020202020204" pitchFamily="34" charset="0"/>
                <a:ea typeface="Frutiger LT Std 57 Cn"/>
                <a:cs typeface="Arial" panose="020B0604020202020204" pitchFamily="34" charset="0"/>
              </a:rPr>
              <a:t>Specific details regarding these provisions can be found in the booklet certificate.</a:t>
            </a:r>
            <a:endParaRPr lang="en-US" sz="900" dirty="0">
              <a:latin typeface="Arial" panose="020B0604020202020204" pitchFamily="34" charset="0"/>
              <a:ea typeface="Calibri" panose="020F0502020204030204" pitchFamily="34" charset="0"/>
              <a:cs typeface="Arial" panose="020B0604020202020204" pitchFamily="34" charset="0"/>
            </a:endParaRPr>
          </a:p>
          <a:p>
            <a:pPr>
              <a:spcAft>
                <a:spcPts val="200"/>
              </a:spcAft>
            </a:pPr>
            <a:endParaRPr lang="en-US" b="1" dirty="0"/>
          </a:p>
        </p:txBody>
      </p:sp>
      <p:graphicFrame>
        <p:nvGraphicFramePr>
          <p:cNvPr id="3" name="Table 2">
            <a:extLst>
              <a:ext uri="{FF2B5EF4-FFF2-40B4-BE49-F238E27FC236}">
                <a16:creationId xmlns:a16="http://schemas.microsoft.com/office/drawing/2014/main" id="{47303832-D826-F94B-92E2-254C5BBC7004}"/>
              </a:ext>
            </a:extLst>
          </p:cNvPr>
          <p:cNvGraphicFramePr>
            <a:graphicFrameLocks noGrp="1"/>
          </p:cNvGraphicFramePr>
          <p:nvPr>
            <p:extLst>
              <p:ext uri="{D42A27DB-BD31-4B8C-83A1-F6EECF244321}">
                <p14:modId xmlns:p14="http://schemas.microsoft.com/office/powerpoint/2010/main" val="609782635"/>
              </p:ext>
            </p:extLst>
          </p:nvPr>
        </p:nvGraphicFramePr>
        <p:xfrm>
          <a:off x="580927" y="3157561"/>
          <a:ext cx="6867338" cy="5259614"/>
        </p:xfrm>
        <a:graphic>
          <a:graphicData uri="http://schemas.openxmlformats.org/drawingml/2006/table">
            <a:tbl>
              <a:tblPr firstRow="1" firstCol="1" lastRow="1" lastCol="1" bandRow="1" bandCol="1"/>
              <a:tblGrid>
                <a:gridCol w="1391308">
                  <a:extLst>
                    <a:ext uri="{9D8B030D-6E8A-4147-A177-3AD203B41FA5}">
                      <a16:colId xmlns:a16="http://schemas.microsoft.com/office/drawing/2014/main" val="899691724"/>
                    </a:ext>
                  </a:extLst>
                </a:gridCol>
                <a:gridCol w="2707341">
                  <a:extLst>
                    <a:ext uri="{9D8B030D-6E8A-4147-A177-3AD203B41FA5}">
                      <a16:colId xmlns:a16="http://schemas.microsoft.com/office/drawing/2014/main" val="1485461724"/>
                    </a:ext>
                  </a:extLst>
                </a:gridCol>
                <a:gridCol w="2768689">
                  <a:extLst>
                    <a:ext uri="{9D8B030D-6E8A-4147-A177-3AD203B41FA5}">
                      <a16:colId xmlns:a16="http://schemas.microsoft.com/office/drawing/2014/main" val="262215982"/>
                    </a:ext>
                  </a:extLst>
                </a:gridCol>
              </a:tblGrid>
              <a:tr h="522768">
                <a:tc>
                  <a:txBody>
                    <a:bodyPr/>
                    <a:lstStyle/>
                    <a:p>
                      <a:pPr marL="0" marR="0">
                        <a:spcBef>
                          <a:spcPts val="0"/>
                        </a:spcBef>
                        <a:spcAft>
                          <a:spcPts val="300"/>
                        </a:spcAft>
                        <a:tabLst>
                          <a:tab pos="165100" algn="l"/>
                        </a:tabLst>
                      </a:pPr>
                      <a:r>
                        <a:rPr lang="en-US" sz="1000" b="1">
                          <a:solidFill>
                            <a:schemeClr val="bg1"/>
                          </a:solidFill>
                          <a:effectLst/>
                          <a:latin typeface="Arial" panose="020B0604020202020204" pitchFamily="34" charset="0"/>
                          <a:ea typeface="Frutiger LT Std 57 Cn"/>
                          <a:cs typeface="Arial" panose="020B0604020202020204" pitchFamily="34" charset="0"/>
                        </a:rPr>
                        <a:t>WHO’S ELIGIBLE</a:t>
                      </a:r>
                      <a:endParaRPr lang="en-US" sz="100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anchor="ctr">
                    <a:lnL>
                      <a:noFill/>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61A0"/>
                    </a:solidFill>
                  </a:tcPr>
                </a:tc>
                <a:tc>
                  <a:txBody>
                    <a:bodyPr/>
                    <a:lstStyle/>
                    <a:p>
                      <a:pPr marL="0" marR="0">
                        <a:spcBef>
                          <a:spcPts val="0"/>
                        </a:spcBef>
                        <a:spcAft>
                          <a:spcPts val="300"/>
                        </a:spcAft>
                      </a:pPr>
                      <a:r>
                        <a:rPr lang="en-US" sz="1000" b="1" dirty="0">
                          <a:solidFill>
                            <a:schemeClr val="bg1"/>
                          </a:solidFill>
                          <a:effectLst/>
                          <a:latin typeface="Arial" panose="020B0604020202020204" pitchFamily="34" charset="0"/>
                          <a:ea typeface="Frutiger LT Std 57 Cn"/>
                          <a:cs typeface="Arial" panose="020B0604020202020204" pitchFamily="34" charset="0"/>
                        </a:rPr>
                        <a:t>COVERAGE CHOICES</a:t>
                      </a:r>
                      <a:endParaRPr lang="en-US" sz="10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0DA"/>
                    </a:solidFill>
                  </a:tcPr>
                </a:tc>
                <a:tc>
                  <a:txBody>
                    <a:bodyPr/>
                    <a:lstStyle/>
                    <a:p>
                      <a:pPr marL="0" marR="0">
                        <a:spcBef>
                          <a:spcPts val="0"/>
                        </a:spcBef>
                        <a:spcAft>
                          <a:spcPts val="300"/>
                        </a:spcAft>
                      </a:pPr>
                      <a:r>
                        <a:rPr lang="en-US" sz="1000" b="1">
                          <a:solidFill>
                            <a:schemeClr val="bg1"/>
                          </a:solidFill>
                          <a:effectLst/>
                          <a:latin typeface="Arial" panose="020B0604020202020204" pitchFamily="34" charset="0"/>
                          <a:ea typeface="Frutiger LT Std 57 Cn"/>
                          <a:cs typeface="Arial" panose="020B0604020202020204" pitchFamily="34" charset="0"/>
                        </a:rPr>
                        <a:t>SPECIAL REQUIREMENTS FOR THIS ENROLLMENT PERIOD</a:t>
                      </a:r>
                      <a:endParaRPr lang="en-US" sz="100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anchor="ctr">
                    <a:lnL w="12700" cap="flat" cmpd="sng" algn="ctr">
                      <a:solidFill>
                        <a:schemeClr val="bg1"/>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90DA"/>
                    </a:solidFill>
                  </a:tcPr>
                </a:tc>
                <a:extLst>
                  <a:ext uri="{0D108BD9-81ED-4DB2-BD59-A6C34878D82A}">
                    <a16:rowId xmlns:a16="http://schemas.microsoft.com/office/drawing/2014/main" val="546973092"/>
                  </a:ext>
                </a:extLst>
              </a:tr>
              <a:tr h="376656">
                <a:tc>
                  <a:txBody>
                    <a:bodyPr/>
                    <a:lstStyle/>
                    <a:p>
                      <a:pPr marL="0" marR="0">
                        <a:lnSpc>
                          <a:spcPts val="1100"/>
                        </a:lnSpc>
                        <a:spcBef>
                          <a:spcPts val="60"/>
                        </a:spcBef>
                        <a:spcAft>
                          <a:spcPts val="300"/>
                        </a:spcAft>
                      </a:pPr>
                      <a:r>
                        <a:rPr lang="en-US" sz="900" b="1" dirty="0">
                          <a:solidFill>
                            <a:schemeClr val="tx1"/>
                          </a:solidFill>
                          <a:effectLst/>
                          <a:latin typeface="Arial" panose="020B0604020202020204" pitchFamily="34" charset="0"/>
                          <a:ea typeface="Frutiger LT Std 57 Cn"/>
                          <a:cs typeface="Arial" panose="020B0604020202020204" pitchFamily="34" charset="0"/>
                        </a:rPr>
                        <a:t>Employee</a:t>
                      </a:r>
                      <a:endParaRPr lang="en-US" sz="9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a:lnL>
                      <a:noFill/>
                    </a:lnL>
                    <a:lnR w="12700" cap="flat" cmpd="sng" algn="ctr">
                      <a:solidFill>
                        <a:srgbClr val="0090D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90D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228600">
                        <a:spcBef>
                          <a:spcPts val="600"/>
                        </a:spcBef>
                        <a:spcAft>
                          <a:spcPts val="400"/>
                        </a:spcAft>
                      </a:pPr>
                      <a:r>
                        <a:rPr lang="en-US" sz="900" dirty="0">
                          <a:solidFill>
                            <a:schemeClr val="tx1"/>
                          </a:solidFill>
                          <a:effectLst/>
                          <a:latin typeface="Arial" panose="020B0604020202020204" pitchFamily="34" charset="0"/>
                          <a:ea typeface="+mn-ea"/>
                          <a:cs typeface="Arial" panose="020B0604020202020204" pitchFamily="34" charset="0"/>
                        </a:rPr>
                        <a:t>1 to 8 times your basic annual earnings, rounded to the next higher $1,000,</a:t>
                      </a:r>
                      <a:r>
                        <a:rPr lang="en-US" sz="900" dirty="0">
                          <a:solidFill>
                            <a:srgbClr val="EC008C"/>
                          </a:solidFill>
                          <a:effectLst/>
                          <a:latin typeface="Arial" panose="020B0604020202020204" pitchFamily="34" charset="0"/>
                          <a:ea typeface="+mn-ea"/>
                          <a:cs typeface="Arial" panose="020B0604020202020204" pitchFamily="34" charset="0"/>
                        </a:rPr>
                        <a:t> </a:t>
                      </a:r>
                      <a:r>
                        <a:rPr lang="en-US" sz="900" dirty="0">
                          <a:effectLst/>
                          <a:latin typeface="Arial" panose="020B0604020202020204" pitchFamily="34" charset="0"/>
                          <a:ea typeface="+mn-ea"/>
                          <a:cs typeface="Arial" panose="020B0604020202020204" pitchFamily="34" charset="0"/>
                        </a:rPr>
                        <a:t>up to a </a:t>
                      </a:r>
                      <a:r>
                        <a:rPr lang="en-US" sz="900" dirty="0">
                          <a:solidFill>
                            <a:schemeClr val="tx1"/>
                          </a:solidFill>
                          <a:effectLst/>
                          <a:latin typeface="Arial" panose="020B0604020202020204" pitchFamily="34" charset="0"/>
                          <a:ea typeface="+mn-ea"/>
                          <a:cs typeface="Arial" panose="020B0604020202020204" pitchFamily="34" charset="0"/>
                        </a:rPr>
                        <a:t>maximum of $1,250,000</a:t>
                      </a:r>
                      <a:endParaRPr lang="en-US" sz="900" dirty="0">
                        <a:effectLst/>
                        <a:latin typeface="Arial" panose="020B0604020202020204" pitchFamily="34" charset="0"/>
                        <a:ea typeface="+mn-ea"/>
                        <a:cs typeface="Arial" panose="020B0604020202020204" pitchFamily="34" charset="0"/>
                      </a:endParaRPr>
                    </a:p>
                  </a:txBody>
                  <a:tcPr>
                    <a:lnL w="12700" cap="flat" cmpd="sng" algn="ctr">
                      <a:solidFill>
                        <a:srgbClr val="0090DA"/>
                      </a:solidFill>
                      <a:prstDash val="solid"/>
                      <a:round/>
                      <a:headEnd type="none" w="med" len="med"/>
                      <a:tailEnd type="none" w="med" len="med"/>
                    </a:lnL>
                    <a:lnR w="12700" cap="flat" cmpd="sng" algn="ctr">
                      <a:solidFill>
                        <a:srgbClr val="0090DA"/>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90D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6350" marR="109855" indent="0">
                        <a:lnSpc>
                          <a:spcPts val="1000"/>
                        </a:lnSpc>
                        <a:spcBef>
                          <a:spcPts val="0"/>
                        </a:spcBef>
                        <a:spcAft>
                          <a:spcPts val="400"/>
                        </a:spcAft>
                        <a:tabLst/>
                      </a:pPr>
                      <a:r>
                        <a:rPr lang="en-US" sz="900" b="1" kern="1200" dirty="0">
                          <a:solidFill>
                            <a:schemeClr val="tx1"/>
                          </a:solidFill>
                          <a:effectLst/>
                          <a:latin typeface="Arial" panose="020B0604020202020204" pitchFamily="34" charset="0"/>
                          <a:ea typeface="+mn-ea"/>
                          <a:cs typeface="Arial" panose="020B0604020202020204" pitchFamily="34" charset="0"/>
                        </a:rPr>
                        <a:t>Non-Participants: </a:t>
                      </a:r>
                      <a:r>
                        <a:rPr lang="en-US" sz="900" kern="1200" dirty="0">
                          <a:solidFill>
                            <a:schemeClr val="tx1"/>
                          </a:solidFill>
                          <a:effectLst/>
                          <a:latin typeface="Arial" panose="020B0604020202020204" pitchFamily="34" charset="0"/>
                          <a:ea typeface="+mn-ea"/>
                          <a:cs typeface="Arial" panose="020B0604020202020204" pitchFamily="34" charset="0"/>
                        </a:rPr>
                        <a:t>Apply for coverage by answering just five health questions. If you answer “Yes” to any health questions, you will be required to complete a full Statement of Health (SOH).</a:t>
                      </a:r>
                      <a:r>
                        <a:rPr lang="en-US" sz="900" kern="1200" baseline="30000" dirty="0">
                          <a:solidFill>
                            <a:schemeClr val="tx1"/>
                          </a:solidFill>
                          <a:effectLst/>
                          <a:latin typeface="Arial" panose="020B0604020202020204" pitchFamily="34" charset="0"/>
                          <a:ea typeface="+mn-ea"/>
                          <a:cs typeface="Arial" panose="020B0604020202020204" pitchFamily="34" charset="0"/>
                        </a:rPr>
                        <a:t>1</a:t>
                      </a:r>
                    </a:p>
                    <a:p>
                      <a:pPr marL="6350" marR="109855" indent="0">
                        <a:lnSpc>
                          <a:spcPts val="1000"/>
                        </a:lnSpc>
                        <a:spcBef>
                          <a:spcPts val="0"/>
                        </a:spcBef>
                        <a:spcAft>
                          <a:spcPts val="400"/>
                        </a:spcAft>
                        <a:tabLst/>
                      </a:pPr>
                      <a:r>
                        <a:rPr lang="en-US" sz="900" b="1" kern="1200" dirty="0">
                          <a:solidFill>
                            <a:schemeClr val="tx1"/>
                          </a:solidFill>
                          <a:effectLst/>
                          <a:latin typeface="Arial" panose="020B0604020202020204" pitchFamily="34" charset="0"/>
                          <a:ea typeface="+mn-ea"/>
                          <a:cs typeface="Arial" panose="020B0604020202020204" pitchFamily="34" charset="0"/>
                        </a:rPr>
                        <a:t>Current Participants: </a:t>
                      </a:r>
                      <a:r>
                        <a:rPr lang="en-US" sz="900" kern="1200" dirty="0">
                          <a:solidFill>
                            <a:schemeClr val="tx1"/>
                          </a:solidFill>
                          <a:effectLst/>
                          <a:latin typeface="Arial" panose="020B0604020202020204" pitchFamily="34" charset="0"/>
                          <a:ea typeface="+mn-ea"/>
                          <a:cs typeface="Arial" panose="020B0604020202020204" pitchFamily="34" charset="0"/>
                        </a:rPr>
                        <a:t>Increase your coverage by one level, up to the $500,000 Non-Medical Issue Amount, without answering any health questions. You may apply for higher coverage amounts by answering just five health questions. If you answer “Yes” to any health questions, you will be required to complete a full Statement of Health (SOH).</a:t>
                      </a:r>
                      <a:r>
                        <a:rPr lang="en-US" sz="900" kern="1200" baseline="30000" dirty="0">
                          <a:solidFill>
                            <a:schemeClr val="tx1"/>
                          </a:solidFill>
                          <a:effectLst/>
                          <a:latin typeface="Arial" panose="020B0604020202020204" pitchFamily="34" charset="0"/>
                          <a:ea typeface="+mn-ea"/>
                          <a:cs typeface="Arial" panose="020B0604020202020204" pitchFamily="34" charset="0"/>
                        </a:rPr>
                        <a:t>1</a:t>
                      </a:r>
                    </a:p>
                    <a:p>
                      <a:pPr marL="6350" marR="109855" indent="0">
                        <a:lnSpc>
                          <a:spcPts val="1000"/>
                        </a:lnSpc>
                        <a:spcBef>
                          <a:spcPts val="0"/>
                        </a:spcBef>
                        <a:spcAft>
                          <a:spcPts val="400"/>
                        </a:spcAft>
                        <a:tabLst/>
                      </a:pPr>
                      <a:endParaRPr lang="en-US" sz="900" kern="1200" dirty="0">
                        <a:solidFill>
                          <a:srgbClr val="EC008C"/>
                        </a:solidFill>
                        <a:effectLst/>
                        <a:latin typeface="Arial" panose="020B0604020202020204" pitchFamily="34" charset="0"/>
                        <a:ea typeface="+mn-ea"/>
                        <a:cs typeface="Arial" panose="020B0604020202020204" pitchFamily="34" charset="0"/>
                      </a:endParaRPr>
                    </a:p>
                  </a:txBody>
                  <a:tcPr>
                    <a:lnL w="12700" cap="flat" cmpd="sng" algn="ctr">
                      <a:solidFill>
                        <a:srgbClr val="0090DA"/>
                      </a:solid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0090DA"/>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24205698"/>
                  </a:ext>
                </a:extLst>
              </a:tr>
              <a:tr h="762013">
                <a:tc>
                  <a:txBody>
                    <a:bodyPr/>
                    <a:lstStyle/>
                    <a:p>
                      <a:pPr marL="0" marR="0">
                        <a:lnSpc>
                          <a:spcPts val="1100"/>
                        </a:lnSpc>
                        <a:spcBef>
                          <a:spcPts val="65"/>
                        </a:spcBef>
                        <a:spcAft>
                          <a:spcPts val="300"/>
                        </a:spcAft>
                      </a:pPr>
                      <a:r>
                        <a:rPr lang="en-US" sz="900" b="1" dirty="0">
                          <a:solidFill>
                            <a:schemeClr val="tx1"/>
                          </a:solidFill>
                          <a:effectLst/>
                          <a:latin typeface="Arial" panose="020B0604020202020204" pitchFamily="34" charset="0"/>
                          <a:ea typeface="Frutiger LT Std 57 Cn"/>
                          <a:cs typeface="Arial" panose="020B0604020202020204" pitchFamily="34" charset="0"/>
                        </a:rPr>
                        <a:t>Spouse</a:t>
                      </a:r>
                      <a:endParaRPr lang="en-US" sz="900" dirty="0">
                        <a:solidFill>
                          <a:srgbClr val="EC008C"/>
                        </a:solidFill>
                        <a:effectLst/>
                        <a:latin typeface="Arial" panose="020B0604020202020204" pitchFamily="34" charset="0"/>
                        <a:ea typeface="Calibri" panose="020F0502020204030204" pitchFamily="34" charset="0"/>
                        <a:cs typeface="Arial" panose="020B0604020202020204" pitchFamily="34" charset="0"/>
                      </a:endParaRPr>
                    </a:p>
                  </a:txBody>
                  <a:tcPr>
                    <a:lnL>
                      <a:noFill/>
                    </a:lnL>
                    <a:lnR w="12700" cap="flat" cmpd="sng" algn="ctr">
                      <a:solidFill>
                        <a:srgbClr val="0090DA"/>
                      </a:solidFill>
                      <a:prstDash val="solid"/>
                      <a:round/>
                      <a:headEnd type="none" w="med" len="med"/>
                      <a:tailEnd type="none" w="med" len="med"/>
                    </a:lnR>
                    <a:lnT w="12700" cap="flat" cmpd="sng" algn="ctr">
                      <a:solidFill>
                        <a:srgbClr val="0090DA"/>
                      </a:solidFill>
                      <a:prstDash val="solid"/>
                      <a:round/>
                      <a:headEnd type="none" w="med" len="med"/>
                      <a:tailEnd type="none" w="med" len="med"/>
                    </a:lnT>
                    <a:lnB w="12700" cap="flat" cmpd="sng" algn="ctr">
                      <a:solidFill>
                        <a:srgbClr val="0090D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301625">
                        <a:spcBef>
                          <a:spcPts val="0"/>
                        </a:spcBef>
                        <a:spcAft>
                          <a:spcPts val="400"/>
                        </a:spcAft>
                      </a:pPr>
                      <a:r>
                        <a:rPr lang="en-US" sz="900" dirty="0">
                          <a:solidFill>
                            <a:schemeClr val="tx1"/>
                          </a:solidFill>
                          <a:effectLst/>
                          <a:latin typeface="Arial" panose="020B0604020202020204" pitchFamily="34" charset="0"/>
                          <a:ea typeface="+mn-ea"/>
                          <a:cs typeface="Arial" panose="020B0604020202020204" pitchFamily="34" charset="0"/>
                        </a:rPr>
                        <a:t>$10,000 up to $150,000, in $10,000 increments</a:t>
                      </a:r>
                    </a:p>
                  </a:txBody>
                  <a:tcPr>
                    <a:lnL w="12700" cap="flat" cmpd="sng" algn="ctr">
                      <a:solidFill>
                        <a:srgbClr val="0090DA"/>
                      </a:solidFill>
                      <a:prstDash val="solid"/>
                      <a:round/>
                      <a:headEnd type="none" w="med" len="med"/>
                      <a:tailEnd type="none" w="med" len="med"/>
                    </a:lnL>
                    <a:lnR w="12700" cap="flat" cmpd="sng" algn="ctr">
                      <a:solidFill>
                        <a:srgbClr val="0090DA"/>
                      </a:solidFill>
                      <a:prstDash val="solid"/>
                      <a:round/>
                      <a:headEnd type="none" w="med" len="med"/>
                      <a:tailEnd type="none" w="med" len="med"/>
                    </a:lnR>
                    <a:lnT w="12700" cap="flat" cmpd="sng" algn="ctr">
                      <a:solidFill>
                        <a:srgbClr val="0090DA"/>
                      </a:solidFill>
                      <a:prstDash val="solid"/>
                      <a:round/>
                      <a:headEnd type="none" w="med" len="med"/>
                      <a:tailEnd type="none" w="med" len="med"/>
                    </a:lnT>
                    <a:lnB w="12700" cap="flat" cmpd="sng" algn="ctr">
                      <a:solidFill>
                        <a:srgbClr val="0090DA"/>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6350" marR="109855" indent="0">
                        <a:spcBef>
                          <a:spcPts val="0"/>
                        </a:spcBef>
                        <a:spcAft>
                          <a:spcPts val="400"/>
                        </a:spcAft>
                        <a:tabLst/>
                      </a:pPr>
                      <a:r>
                        <a:rPr lang="en-US" sz="900" b="1" kern="1200" dirty="0">
                          <a:solidFill>
                            <a:schemeClr val="tx1"/>
                          </a:solidFill>
                          <a:effectLst/>
                          <a:latin typeface="Arial" panose="020B0604020202020204" pitchFamily="34" charset="0"/>
                          <a:ea typeface="+mn-ea"/>
                          <a:cs typeface="Arial" panose="020B0604020202020204" pitchFamily="34" charset="0"/>
                        </a:rPr>
                        <a:t>Non-Participants: </a:t>
                      </a:r>
                      <a:r>
                        <a:rPr lang="en-US" sz="900" kern="1200" dirty="0">
                          <a:solidFill>
                            <a:schemeClr val="tx1"/>
                          </a:solidFill>
                          <a:effectLst/>
                          <a:latin typeface="Arial" panose="020B0604020202020204" pitchFamily="34" charset="0"/>
                          <a:ea typeface="+mn-ea"/>
                          <a:cs typeface="Arial" panose="020B0604020202020204" pitchFamily="34" charset="0"/>
                        </a:rPr>
                        <a:t>Apply for coverage by answering just five health questions. If the answer is “Yes” to any health questions, a full Statement of Health (SOH) will be required.</a:t>
                      </a:r>
                      <a:r>
                        <a:rPr lang="en-US" sz="900" kern="1200" baseline="30000" dirty="0">
                          <a:solidFill>
                            <a:schemeClr val="tx1"/>
                          </a:solidFill>
                          <a:effectLst/>
                          <a:latin typeface="Arial" panose="020B0604020202020204" pitchFamily="34" charset="0"/>
                          <a:ea typeface="+mn-ea"/>
                          <a:cs typeface="Arial" panose="020B0604020202020204" pitchFamily="34" charset="0"/>
                        </a:rPr>
                        <a:t>1</a:t>
                      </a:r>
                    </a:p>
                    <a:p>
                      <a:pPr marL="6350" marR="109855" lvl="0" indent="0" algn="l" defTabSz="800100" rtl="0" eaLnBrk="1" fontAlgn="auto" latinLnBrk="0" hangingPunct="1">
                        <a:lnSpc>
                          <a:spcPct val="100000"/>
                        </a:lnSpc>
                        <a:spcBef>
                          <a:spcPts val="0"/>
                        </a:spcBef>
                        <a:spcAft>
                          <a:spcPts val="400"/>
                        </a:spcAft>
                        <a:buClrTx/>
                        <a:buSzTx/>
                        <a:buFontTx/>
                        <a:buNone/>
                        <a:tabLst/>
                        <a:defRPr/>
                      </a:pPr>
                      <a:r>
                        <a:rPr lang="en-US" sz="900" b="1" kern="1200" dirty="0">
                          <a:solidFill>
                            <a:schemeClr val="tx1"/>
                          </a:solidFill>
                          <a:effectLst/>
                          <a:latin typeface="Arial" panose="020B0604020202020204" pitchFamily="34" charset="0"/>
                          <a:ea typeface="+mn-ea"/>
                          <a:cs typeface="Arial" panose="020B0604020202020204" pitchFamily="34" charset="0"/>
                        </a:rPr>
                        <a:t>Current Participants: </a:t>
                      </a:r>
                      <a:r>
                        <a:rPr lang="en-US" sz="900" kern="1200" dirty="0">
                          <a:solidFill>
                            <a:schemeClr val="tx1"/>
                          </a:solidFill>
                          <a:effectLst/>
                          <a:latin typeface="Arial" panose="020B0604020202020204" pitchFamily="34" charset="0"/>
                          <a:ea typeface="+mn-ea"/>
                          <a:cs typeface="Arial" panose="020B0604020202020204" pitchFamily="34" charset="0"/>
                        </a:rPr>
                        <a:t>Apply to increase current coverage by answering just five health questions. If the answer is “Yes” to any health questions, a full Statement of Health (SOH) will be required.</a:t>
                      </a:r>
                      <a:r>
                        <a:rPr lang="en-US" sz="900" kern="1200" baseline="30000" dirty="0">
                          <a:solidFill>
                            <a:schemeClr val="tx1"/>
                          </a:solidFill>
                          <a:effectLst/>
                          <a:latin typeface="Arial" panose="020B0604020202020204" pitchFamily="34" charset="0"/>
                          <a:ea typeface="+mn-ea"/>
                          <a:cs typeface="Arial" panose="020B0604020202020204" pitchFamily="34" charset="0"/>
                        </a:rPr>
                        <a:t>1</a:t>
                      </a:r>
                    </a:p>
                    <a:p>
                      <a:pPr marL="6350" marR="109855" lvl="0" indent="0" algn="l" defTabSz="800100" rtl="0" eaLnBrk="1" fontAlgn="auto" latinLnBrk="0" hangingPunct="1">
                        <a:lnSpc>
                          <a:spcPct val="100000"/>
                        </a:lnSpc>
                        <a:spcBef>
                          <a:spcPts val="0"/>
                        </a:spcBef>
                        <a:spcAft>
                          <a:spcPts val="400"/>
                        </a:spcAft>
                        <a:buClrTx/>
                        <a:buSzTx/>
                        <a:buFontTx/>
                        <a:buNone/>
                        <a:tabLst/>
                        <a:defRPr/>
                      </a:pPr>
                      <a:r>
                        <a:rPr lang="en-US" sz="900" kern="1200" dirty="0">
                          <a:solidFill>
                            <a:schemeClr val="tx1"/>
                          </a:solidFill>
                          <a:effectLst/>
                          <a:latin typeface="Arial" panose="020B0604020202020204" pitchFamily="34" charset="0"/>
                          <a:ea typeface="+mn-ea"/>
                          <a:cs typeface="Arial" panose="020B0604020202020204" pitchFamily="34" charset="0"/>
                        </a:rPr>
                        <a:t>You are not required to apply for coverage in order to apply for spouse coverage.</a:t>
                      </a:r>
                      <a:br>
                        <a:rPr lang="en-US" sz="900" dirty="0">
                          <a:effectLst/>
                          <a:latin typeface="Arial" panose="020B0604020202020204" pitchFamily="34" charset="0"/>
                          <a:cs typeface="Arial" panose="020B0604020202020204" pitchFamily="34" charset="0"/>
                        </a:rPr>
                      </a:br>
                      <a:endParaRPr lang="en-US" sz="900" dirty="0">
                        <a:effectLst/>
                        <a:latin typeface="Arial" panose="020B0604020202020204" pitchFamily="34" charset="0"/>
                        <a:ea typeface="+mn-ea"/>
                        <a:cs typeface="Arial" panose="020B0604020202020204" pitchFamily="34" charset="0"/>
                      </a:endParaRPr>
                    </a:p>
                  </a:txBody>
                  <a:tcPr>
                    <a:lnL w="12700" cap="flat" cmpd="sng" algn="ctr">
                      <a:solidFill>
                        <a:srgbClr val="0090DA"/>
                      </a:solidFill>
                      <a:prstDash val="solid"/>
                      <a:round/>
                      <a:headEnd type="none" w="med" len="med"/>
                      <a:tailEnd type="none" w="med" len="med"/>
                    </a:lnL>
                    <a:lnR>
                      <a:noFill/>
                    </a:lnR>
                    <a:lnT w="12700" cap="flat" cmpd="sng" algn="ctr">
                      <a:solidFill>
                        <a:srgbClr val="0090DA"/>
                      </a:solidFill>
                      <a:prstDash val="solid"/>
                      <a:round/>
                      <a:headEnd type="none" w="med" len="med"/>
                      <a:tailEnd type="none" w="med" len="med"/>
                    </a:lnT>
                    <a:lnB w="12700" cap="flat" cmpd="sng" algn="ctr">
                      <a:solidFill>
                        <a:srgbClr val="0090DA"/>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83789886"/>
                  </a:ext>
                </a:extLst>
              </a:tr>
              <a:tr h="475677">
                <a:tc>
                  <a:txBody>
                    <a:bodyPr/>
                    <a:lstStyle/>
                    <a:p>
                      <a:pPr marL="0" marR="0">
                        <a:lnSpc>
                          <a:spcPts val="1100"/>
                        </a:lnSpc>
                        <a:spcBef>
                          <a:spcPts val="65"/>
                        </a:spcBef>
                        <a:spcAft>
                          <a:spcPts val="300"/>
                        </a:spcAft>
                      </a:pPr>
                      <a:r>
                        <a:rPr lang="en-US" sz="900">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en-US" sz="900" b="1">
                          <a:solidFill>
                            <a:schemeClr val="tx1"/>
                          </a:solidFill>
                          <a:effectLst/>
                          <a:latin typeface="Arial" panose="020B0604020202020204" pitchFamily="34" charset="0"/>
                          <a:ea typeface="Frutiger LT Std 57 Cn"/>
                          <a:cs typeface="Arial" panose="020B0604020202020204" pitchFamily="34" charset="0"/>
                        </a:rPr>
                        <a:t>Dependent Child(</a:t>
                      </a:r>
                      <a:r>
                        <a:rPr lang="en-US" sz="900" b="1" spc="-25">
                          <a:solidFill>
                            <a:schemeClr val="tx1"/>
                          </a:solidFill>
                          <a:effectLst/>
                          <a:latin typeface="Arial" panose="020B0604020202020204" pitchFamily="34" charset="0"/>
                          <a:ea typeface="Frutiger LT Std 57 Cn"/>
                          <a:cs typeface="Arial" panose="020B0604020202020204" pitchFamily="34" charset="0"/>
                        </a:rPr>
                        <a:t>r</a:t>
                      </a:r>
                      <a:r>
                        <a:rPr lang="en-US" sz="900" b="1">
                          <a:solidFill>
                            <a:schemeClr val="tx1"/>
                          </a:solidFill>
                          <a:effectLst/>
                          <a:latin typeface="Arial" panose="020B0604020202020204" pitchFamily="34" charset="0"/>
                          <a:ea typeface="Frutiger LT Std 57 Cn"/>
                          <a:cs typeface="Arial" panose="020B0604020202020204" pitchFamily="34" charset="0"/>
                        </a:rPr>
                        <a:t>en)</a:t>
                      </a:r>
                      <a:endParaRPr lang="en-US" sz="9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a:lnL>
                      <a:noFill/>
                    </a:lnL>
                    <a:lnR w="12700" cap="flat" cmpd="sng" algn="ctr">
                      <a:solidFill>
                        <a:srgbClr val="0090DA"/>
                      </a:solidFill>
                      <a:prstDash val="solid"/>
                      <a:round/>
                      <a:headEnd type="none" w="med" len="med"/>
                      <a:tailEnd type="none" w="med" len="med"/>
                    </a:lnR>
                    <a:lnT w="12700" cap="flat" cmpd="sng" algn="ctr">
                      <a:solidFill>
                        <a:srgbClr val="0090D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300"/>
                        </a:spcBef>
                        <a:spcAft>
                          <a:spcPts val="300"/>
                        </a:spcAft>
                      </a:pPr>
                      <a:r>
                        <a:rPr lang="en-US" sz="900" dirty="0">
                          <a:effectLst/>
                          <a:latin typeface="Arial" panose="020B0604020202020204" pitchFamily="34" charset="0"/>
                          <a:ea typeface="Frutiger LT Std 57 Cn"/>
                          <a:cs typeface="Arial" panose="020B0604020202020204" pitchFamily="34" charset="0"/>
                        </a:rPr>
                        <a:t>$</a:t>
                      </a:r>
                      <a:r>
                        <a:rPr lang="en-US" sz="900" dirty="0">
                          <a:solidFill>
                            <a:schemeClr val="tx1"/>
                          </a:solidFill>
                          <a:effectLst/>
                          <a:latin typeface="Arial" panose="020B0604020202020204" pitchFamily="34" charset="0"/>
                          <a:ea typeface="Frutiger LT Std 57 Cn"/>
                          <a:cs typeface="Arial" panose="020B0604020202020204" pitchFamily="34" charset="0"/>
                        </a:rPr>
                        <a:t>5,000</a:t>
                      </a:r>
                      <a:r>
                        <a:rPr lang="en-US" sz="900" dirty="0">
                          <a:solidFill>
                            <a:srgbClr val="EC008C"/>
                          </a:solidFill>
                          <a:effectLst/>
                          <a:latin typeface="Arial" panose="020B0604020202020204" pitchFamily="34" charset="0"/>
                          <a:ea typeface="Frutiger LT Std 57 Cn"/>
                          <a:cs typeface="Arial" panose="020B0604020202020204" pitchFamily="34" charset="0"/>
                        </a:rPr>
                        <a:t> </a:t>
                      </a:r>
                      <a:r>
                        <a:rPr lang="en-US" sz="900" dirty="0">
                          <a:effectLst/>
                          <a:latin typeface="Arial" panose="020B0604020202020204" pitchFamily="34" charset="0"/>
                          <a:ea typeface="Frutiger LT Std 57 Cn"/>
                          <a:cs typeface="Arial" panose="020B0604020202020204" pitchFamily="34" charset="0"/>
                        </a:rPr>
                        <a:t>or $</a:t>
                      </a:r>
                      <a:r>
                        <a:rPr lang="en-US" sz="900" kern="1200" dirty="0">
                          <a:solidFill>
                            <a:schemeClr val="tx1"/>
                          </a:solidFill>
                          <a:effectLst/>
                          <a:latin typeface="Arial" panose="020B0604020202020204" pitchFamily="34" charset="0"/>
                          <a:ea typeface="Frutiger LT Std 57 Cn"/>
                          <a:cs typeface="Arial" panose="020B0604020202020204" pitchFamily="34" charset="0"/>
                        </a:rPr>
                        <a:t>10,000</a:t>
                      </a:r>
                      <a:endParaRPr lang="en-US" sz="900" kern="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a:lnL w="12700" cap="flat" cmpd="sng" algn="ctr">
                      <a:solidFill>
                        <a:srgbClr val="0090DA"/>
                      </a:solidFill>
                      <a:prstDash val="solid"/>
                      <a:round/>
                      <a:headEnd type="none" w="med" len="med"/>
                      <a:tailEnd type="none" w="med" len="med"/>
                    </a:lnL>
                    <a:lnR w="12700" cap="flat" cmpd="sng" algn="ctr">
                      <a:solidFill>
                        <a:srgbClr val="0090DA"/>
                      </a:solidFill>
                      <a:prstDash val="solid"/>
                      <a:round/>
                      <a:headEnd type="none" w="med" len="med"/>
                      <a:tailEnd type="none" w="med" len="med"/>
                    </a:lnR>
                    <a:lnT w="12700" cap="flat" cmpd="sng" algn="ctr">
                      <a:solidFill>
                        <a:srgbClr val="0090D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6350" marR="438785" indent="0">
                        <a:lnSpc>
                          <a:spcPct val="135000"/>
                        </a:lnSpc>
                        <a:spcBef>
                          <a:spcPts val="0"/>
                        </a:spcBef>
                        <a:spcAft>
                          <a:spcPts val="400"/>
                        </a:spcAft>
                        <a:tabLst/>
                      </a:pPr>
                      <a:r>
                        <a:rPr lang="en-US" sz="900" dirty="0">
                          <a:solidFill>
                            <a:schemeClr val="tx1"/>
                          </a:solidFill>
                          <a:effectLst/>
                          <a:latin typeface="Arial" panose="020B0604020202020204" pitchFamily="34" charset="0"/>
                          <a:ea typeface="Frutiger LT Std 57 Cn"/>
                          <a:cs typeface="Arial" panose="020B0604020202020204" pitchFamily="34" charset="0"/>
                        </a:rPr>
                        <a:t>No health questions are required.</a:t>
                      </a:r>
                    </a:p>
                    <a:p>
                      <a:pPr>
                        <a:spcBef>
                          <a:spcPts val="0"/>
                        </a:spcBef>
                        <a:spcAft>
                          <a:spcPts val="400"/>
                        </a:spcAft>
                      </a:pPr>
                      <a:r>
                        <a:rPr lang="en-US" sz="900" kern="1200" dirty="0">
                          <a:solidFill>
                            <a:schemeClr val="tx1"/>
                          </a:solidFill>
                          <a:effectLst/>
                          <a:latin typeface="Arial" panose="020B0604020202020204" pitchFamily="34" charset="0"/>
                          <a:ea typeface="+mn-ea"/>
                          <a:cs typeface="Arial" panose="020B0604020202020204" pitchFamily="34" charset="0"/>
                        </a:rPr>
                        <a:t>Child(ren)’s eligibility is from live birth to age 26.</a:t>
                      </a:r>
                    </a:p>
                    <a:p>
                      <a:pPr>
                        <a:spcBef>
                          <a:spcPts val="0"/>
                        </a:spcBef>
                        <a:spcAft>
                          <a:spcPts val="400"/>
                        </a:spcAft>
                      </a:pPr>
                      <a:r>
                        <a:rPr lang="en-US" sz="900" kern="1200" dirty="0">
                          <a:solidFill>
                            <a:schemeClr val="tx1"/>
                          </a:solidFill>
                          <a:effectLst/>
                          <a:latin typeface="Arial" panose="020B0604020202020204" pitchFamily="34" charset="0"/>
                          <a:ea typeface="+mn-ea"/>
                          <a:cs typeface="Arial" panose="020B0604020202020204" pitchFamily="34" charset="0"/>
                        </a:rPr>
                        <a:t>You are not required to apply for coverage in order to apply for child(ren) coverage.</a:t>
                      </a:r>
                      <a:br>
                        <a:rPr lang="en-US" sz="900" kern="1200" dirty="0">
                          <a:solidFill>
                            <a:schemeClr val="accent6"/>
                          </a:solidFill>
                          <a:effectLst/>
                          <a:latin typeface="Arial" panose="020B0604020202020204" pitchFamily="34" charset="0"/>
                          <a:ea typeface="+mn-ea"/>
                          <a:cs typeface="Arial" panose="020B0604020202020204" pitchFamily="34" charset="0"/>
                        </a:rPr>
                      </a:br>
                      <a:endParaRPr lang="en-US" sz="900" kern="1200" dirty="0">
                        <a:solidFill>
                          <a:schemeClr val="accent6"/>
                        </a:solidFill>
                        <a:effectLst/>
                        <a:latin typeface="Arial" panose="020B0604020202020204" pitchFamily="34" charset="0"/>
                        <a:ea typeface="+mn-ea"/>
                        <a:cs typeface="Arial" panose="020B0604020202020204" pitchFamily="34" charset="0"/>
                      </a:endParaRPr>
                    </a:p>
                  </a:txBody>
                  <a:tcPr>
                    <a:lnL w="12700" cap="flat" cmpd="sng" algn="ctr">
                      <a:solidFill>
                        <a:srgbClr val="0090DA"/>
                      </a:solidFill>
                      <a:prstDash val="solid"/>
                      <a:round/>
                      <a:headEnd type="none" w="med" len="med"/>
                      <a:tailEnd type="none" w="med" len="med"/>
                    </a:lnL>
                    <a:lnR>
                      <a:noFill/>
                    </a:lnR>
                    <a:lnT w="12700" cap="flat" cmpd="sng" algn="ctr">
                      <a:solidFill>
                        <a:srgbClr val="0090DA"/>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43457576"/>
                  </a:ext>
                </a:extLst>
              </a:tr>
            </a:tbl>
          </a:graphicData>
        </a:graphic>
      </p:graphicFrame>
      <p:sp>
        <p:nvSpPr>
          <p:cNvPr id="4" name="TextBox 3">
            <a:extLst>
              <a:ext uri="{FF2B5EF4-FFF2-40B4-BE49-F238E27FC236}">
                <a16:creationId xmlns:a16="http://schemas.microsoft.com/office/drawing/2014/main" id="{0BAB515A-83D3-0E48-8C13-37685EDD9F69}"/>
              </a:ext>
            </a:extLst>
          </p:cNvPr>
          <p:cNvSpPr txBox="1"/>
          <p:nvPr/>
        </p:nvSpPr>
        <p:spPr>
          <a:xfrm>
            <a:off x="4323696" y="2495514"/>
            <a:ext cx="65" cy="153888"/>
          </a:xfrm>
          <a:prstGeom prst="rect">
            <a:avLst/>
          </a:prstGeom>
          <a:noFill/>
        </p:spPr>
        <p:txBody>
          <a:bodyPr wrap="none" lIns="0" tIns="0" rIns="0" bIns="0" rtlCol="0">
            <a:spAutoFit/>
          </a:bodyPr>
          <a:lstStyle/>
          <a:p>
            <a:pPr algn="l"/>
            <a:endParaRPr lang="en-US" sz="1000" err="1"/>
          </a:p>
        </p:txBody>
      </p:sp>
      <p:sp>
        <p:nvSpPr>
          <p:cNvPr id="22" name="Google Shape;88;p1">
            <a:extLst>
              <a:ext uri="{FF2B5EF4-FFF2-40B4-BE49-F238E27FC236}">
                <a16:creationId xmlns:a16="http://schemas.microsoft.com/office/drawing/2014/main" id="{633E9813-13F6-CF4F-AE9F-6E22B2B58238}"/>
              </a:ext>
            </a:extLst>
          </p:cNvPr>
          <p:cNvSpPr txBox="1">
            <a:spLocks noChangeArrowheads="1"/>
          </p:cNvSpPr>
          <p:nvPr/>
        </p:nvSpPr>
        <p:spPr bwMode="auto">
          <a:xfrm>
            <a:off x="2363091" y="413433"/>
            <a:ext cx="1489581" cy="550744"/>
          </a:xfrm>
          <a:prstGeom prst="rect">
            <a:avLst/>
          </a:prstGeom>
          <a:noFill/>
          <a:ln>
            <a:noFill/>
          </a:ln>
        </p:spPr>
        <p:txBody>
          <a:bodyPr lIns="0" tIns="0" rIns="0" bIns="0" anchor="ct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914400" indent="-3429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371600" indent="-3429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828800" indent="-3429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286000" indent="-3429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743200" indent="-3429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3200400" indent="-3429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657600" indent="-3429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4114800" indent="-3429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lnSpc>
                <a:spcPct val="95000"/>
              </a:lnSpc>
              <a:buClr>
                <a:schemeClr val="accent1"/>
              </a:buClr>
              <a:buSzPts val="1900"/>
              <a:defRPr/>
            </a:pPr>
            <a:r>
              <a:rPr lang="en-US" altLang="en-US" sz="1600">
                <a:solidFill>
                  <a:srgbClr val="0090DA"/>
                </a:solidFill>
              </a:rPr>
              <a:t>Life Insurance</a:t>
            </a:r>
            <a:endParaRPr lang="en-US" altLang="en-US" sz="1600" b="1">
              <a:solidFill>
                <a:srgbClr val="FF0000"/>
              </a:solidFill>
            </a:endParaRPr>
          </a:p>
        </p:txBody>
      </p:sp>
      <p:pic>
        <p:nvPicPr>
          <p:cNvPr id="23" name="Picture 22">
            <a:extLst>
              <a:ext uri="{FF2B5EF4-FFF2-40B4-BE49-F238E27FC236}">
                <a16:creationId xmlns:a16="http://schemas.microsoft.com/office/drawing/2014/main" id="{50FB1440-A59D-FF4A-8838-FFFD2A6DE9BD}"/>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l="1" t="37609" r="49729" b="40707"/>
          <a:stretch/>
        </p:blipFill>
        <p:spPr>
          <a:xfrm>
            <a:off x="285727" y="305570"/>
            <a:ext cx="1920240" cy="640080"/>
          </a:xfrm>
          <a:prstGeom prst="rect">
            <a:avLst/>
          </a:prstGeom>
        </p:spPr>
      </p:pic>
      <p:cxnSp>
        <p:nvCxnSpPr>
          <p:cNvPr id="11" name="Straight Connector 10">
            <a:extLst>
              <a:ext uri="{FF2B5EF4-FFF2-40B4-BE49-F238E27FC236}">
                <a16:creationId xmlns:a16="http://schemas.microsoft.com/office/drawing/2014/main" id="{8FD67103-5A3F-0CD2-A694-DFCBBFEFCD48}"/>
              </a:ext>
            </a:extLst>
          </p:cNvPr>
          <p:cNvCxnSpPr>
            <a:cxnSpLocks/>
          </p:cNvCxnSpPr>
          <p:nvPr/>
        </p:nvCxnSpPr>
        <p:spPr>
          <a:xfrm flipV="1">
            <a:off x="3497306" y="1261150"/>
            <a:ext cx="2" cy="993652"/>
          </a:xfrm>
          <a:prstGeom prst="line">
            <a:avLst/>
          </a:prstGeom>
          <a:ln w="12700">
            <a:solidFill>
              <a:srgbClr val="0090DA"/>
            </a:solidFill>
          </a:ln>
        </p:spPr>
        <p:style>
          <a:lnRef idx="1">
            <a:schemeClr val="accent1"/>
          </a:lnRef>
          <a:fillRef idx="0">
            <a:schemeClr val="accent1"/>
          </a:fillRef>
          <a:effectRef idx="0">
            <a:schemeClr val="accent1"/>
          </a:effectRef>
          <a:fontRef idx="minor">
            <a:schemeClr val="tx1"/>
          </a:fontRef>
        </p:style>
      </p:cxnSp>
      <p:pic>
        <p:nvPicPr>
          <p:cNvPr id="2" name="Graphic 1">
            <a:extLst>
              <a:ext uri="{FF2B5EF4-FFF2-40B4-BE49-F238E27FC236}">
                <a16:creationId xmlns:a16="http://schemas.microsoft.com/office/drawing/2014/main" id="{3643F230-8ACB-E90F-3D68-C448354E0B0A}"/>
              </a:ext>
            </a:extLst>
          </p:cNvPr>
          <p:cNvPicPr>
            <a:picLocks noGrp="1" noRot="1" noChangeAspect="1" noMove="1" noResize="1" noEditPoints="1" noAdjustHandles="1" noChangeArrowheads="1" noChangeShapeType="1" noCrop="1"/>
          </p:cNvPicPr>
          <p:nvPr/>
        </p:nvPicPr>
        <p:blipFill>
          <a:blip>
            <a:extLst>
              <a:ext uri="{96DAC541-7B7A-43D3-8B79-37D633B846F1}">
                <asvg:svgBlip xmlns:asvg="http://schemas.microsoft.com/office/drawing/2016/SVG/main" r:embed="rId5"/>
              </a:ext>
            </a:extLst>
          </a:blip>
          <a:stretch>
            <a:fillRect/>
          </a:stretch>
        </p:blipFill>
        <p:spPr>
          <a:xfrm rot="16999932">
            <a:off x="5742142" y="-1707518"/>
            <a:ext cx="2808634" cy="3714400"/>
          </a:xfrm>
          <a:prstGeom prst="rect">
            <a:avLst/>
          </a:prstGeom>
        </p:spPr>
      </p:pic>
      <p:pic>
        <p:nvPicPr>
          <p:cNvPr id="5" name="Google Shape;64;p1">
            <a:extLst>
              <a:ext uri="{FF2B5EF4-FFF2-40B4-BE49-F238E27FC236}">
                <a16:creationId xmlns:a16="http://schemas.microsoft.com/office/drawing/2014/main" id="{547BB20E-FFA3-0888-07AD-921C69D22174}"/>
              </a:ext>
            </a:extLst>
          </p:cNvPr>
          <p:cNvPicPr preferRelativeResize="0">
            <a:picLocks noChangeAspect="1" noChangeArrowheads="1"/>
          </p:cNvPicPr>
          <p:nvPr/>
        </p:nvPicPr>
        <p:blipFill>
          <a:blip r:embed="rId6"/>
          <a:srcRect/>
          <a:stretch/>
        </p:blipFill>
        <p:spPr bwMode="auto">
          <a:xfrm>
            <a:off x="4881399" y="413433"/>
            <a:ext cx="857231" cy="48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3613505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 Placeholder 13">
            <a:extLst>
              <a:ext uri="{FF2B5EF4-FFF2-40B4-BE49-F238E27FC236}">
                <a16:creationId xmlns:a16="http://schemas.microsoft.com/office/drawing/2014/main" id="{400A4137-FA46-4B4B-9E4D-4C3CEC7C4F66}"/>
              </a:ext>
            </a:extLst>
          </p:cNvPr>
          <p:cNvSpPr txBox="1">
            <a:spLocks/>
          </p:cNvSpPr>
          <p:nvPr/>
        </p:nvSpPr>
        <p:spPr>
          <a:xfrm>
            <a:off x="571500" y="1198217"/>
            <a:ext cx="6887582" cy="1211048"/>
          </a:xfrm>
          <a:prstGeom prst="rect">
            <a:avLst/>
          </a:prstGeom>
        </p:spPr>
        <p:txBody>
          <a:bodyPr vert="horz" lIns="0" tIns="0" rIns="0" bIns="0" rtlCol="0" anchor="t">
            <a:noAutofit/>
          </a:bodyPr>
          <a:lstStyle>
            <a:lvl1pPr marL="0" indent="0" algn="l" defTabSz="777240" rtl="0" eaLnBrk="1" latinLnBrk="0" hangingPunct="1">
              <a:lnSpc>
                <a:spcPct val="100000"/>
              </a:lnSpc>
              <a:spcBef>
                <a:spcPts val="0"/>
              </a:spcBef>
              <a:spcAft>
                <a:spcPts val="900"/>
              </a:spcAft>
              <a:buFont typeface="Arial" panose="020B0604020202020204" pitchFamily="34" charset="0"/>
              <a:buNone/>
              <a:defRPr sz="1000" kern="1200" spc="0" baseline="0">
                <a:solidFill>
                  <a:schemeClr val="tx1"/>
                </a:solidFill>
                <a:latin typeface="+mn-lt"/>
                <a:ea typeface="+mn-ea"/>
                <a:cs typeface="+mn-cs"/>
              </a:defRPr>
            </a:lvl1pPr>
            <a:lvl2pPr marL="115888" indent="-115888"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2pPr>
            <a:lvl3pPr marL="230188" indent="-111125"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3pPr>
            <a:lvl4pPr marL="341313" indent="-111125"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4pPr>
            <a:lvl5pPr marL="457200" indent="-115888"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spcAft>
                <a:spcPts val="400"/>
              </a:spcAft>
            </a:pPr>
            <a:r>
              <a:rPr lang="en-US" b="1" dirty="0">
                <a:solidFill>
                  <a:srgbClr val="0090DA"/>
                </a:solidFill>
                <a:latin typeface="Arial" panose="020B0604020202020204" pitchFamily="34" charset="0"/>
                <a:cs typeface="Arial" panose="020B0604020202020204" pitchFamily="34" charset="0"/>
              </a:rPr>
              <a:t>What is SAD&amp;D Insurance?</a:t>
            </a:r>
          </a:p>
          <a:p>
            <a:pPr marR="425450">
              <a:spcAft>
                <a:spcPts val="1500"/>
              </a:spcAft>
            </a:pPr>
            <a:r>
              <a:rPr lang="en-US" dirty="0">
                <a:latin typeface="Arial" panose="020B0604020202020204" pitchFamily="34" charset="0"/>
                <a:cs typeface="Arial" panose="020B0604020202020204" pitchFamily="34" charset="0"/>
              </a:rPr>
              <a:t>Supplemental Accidental Death &amp; Dismemberment Insurance (SAD&amp;D) complements your</a:t>
            </a:r>
            <a:r>
              <a:rPr lang="en-US" dirty="0">
                <a:solidFill>
                  <a:schemeClr val="accent6"/>
                </a:solidFill>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Supplemental Term Life Insurance with coverage for severe accidents or loss of life on or off the job. SAD&amp;D insurance pays benefits if you suffer a covered accident that results in paralysis or the loss of a limb, speech, hearing or sight, or if you suffer a covered fatal accident.</a:t>
            </a:r>
            <a:endParaRPr lang="en-US" dirty="0">
              <a:solidFill>
                <a:srgbClr val="EC008C"/>
              </a:solidFill>
              <a:latin typeface="Arial" panose="020B0604020202020204" pitchFamily="34" charset="0"/>
              <a:cs typeface="Arial" panose="020B0604020202020204" pitchFamily="34" charset="0"/>
            </a:endParaRPr>
          </a:p>
          <a:p>
            <a:pPr>
              <a:spcAft>
                <a:spcPts val="200"/>
              </a:spcAft>
            </a:pPr>
            <a:r>
              <a:rPr lang="en-US" b="1" dirty="0">
                <a:latin typeface="Arial" panose="020B0604020202020204" pitchFamily="34" charset="0"/>
                <a:cs typeface="Arial" panose="020B0604020202020204" pitchFamily="34" charset="0"/>
              </a:rPr>
              <a:t>MetLife Supplemental Accidental Death &amp; Dismemberment Insurance</a:t>
            </a:r>
            <a:r>
              <a:rPr lang="en-US" b="1" baseline="30000" dirty="0">
                <a:latin typeface="Arial" panose="020B0604020202020204" pitchFamily="34" charset="0"/>
                <a:cs typeface="Arial" panose="020B0604020202020204" pitchFamily="34" charset="0"/>
              </a:rPr>
              <a:t>2</a:t>
            </a:r>
            <a:r>
              <a:rPr lang="en-US" b="1" dirty="0">
                <a:latin typeface="Arial" panose="020B0604020202020204" pitchFamily="34" charset="0"/>
                <a:cs typeface="Arial" panose="020B0604020202020204" pitchFamily="34" charset="0"/>
              </a:rPr>
              <a:t> (SAD&amp;D)</a:t>
            </a:r>
          </a:p>
        </p:txBody>
      </p:sp>
      <p:graphicFrame>
        <p:nvGraphicFramePr>
          <p:cNvPr id="5" name="Table 4">
            <a:extLst>
              <a:ext uri="{FF2B5EF4-FFF2-40B4-BE49-F238E27FC236}">
                <a16:creationId xmlns:a16="http://schemas.microsoft.com/office/drawing/2014/main" id="{F38818A3-6697-6949-BF6F-E4AD1729A51C}"/>
              </a:ext>
            </a:extLst>
          </p:cNvPr>
          <p:cNvGraphicFramePr>
            <a:graphicFrameLocks noGrp="1"/>
          </p:cNvGraphicFramePr>
          <p:nvPr>
            <p:extLst>
              <p:ext uri="{D42A27DB-BD31-4B8C-83A1-F6EECF244321}">
                <p14:modId xmlns:p14="http://schemas.microsoft.com/office/powerpoint/2010/main" val="4173682639"/>
              </p:ext>
            </p:extLst>
          </p:nvPr>
        </p:nvGraphicFramePr>
        <p:xfrm>
          <a:off x="562076" y="2481456"/>
          <a:ext cx="6857999" cy="1530632"/>
        </p:xfrm>
        <a:graphic>
          <a:graphicData uri="http://schemas.openxmlformats.org/drawingml/2006/table">
            <a:tbl>
              <a:tblPr firstRow="1" firstCol="1" lastRow="1" lastCol="1" bandRow="1" bandCol="1"/>
              <a:tblGrid>
                <a:gridCol w="1456441">
                  <a:extLst>
                    <a:ext uri="{9D8B030D-6E8A-4147-A177-3AD203B41FA5}">
                      <a16:colId xmlns:a16="http://schemas.microsoft.com/office/drawing/2014/main" val="3236952761"/>
                    </a:ext>
                  </a:extLst>
                </a:gridCol>
                <a:gridCol w="5401558">
                  <a:extLst>
                    <a:ext uri="{9D8B030D-6E8A-4147-A177-3AD203B41FA5}">
                      <a16:colId xmlns:a16="http://schemas.microsoft.com/office/drawing/2014/main" val="3627181737"/>
                    </a:ext>
                  </a:extLst>
                </a:gridCol>
              </a:tblGrid>
              <a:tr h="750150">
                <a:tc>
                  <a:txBody>
                    <a:bodyPr/>
                    <a:lstStyle/>
                    <a:p>
                      <a:pPr marL="0" marR="57150">
                        <a:spcBef>
                          <a:spcPts val="0"/>
                        </a:spcBef>
                        <a:spcAft>
                          <a:spcPts val="0"/>
                        </a:spcAft>
                        <a:tabLst>
                          <a:tab pos="1649730" algn="l"/>
                        </a:tabLst>
                      </a:pPr>
                      <a:r>
                        <a:rPr lang="en-US" sz="1000" b="1" dirty="0">
                          <a:solidFill>
                            <a:schemeClr val="bg1"/>
                          </a:solidFill>
                          <a:effectLst/>
                          <a:latin typeface="Arial" panose="020B0604020202020204" pitchFamily="34" charset="0"/>
                          <a:ea typeface="Frutiger LT Std 57 Cn"/>
                          <a:cs typeface="Arial" panose="020B0604020202020204" pitchFamily="34" charset="0"/>
                        </a:rPr>
                        <a:t>EMPLOYEE PLAN</a:t>
                      </a:r>
                      <a:endParaRPr lang="en-US" sz="1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anchor="ctr">
                    <a:lnL>
                      <a:noFill/>
                    </a:lnL>
                    <a:lnR w="6350" cap="flat" cmpd="sng" algn="ctr">
                      <a:no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61A0"/>
                    </a:solidFill>
                  </a:tcPr>
                </a:tc>
                <a:tc>
                  <a:txBody>
                    <a:bodyPr/>
                    <a:lstStyle/>
                    <a:p>
                      <a:pPr marL="0" marR="511810">
                        <a:lnSpc>
                          <a:spcPct val="102000"/>
                        </a:lnSpc>
                        <a:spcBef>
                          <a:spcPts val="300"/>
                        </a:spcBef>
                        <a:spcAft>
                          <a:spcPts val="0"/>
                        </a:spcAft>
                      </a:pPr>
                      <a:r>
                        <a:rPr lang="en-US" sz="1000" dirty="0">
                          <a:solidFill>
                            <a:schemeClr val="tx1"/>
                          </a:solidFill>
                          <a:effectLst/>
                          <a:latin typeface="Arial" panose="020B0604020202020204" pitchFamily="34" charset="0"/>
                          <a:ea typeface="Frutiger LT Std 57 Cn"/>
                          <a:cs typeface="Arial" panose="020B0604020202020204" pitchFamily="34" charset="0"/>
                        </a:rPr>
                        <a:t>Coverage amount is equal to your Supplemental Life Insurance coverage.</a:t>
                      </a:r>
                      <a:endParaRPr lang="en-US" sz="1000" dirty="0">
                        <a:solidFill>
                          <a:srgbClr val="EC008C"/>
                        </a:solidFill>
                        <a:effectLst/>
                        <a:latin typeface="Calibri" panose="020F0502020204030204" pitchFamily="34" charset="0"/>
                        <a:ea typeface="Calibri" panose="020F0502020204030204" pitchFamily="34" charset="0"/>
                        <a:cs typeface="Arial" panose="020B0604020202020204" pitchFamily="34" charset="0"/>
                      </a:endParaRPr>
                    </a:p>
                  </a:txBody>
                  <a:tcPr anchor="ctr">
                    <a:lnL w="635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131927039"/>
                  </a:ext>
                </a:extLst>
              </a:tr>
              <a:tr h="780482">
                <a:tc>
                  <a:txBody>
                    <a:bodyPr/>
                    <a:lstStyle/>
                    <a:p>
                      <a:pPr marL="0" marR="0">
                        <a:lnSpc>
                          <a:spcPts val="1100"/>
                        </a:lnSpc>
                        <a:spcBef>
                          <a:spcPts val="65"/>
                        </a:spcBef>
                        <a:spcAft>
                          <a:spcPts val="0"/>
                        </a:spcAft>
                      </a:pPr>
                      <a:r>
                        <a:rPr lang="en-US" sz="1000" b="1" dirty="0">
                          <a:solidFill>
                            <a:schemeClr val="bg1"/>
                          </a:solidFill>
                          <a:effectLst/>
                          <a:latin typeface="Arial" panose="020B0604020202020204" pitchFamily="34" charset="0"/>
                          <a:ea typeface="Frutiger LT Std 57 Cn"/>
                          <a:cs typeface="Arial" panose="020B0604020202020204" pitchFamily="34" charset="0"/>
                        </a:rPr>
                        <a:t>EMPLOYEE AND </a:t>
                      </a:r>
                      <a:br>
                        <a:rPr lang="en-US" sz="1000" b="1" dirty="0">
                          <a:solidFill>
                            <a:schemeClr val="bg1"/>
                          </a:solidFill>
                          <a:effectLst/>
                          <a:latin typeface="Arial" panose="020B0604020202020204" pitchFamily="34" charset="0"/>
                          <a:ea typeface="Frutiger LT Std 57 Cn"/>
                          <a:cs typeface="Arial" panose="020B0604020202020204" pitchFamily="34" charset="0"/>
                        </a:rPr>
                      </a:br>
                      <a:r>
                        <a:rPr lang="en-US" sz="1000" b="1" dirty="0">
                          <a:solidFill>
                            <a:schemeClr val="bg1"/>
                          </a:solidFill>
                          <a:effectLst/>
                          <a:latin typeface="Arial" panose="020B0604020202020204" pitchFamily="34" charset="0"/>
                          <a:ea typeface="Frutiger LT Std 57 Cn"/>
                          <a:cs typeface="Arial" panose="020B0604020202020204" pitchFamily="34" charset="0"/>
                        </a:rPr>
                        <a:t>FAMILY PLAN</a:t>
                      </a:r>
                      <a:endParaRPr lang="en-US" sz="1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anchor="ctr">
                    <a:lnL>
                      <a:noFill/>
                    </a:lnL>
                    <a:lnR w="63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w="12700" cmpd="sng">
                      <a:noFill/>
                      <a:prstDash val="solid"/>
                    </a:lnTlToBr>
                    <a:lnBlToTr w="12700" cmpd="sng">
                      <a:noFill/>
                      <a:prstDash val="solid"/>
                    </a:lnBlToTr>
                    <a:solidFill>
                      <a:srgbClr val="0061A0"/>
                    </a:solidFill>
                  </a:tcPr>
                </a:tc>
                <a:tc>
                  <a:txBody>
                    <a:bodyPr/>
                    <a:lstStyle/>
                    <a:p>
                      <a:pPr marL="0" marR="1033145">
                        <a:lnSpc>
                          <a:spcPct val="100000"/>
                        </a:lnSpc>
                        <a:spcBef>
                          <a:spcPts val="0"/>
                        </a:spcBef>
                        <a:spcAft>
                          <a:spcPts val="300"/>
                        </a:spcAft>
                      </a:pPr>
                      <a:r>
                        <a:rPr lang="en-US" sz="1000"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Coverage amount is equal to Dependent Spouse and/or Dependent Child(ren) Life Insurance coverages</a:t>
                      </a:r>
                    </a:p>
                  </a:txBody>
                  <a:tcPr anchor="ctr">
                    <a:lnL w="6350" cap="flat" cmpd="sng" algn="ctr">
                      <a:no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74772184"/>
                  </a:ext>
                </a:extLst>
              </a:tr>
            </a:tbl>
          </a:graphicData>
        </a:graphic>
      </p:graphicFrame>
      <p:sp>
        <p:nvSpPr>
          <p:cNvPr id="21" name="Text Placeholder 13">
            <a:extLst>
              <a:ext uri="{FF2B5EF4-FFF2-40B4-BE49-F238E27FC236}">
                <a16:creationId xmlns:a16="http://schemas.microsoft.com/office/drawing/2014/main" id="{3F9B524B-B5D5-C642-BB8A-842D8C21FAB4}"/>
              </a:ext>
            </a:extLst>
          </p:cNvPr>
          <p:cNvSpPr txBox="1">
            <a:spLocks/>
          </p:cNvSpPr>
          <p:nvPr/>
        </p:nvSpPr>
        <p:spPr>
          <a:xfrm>
            <a:off x="571500" y="4404747"/>
            <a:ext cx="6887582" cy="2298132"/>
          </a:xfrm>
          <a:prstGeom prst="rect">
            <a:avLst/>
          </a:prstGeom>
        </p:spPr>
        <p:txBody>
          <a:bodyPr vert="horz" lIns="0" tIns="0" rIns="0" bIns="0" rtlCol="0" anchor="t">
            <a:noAutofit/>
          </a:bodyPr>
          <a:lstStyle>
            <a:lvl1pPr marL="0" indent="0" algn="l" defTabSz="777240" rtl="0" eaLnBrk="1" latinLnBrk="0" hangingPunct="1">
              <a:lnSpc>
                <a:spcPct val="100000"/>
              </a:lnSpc>
              <a:spcBef>
                <a:spcPts val="0"/>
              </a:spcBef>
              <a:spcAft>
                <a:spcPts val="900"/>
              </a:spcAft>
              <a:buFont typeface="Arial" panose="020B0604020202020204" pitchFamily="34" charset="0"/>
              <a:buNone/>
              <a:defRPr sz="1000" kern="1200" spc="0" baseline="0">
                <a:solidFill>
                  <a:schemeClr val="tx1"/>
                </a:solidFill>
                <a:latin typeface="+mn-lt"/>
                <a:ea typeface="+mn-ea"/>
                <a:cs typeface="+mn-cs"/>
              </a:defRPr>
            </a:lvl1pPr>
            <a:lvl2pPr marL="115888" indent="-115888"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2pPr>
            <a:lvl3pPr marL="230188" indent="-111125"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3pPr>
            <a:lvl4pPr marL="341313" indent="-111125"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4pPr>
            <a:lvl5pPr marL="457200" indent="-115888"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spcAft>
                <a:spcPts val="400"/>
              </a:spcAft>
            </a:pPr>
            <a:r>
              <a:rPr lang="en-US" b="1" dirty="0">
                <a:solidFill>
                  <a:srgbClr val="0090DA"/>
                </a:solidFill>
                <a:latin typeface="Arial" panose="020B0604020202020204" pitchFamily="34" charset="0"/>
                <a:cs typeface="Arial" panose="020B0604020202020204" pitchFamily="34" charset="0"/>
              </a:rPr>
              <a:t>MetLife Advantages</a:t>
            </a:r>
            <a:r>
              <a:rPr lang="en-US" b="1" baseline="30000" dirty="0">
                <a:solidFill>
                  <a:srgbClr val="0090DA"/>
                </a:solidFill>
                <a:latin typeface="Arial" panose="020B0604020202020204" pitchFamily="34" charset="0"/>
                <a:cs typeface="Arial" panose="020B0604020202020204" pitchFamily="34" charset="0"/>
              </a:rPr>
              <a:t>SM</a:t>
            </a:r>
          </a:p>
          <a:p>
            <a:pPr marR="338455">
              <a:spcAft>
                <a:spcPts val="600"/>
              </a:spcAft>
            </a:pPr>
            <a:r>
              <a:rPr lang="en-US" dirty="0">
                <a:latin typeface="Arial" panose="020B0604020202020204" pitchFamily="34" charset="0"/>
                <a:cs typeface="Arial" panose="020B0604020202020204" pitchFamily="34" charset="0"/>
              </a:rPr>
              <a:t>Your plan includes access to MetLife Advantages</a:t>
            </a:r>
            <a:r>
              <a:rPr lang="en-US" baseline="30000" dirty="0">
                <a:latin typeface="Arial" panose="020B0604020202020204" pitchFamily="34" charset="0"/>
                <a:cs typeface="Arial" panose="020B0604020202020204" pitchFamily="34" charset="0"/>
              </a:rPr>
              <a:t>SM</a:t>
            </a:r>
            <a:r>
              <a:rPr lang="en-US" dirty="0">
                <a:latin typeface="Arial" panose="020B0604020202020204" pitchFamily="34" charset="0"/>
                <a:cs typeface="Arial" panose="020B0604020202020204" pitchFamily="34" charset="0"/>
              </a:rPr>
              <a:t>—a comprehensive suite of valuable services for support, planning and protection when you need it most at no additional cost to you. Services include:</a:t>
            </a:r>
          </a:p>
          <a:p>
            <a:pPr marL="171450" indent="-171450">
              <a:spcAft>
                <a:spcPts val="600"/>
              </a:spcAft>
              <a:buFont typeface="System Font Regular"/>
              <a:buChar char="●"/>
            </a:pPr>
            <a:r>
              <a:rPr lang="en-US" b="1" dirty="0">
                <a:latin typeface="Arial" panose="020B0604020202020204" pitchFamily="34" charset="0"/>
                <a:cs typeface="Arial" panose="020B0604020202020204" pitchFamily="34" charset="0"/>
              </a:rPr>
              <a:t>Will Preparation Services</a:t>
            </a:r>
            <a:r>
              <a:rPr lang="en-US" b="1" baseline="30000" dirty="0">
                <a:latin typeface="Arial" panose="020B0604020202020204" pitchFamily="34" charset="0"/>
                <a:cs typeface="Arial" panose="020B0604020202020204" pitchFamily="34" charset="0"/>
              </a:rPr>
              <a:t>3</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Offers you and your spouse/domestic partner unlimited face-to-face or telephone meetings with an attorney </a:t>
            </a:r>
            <a:r>
              <a:rPr lang="en-US" b="1" kern="0" dirty="0"/>
              <a:t>– </a:t>
            </a:r>
            <a:r>
              <a:rPr lang="en-US" dirty="0">
                <a:latin typeface="Arial" panose="020B0604020202020204" pitchFamily="34" charset="0"/>
                <a:cs typeface="Arial" panose="020B0604020202020204" pitchFamily="34" charset="0"/>
              </a:rPr>
              <a:t>from MetLife Legal Plans’ network of over 18,500 participating attorneys</a:t>
            </a:r>
            <a:r>
              <a:rPr lang="en-US" b="1" kern="0" dirty="0"/>
              <a:t>–</a:t>
            </a:r>
            <a:r>
              <a:rPr lang="en-US" dirty="0">
                <a:latin typeface="Arial" panose="020B0604020202020204" pitchFamily="34" charset="0"/>
                <a:cs typeface="Arial" panose="020B0604020202020204" pitchFamily="34" charset="0"/>
              </a:rPr>
              <a:t>to prepare or update a will, living will and Power of Attorney</a:t>
            </a:r>
            <a:r>
              <a:rPr lang="en-US" dirty="0">
                <a:latin typeface="Arial" panose="020B0604020202020204" pitchFamily="34" charset="0"/>
                <a:ea typeface="Frutiger LT Std 57 Cn"/>
                <a:cs typeface="Arial" panose="020B0604020202020204" pitchFamily="34" charset="0"/>
              </a:rPr>
              <a:t>.</a:t>
            </a:r>
          </a:p>
          <a:p>
            <a:pPr marL="171450" indent="-171450">
              <a:spcAft>
                <a:spcPts val="600"/>
              </a:spcAft>
              <a:buFont typeface="System Font Regular"/>
              <a:buChar char="●"/>
            </a:pPr>
            <a:r>
              <a:rPr lang="en-US" b="1" dirty="0">
                <a:latin typeface="Arial" panose="020B0604020202020204" pitchFamily="34" charset="0"/>
                <a:ea typeface="Frutiger LT Std 57 Cn"/>
                <a:cs typeface="Arial" panose="020B0604020202020204" pitchFamily="34" charset="0"/>
              </a:rPr>
              <a:t>Estate Resolution Services</a:t>
            </a:r>
            <a:r>
              <a:rPr lang="en-US" b="1" baseline="30000" dirty="0">
                <a:latin typeface="Arial" panose="020B0604020202020204" pitchFamily="34" charset="0"/>
                <a:ea typeface="Frutiger LT Std 57 Cn"/>
                <a:cs typeface="Arial" panose="020B0604020202020204" pitchFamily="34" charset="0"/>
              </a:rPr>
              <a:t>3</a:t>
            </a:r>
            <a:br>
              <a:rPr lang="en-US" dirty="0">
                <a:latin typeface="Arial" panose="020B0604020202020204" pitchFamily="34" charset="0"/>
                <a:ea typeface="Frutiger LT Std 57 Cn"/>
                <a:cs typeface="Arial" panose="020B0604020202020204" pitchFamily="34" charset="0"/>
              </a:rPr>
            </a:br>
            <a:r>
              <a:rPr lang="en-US" dirty="0">
                <a:latin typeface="Arial" panose="020B0604020202020204" pitchFamily="34" charset="0"/>
                <a:ea typeface="Frutiger LT Std 57 Cn"/>
                <a:cs typeface="Arial" panose="020B0604020202020204" pitchFamily="34" charset="0"/>
              </a:rPr>
              <a:t>Estate representatives and beneficiaries may receive unlimited face-to-face legal assistance with probating your and your spouse’s/domestic partner’s estates. Beneficiaries can also consult an attorney</a:t>
            </a:r>
            <a:r>
              <a:rPr lang="en-US" b="1" kern="0" dirty="0"/>
              <a:t>–</a:t>
            </a:r>
            <a:r>
              <a:rPr lang="en-US" dirty="0">
                <a:latin typeface="Arial" panose="020B0604020202020204" pitchFamily="34" charset="0"/>
                <a:ea typeface="Frutiger LT Std 57 Cn"/>
                <a:cs typeface="Arial" panose="020B0604020202020204" pitchFamily="34" charset="0"/>
              </a:rPr>
              <a:t>from MetLife Legal Plans’ network of more than 18,500 participating attorneys</a:t>
            </a:r>
            <a:r>
              <a:rPr lang="en-US" b="1" kern="0" dirty="0"/>
              <a:t>–</a:t>
            </a:r>
            <a:r>
              <a:rPr lang="en-US" dirty="0">
                <a:latin typeface="Arial" panose="020B0604020202020204" pitchFamily="34" charset="0"/>
                <a:ea typeface="Frutiger LT Std 57 Cn"/>
                <a:cs typeface="Arial" panose="020B0604020202020204" pitchFamily="34" charset="0"/>
              </a:rPr>
              <a:t>for general questions about the probate process.</a:t>
            </a:r>
          </a:p>
          <a:p>
            <a:pPr>
              <a:spcAft>
                <a:spcPts val="600"/>
              </a:spcAft>
            </a:pPr>
            <a:endParaRPr lang="en-US" dirty="0">
              <a:solidFill>
                <a:srgbClr val="FF0000"/>
              </a:solidFill>
              <a:latin typeface="Arial" panose="020B0604020202020204" pitchFamily="34" charset="0"/>
              <a:ea typeface="Frutiger LT Std 57 Cn"/>
              <a:cs typeface="Arial" panose="020B0604020202020204" pitchFamily="34" charset="0"/>
            </a:endParaRPr>
          </a:p>
          <a:p>
            <a:pPr>
              <a:spcAft>
                <a:spcPts val="600"/>
              </a:spcAft>
            </a:pPr>
            <a:endParaRPr lang="en-US" b="1" dirty="0">
              <a:latin typeface="Arial" panose="020B0604020202020204" pitchFamily="34" charset="0"/>
              <a:ea typeface="Frutiger LT Std 57 Cn"/>
              <a:cs typeface="Arial" panose="020B0604020202020204" pitchFamily="34" charset="0"/>
            </a:endParaRPr>
          </a:p>
        </p:txBody>
      </p:sp>
      <p:sp>
        <p:nvSpPr>
          <p:cNvPr id="23" name="object 12">
            <a:extLst>
              <a:ext uri="{FF2B5EF4-FFF2-40B4-BE49-F238E27FC236}">
                <a16:creationId xmlns:a16="http://schemas.microsoft.com/office/drawing/2014/main" id="{19D16894-18B9-194C-BA40-6DF114157E71}"/>
              </a:ext>
            </a:extLst>
          </p:cNvPr>
          <p:cNvSpPr txBox="1"/>
          <p:nvPr/>
        </p:nvSpPr>
        <p:spPr>
          <a:xfrm>
            <a:off x="558802" y="636571"/>
            <a:ext cx="6646706" cy="289823"/>
          </a:xfrm>
          <a:prstGeom prst="rect">
            <a:avLst/>
          </a:prstGeom>
        </p:spPr>
        <p:txBody>
          <a:bodyPr vert="horz" wrap="square" lIns="0" tIns="12700" rIns="0" bIns="0" rtlCol="0">
            <a:spAutoFit/>
          </a:bodyPr>
          <a:lstStyle/>
          <a:p>
            <a:pPr marL="12700">
              <a:spcBef>
                <a:spcPts val="100"/>
              </a:spcBef>
            </a:pPr>
            <a:r>
              <a:rPr lang="en-US" sz="1800" b="1" dirty="0">
                <a:latin typeface="Georgia" panose="02040502050405020303" pitchFamily="18" charset="0"/>
                <a:cs typeface="Arial" panose="020B0604020202020204" pitchFamily="34" charset="0"/>
              </a:rPr>
              <a:t>Supplemental Term</a:t>
            </a:r>
            <a:r>
              <a:rPr lang="en-US" sz="1800" b="1" dirty="0">
                <a:solidFill>
                  <a:srgbClr val="EC008C"/>
                </a:solidFill>
                <a:latin typeface="Georgia" panose="02040502050405020303" pitchFamily="18" charset="0"/>
                <a:cs typeface="Arial" panose="020B0604020202020204" pitchFamily="34" charset="0"/>
              </a:rPr>
              <a:t> </a:t>
            </a:r>
            <a:r>
              <a:rPr lang="en-US" sz="1800" b="1" dirty="0">
                <a:solidFill>
                  <a:srgbClr val="231F20"/>
                </a:solidFill>
                <a:latin typeface="Georgia" panose="02040502050405020303" pitchFamily="18" charset="0"/>
                <a:cs typeface="Arial" panose="020B0604020202020204" pitchFamily="34" charset="0"/>
              </a:rPr>
              <a:t>Life</a:t>
            </a:r>
            <a:r>
              <a:rPr lang="en-US" sz="1800" b="1" spc="-25" dirty="0">
                <a:solidFill>
                  <a:srgbClr val="231F20"/>
                </a:solidFill>
                <a:latin typeface="Georgia" panose="02040502050405020303" pitchFamily="18" charset="0"/>
                <a:cs typeface="Arial" panose="020B0604020202020204" pitchFamily="34" charset="0"/>
              </a:rPr>
              <a:t> </a:t>
            </a:r>
            <a:r>
              <a:rPr lang="en-US" sz="1800" b="1" spc="-10" dirty="0">
                <a:solidFill>
                  <a:srgbClr val="231F20"/>
                </a:solidFill>
                <a:latin typeface="Georgia" panose="02040502050405020303" pitchFamily="18" charset="0"/>
                <a:cs typeface="Arial" panose="020B0604020202020204" pitchFamily="34" charset="0"/>
              </a:rPr>
              <a:t>Insurance</a:t>
            </a:r>
            <a:endParaRPr lang="en-US" sz="1800" b="1" dirty="0">
              <a:latin typeface="Georgia" panose="02040502050405020303" pitchFamily="18" charset="0"/>
              <a:cs typeface="Arial" panose="020B0604020202020204" pitchFamily="34" charset="0"/>
            </a:endParaRPr>
          </a:p>
        </p:txBody>
      </p:sp>
      <p:grpSp>
        <p:nvGrpSpPr>
          <p:cNvPr id="6" name="Group 5">
            <a:extLst>
              <a:ext uri="{FF2B5EF4-FFF2-40B4-BE49-F238E27FC236}">
                <a16:creationId xmlns:a16="http://schemas.microsoft.com/office/drawing/2014/main" id="{7F72C946-291A-E24A-BE57-BBFBA514A86B}"/>
              </a:ext>
            </a:extLst>
          </p:cNvPr>
          <p:cNvGrpSpPr/>
          <p:nvPr/>
        </p:nvGrpSpPr>
        <p:grpSpPr>
          <a:xfrm>
            <a:off x="2029964" y="8417078"/>
            <a:ext cx="5971035" cy="1581945"/>
            <a:chOff x="1915664" y="6487037"/>
            <a:chExt cx="5971035" cy="1581945"/>
          </a:xfrm>
        </p:grpSpPr>
        <p:sp>
          <p:nvSpPr>
            <p:cNvPr id="4" name="Rectangle 3">
              <a:extLst>
                <a:ext uri="{FF2B5EF4-FFF2-40B4-BE49-F238E27FC236}">
                  <a16:creationId xmlns:a16="http://schemas.microsoft.com/office/drawing/2014/main" id="{1BCFDC7B-2685-AB4B-A92D-4239AF7940DA}"/>
                </a:ext>
              </a:extLst>
            </p:cNvPr>
            <p:cNvSpPr/>
            <p:nvPr/>
          </p:nvSpPr>
          <p:spPr>
            <a:xfrm>
              <a:off x="1915664" y="6487037"/>
              <a:ext cx="5971035" cy="15819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 Placeholder 13">
              <a:extLst>
                <a:ext uri="{FF2B5EF4-FFF2-40B4-BE49-F238E27FC236}">
                  <a16:creationId xmlns:a16="http://schemas.microsoft.com/office/drawing/2014/main" id="{6F214510-08AF-B146-8595-541DB669B158}"/>
                </a:ext>
              </a:extLst>
            </p:cNvPr>
            <p:cNvSpPr txBox="1">
              <a:spLocks/>
            </p:cNvSpPr>
            <p:nvPr/>
          </p:nvSpPr>
          <p:spPr>
            <a:xfrm>
              <a:off x="3567051" y="6919482"/>
              <a:ext cx="3777731" cy="896572"/>
            </a:xfrm>
            <a:prstGeom prst="rect">
              <a:avLst/>
            </a:prstGeom>
          </p:spPr>
          <p:txBody>
            <a:bodyPr vert="horz" lIns="0" tIns="0" rIns="0" bIns="0" rtlCol="0" anchor="t">
              <a:noAutofit/>
            </a:bodyPr>
            <a:lstStyle>
              <a:lvl1pPr marL="0" indent="0" algn="l" defTabSz="777240" rtl="0" eaLnBrk="1" latinLnBrk="0" hangingPunct="1">
                <a:lnSpc>
                  <a:spcPct val="100000"/>
                </a:lnSpc>
                <a:spcBef>
                  <a:spcPts val="0"/>
                </a:spcBef>
                <a:spcAft>
                  <a:spcPts val="900"/>
                </a:spcAft>
                <a:buFont typeface="Arial" panose="020B0604020202020204" pitchFamily="34" charset="0"/>
                <a:buNone/>
                <a:defRPr sz="1000" kern="1200" spc="0" baseline="0">
                  <a:solidFill>
                    <a:schemeClr val="tx1"/>
                  </a:solidFill>
                  <a:latin typeface="+mn-lt"/>
                  <a:ea typeface="+mn-ea"/>
                  <a:cs typeface="+mn-cs"/>
                </a:defRPr>
              </a:lvl1pPr>
              <a:lvl2pPr marL="115888" indent="-115888"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2pPr>
              <a:lvl3pPr marL="230188" indent="-111125"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3pPr>
              <a:lvl4pPr marL="341313" indent="-111125"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4pPr>
              <a:lvl5pPr marL="457200" indent="-115888"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spcAft>
                  <a:spcPts val="300"/>
                </a:spcAft>
              </a:pPr>
              <a:r>
                <a:rPr lang="en-US" sz="1200" b="1" dirty="0">
                  <a:latin typeface="Arial" panose="020B0604020202020204" pitchFamily="34" charset="0"/>
                  <a:cs typeface="Arial" panose="020B0604020202020204" pitchFamily="34" charset="0"/>
                </a:rPr>
                <a:t>Apply </a:t>
              </a:r>
              <a:r>
                <a:rPr lang="en-US" sz="1200" dirty="0">
                  <a:latin typeface="Arial" panose="020B0604020202020204" pitchFamily="34" charset="0"/>
                  <a:cs typeface="Arial" panose="020B0604020202020204" pitchFamily="34" charset="0"/>
                </a:rPr>
                <a:t>by visiting </a:t>
              </a:r>
              <a:r>
                <a:rPr lang="en-US" sz="1200" b="1" dirty="0">
                  <a:solidFill>
                    <a:srgbClr val="0090DA"/>
                  </a:solidFill>
                  <a:latin typeface="Arial" panose="020B0604020202020204" pitchFamily="34" charset="0"/>
                  <a:cs typeface="Arial" panose="020B0604020202020204" pitchFamily="34" charset="0"/>
                </a:rPr>
                <a:t>www1.udel.edu/metlife-auth</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by </a:t>
              </a:r>
              <a:r>
                <a:rPr lang="en-US" sz="1200" b="1" dirty="0">
                  <a:latin typeface="Arial" panose="020B0604020202020204" pitchFamily="34" charset="0"/>
                  <a:cs typeface="Arial" panose="020B0604020202020204" pitchFamily="34" charset="0"/>
                </a:rPr>
                <a:t>May 15, 2026.</a:t>
              </a:r>
            </a:p>
            <a:p>
              <a:pPr>
                <a:spcBef>
                  <a:spcPts val="600"/>
                </a:spcBef>
                <a:spcAft>
                  <a:spcPts val="300"/>
                </a:spcAft>
              </a:pPr>
              <a:r>
                <a:rPr lang="en-US" sz="1200" b="1" dirty="0">
                  <a:latin typeface="Arial" panose="020B0604020202020204" pitchFamily="34" charset="0"/>
                  <a:cs typeface="Arial" panose="020B0604020202020204" pitchFamily="34" charset="0"/>
                </a:rPr>
                <a:t>Call us with questions at 1-866-492-6983</a:t>
              </a:r>
              <a:br>
                <a:rPr lang="en-US" sz="1200" b="1" dirty="0">
                  <a:latin typeface="Arial" panose="020B0604020202020204" pitchFamily="34" charset="0"/>
                  <a:cs typeface="Arial" panose="020B0604020202020204" pitchFamily="34" charset="0"/>
                </a:rPr>
              </a:br>
              <a:r>
                <a:rPr lang="en-US" sz="1050" dirty="0">
                  <a:latin typeface="Arial" panose="020B0604020202020204" pitchFamily="34" charset="0"/>
                  <a:cs typeface="Arial" panose="020B0604020202020204" pitchFamily="34" charset="0"/>
                </a:rPr>
                <a:t>Monday - Friday, 8:00 a.m. to 11:00 p.m. Eastern Time</a:t>
              </a:r>
            </a:p>
            <a:p>
              <a:pPr>
                <a:spcAft>
                  <a:spcPts val="300"/>
                </a:spcAft>
              </a:pPr>
              <a:br>
                <a:rPr lang="en-US" sz="1200" dirty="0">
                  <a:latin typeface="Arial" panose="020B0604020202020204" pitchFamily="34" charset="0"/>
                  <a:cs typeface="Arial" panose="020B0604020202020204" pitchFamily="34" charset="0"/>
                </a:rPr>
              </a:br>
              <a:endParaRPr lang="en-US" sz="1200" dirty="0">
                <a:latin typeface="Frutiger LT Std 57 Cn"/>
                <a:ea typeface="Frutiger LT Std 57 Cn"/>
              </a:endParaRPr>
            </a:p>
          </p:txBody>
        </p:sp>
      </p:grpSp>
      <p:sp>
        <p:nvSpPr>
          <p:cNvPr id="3" name="Text Placeholder 13">
            <a:extLst>
              <a:ext uri="{FF2B5EF4-FFF2-40B4-BE49-F238E27FC236}">
                <a16:creationId xmlns:a16="http://schemas.microsoft.com/office/drawing/2014/main" id="{C158F584-5A50-3265-476C-AF407CC3F184}"/>
              </a:ext>
            </a:extLst>
          </p:cNvPr>
          <p:cNvSpPr txBox="1">
            <a:spLocks/>
          </p:cNvSpPr>
          <p:nvPr/>
        </p:nvSpPr>
        <p:spPr>
          <a:xfrm>
            <a:off x="441959" y="6618023"/>
            <a:ext cx="6978115" cy="1754222"/>
          </a:xfrm>
          <a:prstGeom prst="rect">
            <a:avLst/>
          </a:prstGeom>
        </p:spPr>
        <p:txBody>
          <a:bodyPr vert="horz" lIns="0" tIns="0" rIns="0" bIns="0" rtlCol="0" anchor="t">
            <a:noAutofit/>
          </a:bodyPr>
          <a:lstStyle>
            <a:lvl1pPr marL="0" indent="0" algn="l" defTabSz="777240" rtl="0" eaLnBrk="1" latinLnBrk="0" hangingPunct="1">
              <a:lnSpc>
                <a:spcPct val="100000"/>
              </a:lnSpc>
              <a:spcBef>
                <a:spcPts val="0"/>
              </a:spcBef>
              <a:spcAft>
                <a:spcPts val="900"/>
              </a:spcAft>
              <a:buFont typeface="Arial" panose="020B0604020202020204" pitchFamily="34" charset="0"/>
              <a:buNone/>
              <a:defRPr sz="1000" kern="1200" spc="0" baseline="0">
                <a:solidFill>
                  <a:schemeClr val="tx1"/>
                </a:solidFill>
                <a:latin typeface="+mn-lt"/>
                <a:ea typeface="+mn-ea"/>
                <a:cs typeface="+mn-cs"/>
              </a:defRPr>
            </a:lvl1pPr>
            <a:lvl2pPr marL="115888" indent="-115888"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2pPr>
            <a:lvl3pPr marL="230188" indent="-111125"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3pPr>
            <a:lvl4pPr marL="341313" indent="-111125"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4pPr>
            <a:lvl5pPr marL="457200" indent="-115888"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118745">
              <a:spcAft>
                <a:spcPts val="400"/>
              </a:spcAft>
            </a:pPr>
            <a:r>
              <a:rPr lang="en-US" b="1" dirty="0">
                <a:solidFill>
                  <a:srgbClr val="0090DA"/>
                </a:solidFill>
                <a:latin typeface="Arial" panose="020B0604020202020204" pitchFamily="34" charset="0"/>
                <a:ea typeface="Frutiger LT Std 57 Cn"/>
                <a:cs typeface="Arial" panose="020B0604020202020204" pitchFamily="34" charset="0"/>
              </a:rPr>
              <a:t>Cost of Coverage:</a:t>
            </a:r>
            <a:endParaRPr lang="en-US" dirty="0">
              <a:solidFill>
                <a:srgbClr val="0090DA"/>
              </a:solidFill>
              <a:latin typeface="Arial" panose="020B0604020202020204" pitchFamily="34" charset="0"/>
              <a:ea typeface="Calibri" panose="020F0502020204030204" pitchFamily="34" charset="0"/>
              <a:cs typeface="Arial" panose="020B0604020202020204" pitchFamily="34" charset="0"/>
            </a:endParaRPr>
          </a:p>
          <a:p>
            <a:pPr marL="114300">
              <a:spcAft>
                <a:spcPts val="0"/>
              </a:spcAft>
            </a:pPr>
            <a:r>
              <a:rPr lang="en-US" b="1" dirty="0">
                <a:latin typeface="Arial" panose="020B0604020202020204" pitchFamily="34" charset="0"/>
                <a:ea typeface="Frutiger LT Std 57 Cn"/>
                <a:cs typeface="Arial" panose="020B0604020202020204" pitchFamily="34" charset="0"/>
              </a:rPr>
              <a:t>Good News! Rates are guaranteed</a:t>
            </a:r>
            <a:r>
              <a:rPr lang="en-US" b="1" baseline="30000" dirty="0">
                <a:latin typeface="Arial" panose="020B0604020202020204" pitchFamily="34" charset="0"/>
                <a:ea typeface="Frutiger LT Std 57 Cn"/>
                <a:cs typeface="Arial" panose="020B0604020202020204" pitchFamily="34" charset="0"/>
              </a:rPr>
              <a:t>4</a:t>
            </a:r>
            <a:r>
              <a:rPr lang="en-US" b="1" dirty="0">
                <a:latin typeface="Arial" panose="020B0604020202020204" pitchFamily="34" charset="0"/>
                <a:ea typeface="Frutiger LT Std 57 Cn"/>
                <a:cs typeface="Arial" panose="020B0604020202020204" pitchFamily="34" charset="0"/>
              </a:rPr>
              <a:t> until 6/30/2029.</a:t>
            </a:r>
            <a:endParaRPr lang="en-US" b="1" dirty="0">
              <a:solidFill>
                <a:srgbClr val="58595B"/>
              </a:solidFill>
              <a:latin typeface="Arial" panose="020B0604020202020204" pitchFamily="34" charset="0"/>
              <a:ea typeface="Frutiger LT Std 57 Cn"/>
              <a:cs typeface="Arial" panose="020B0604020202020204" pitchFamily="34" charset="0"/>
            </a:endParaRPr>
          </a:p>
          <a:p>
            <a:pPr marL="114300">
              <a:spcBef>
                <a:spcPts val="600"/>
              </a:spcBef>
              <a:spcAft>
                <a:spcPts val="0"/>
              </a:spcAft>
            </a:pPr>
            <a:r>
              <a:rPr lang="en-US" dirty="0">
                <a:latin typeface="Arial" panose="020B0604020202020204" pitchFamily="34" charset="0"/>
                <a:ea typeface="Frutiger LT Std 57 Cn"/>
                <a:cs typeface="Arial" panose="020B0604020202020204" pitchFamily="34" charset="0"/>
              </a:rPr>
              <a:t>Cost is based on the amount of coverage you elect, and your age as of 7/1/2026</a:t>
            </a:r>
            <a:r>
              <a:rPr lang="en-US" dirty="0">
                <a:solidFill>
                  <a:srgbClr val="58595B"/>
                </a:solidFill>
                <a:latin typeface="Arial" panose="020B0604020202020204" pitchFamily="34" charset="0"/>
                <a:ea typeface="Frutiger LT Std 57 Cn"/>
                <a:cs typeface="Arial" panose="020B0604020202020204" pitchFamily="34" charset="0"/>
              </a:rPr>
              <a:t>. </a:t>
            </a:r>
            <a:r>
              <a:rPr lang="en-US" dirty="0">
                <a:latin typeface="Arial" panose="020B0604020202020204" pitchFamily="34" charset="0"/>
                <a:ea typeface="Frutiger LT Std 57 Cn"/>
                <a:cs typeface="Arial" panose="020B0604020202020204" pitchFamily="34" charset="0"/>
              </a:rPr>
              <a:t>Spouse</a:t>
            </a:r>
            <a:r>
              <a:rPr lang="en-US" dirty="0">
                <a:solidFill>
                  <a:srgbClr val="58595B"/>
                </a:solidFill>
                <a:latin typeface="Arial" panose="020B0604020202020204" pitchFamily="34" charset="0"/>
                <a:ea typeface="Frutiger LT Std 57 Cn"/>
                <a:cs typeface="Arial" panose="020B0604020202020204" pitchFamily="34" charset="0"/>
              </a:rPr>
              <a:t> </a:t>
            </a:r>
            <a:r>
              <a:rPr lang="en-US" dirty="0">
                <a:latin typeface="Arial" panose="020B0604020202020204" pitchFamily="34" charset="0"/>
                <a:ea typeface="Frutiger LT Std 57 Cn"/>
                <a:cs typeface="Arial" panose="020B0604020202020204" pitchFamily="34" charset="0"/>
              </a:rPr>
              <a:t>coverage is based on their age as of 7/1/2026.</a:t>
            </a:r>
            <a:r>
              <a:rPr lang="en-US" dirty="0">
                <a:solidFill>
                  <a:srgbClr val="58595B"/>
                </a:solidFill>
                <a:latin typeface="Arial" panose="020B0604020202020204" pitchFamily="34" charset="0"/>
                <a:ea typeface="Frutiger LT Std 57 Cn"/>
                <a:cs typeface="Arial" panose="020B0604020202020204" pitchFamily="34" charset="0"/>
              </a:rPr>
              <a:t> </a:t>
            </a:r>
            <a:r>
              <a:rPr lang="en-US" dirty="0">
                <a:latin typeface="Arial" panose="020B0604020202020204" pitchFamily="34" charset="0"/>
                <a:ea typeface="Frutiger LT Std 57 Cn"/>
                <a:cs typeface="Arial" panose="020B0604020202020204" pitchFamily="34" charset="0"/>
              </a:rPr>
              <a:t>The rates shown are the monthly cost per $1,000 of coverage. Monthly cost for dependent child(ren) covers all eligible child(ren).</a:t>
            </a:r>
          </a:p>
          <a:p>
            <a:pPr>
              <a:lnSpc>
                <a:spcPts val="600"/>
              </a:lnSpc>
              <a:spcBef>
                <a:spcPts val="15"/>
              </a:spcBef>
              <a:spcAft>
                <a:spcPts val="0"/>
              </a:spcAft>
            </a:pPr>
            <a:r>
              <a:rPr lang="en-US" dirty="0">
                <a:latin typeface="Arial" panose="020B0604020202020204" pitchFamily="34" charset="0"/>
                <a:ea typeface="Calibri" panose="020F0502020204030204" pitchFamily="34" charset="0"/>
                <a:cs typeface="Arial" panose="020B0604020202020204" pitchFamily="34" charset="0"/>
              </a:rPr>
              <a:t> </a:t>
            </a:r>
            <a:endParaRPr lang="en-US" dirty="0">
              <a:latin typeface="Arial" panose="020B0604020202020204" pitchFamily="34" charset="0"/>
              <a:ea typeface="Frutiger LT Std 57 Cn"/>
              <a:cs typeface="Arial" panose="020B0604020202020204" pitchFamily="34" charset="0"/>
            </a:endParaRPr>
          </a:p>
          <a:p>
            <a:pPr marL="114300">
              <a:lnSpc>
                <a:spcPct val="112000"/>
              </a:lnSpc>
              <a:spcAft>
                <a:spcPts val="0"/>
              </a:spcAft>
            </a:pPr>
            <a:r>
              <a:rPr lang="en-US" dirty="0">
                <a:latin typeface="Arial" panose="020B0604020202020204" pitchFamily="34" charset="0"/>
                <a:ea typeface="Frutiger LT Std 57 Cn"/>
                <a:cs typeface="Arial" panose="020B0604020202020204" pitchFamily="34" charset="0"/>
              </a:rPr>
              <a:t>Employee and Spouse Monthly</a:t>
            </a:r>
            <a:r>
              <a:rPr lang="en-US" dirty="0">
                <a:solidFill>
                  <a:srgbClr val="EC008C"/>
                </a:solidFill>
                <a:latin typeface="Arial" panose="020B0604020202020204" pitchFamily="34" charset="0"/>
                <a:ea typeface="Frutiger LT Std 57 Cn"/>
                <a:cs typeface="Arial" panose="020B0604020202020204" pitchFamily="34" charset="0"/>
              </a:rPr>
              <a:t> </a:t>
            </a:r>
            <a:r>
              <a:rPr lang="en-US" dirty="0">
                <a:latin typeface="Arial" panose="020B0604020202020204" pitchFamily="34" charset="0"/>
                <a:ea typeface="Frutiger LT Std 57 Cn"/>
                <a:cs typeface="Arial" panose="020B0604020202020204" pitchFamily="34" charset="0"/>
              </a:rPr>
              <a:t>Cost Per $1,000 of Coverage:</a:t>
            </a:r>
          </a:p>
          <a:p>
            <a:pPr marL="114300">
              <a:lnSpc>
                <a:spcPct val="112000"/>
              </a:lnSpc>
              <a:spcAft>
                <a:spcPts val="0"/>
              </a:spcAft>
            </a:pPr>
            <a:endParaRPr lang="en-US" dirty="0">
              <a:latin typeface="Arial" panose="020B0604020202020204" pitchFamily="34" charset="0"/>
              <a:ea typeface="Frutiger LT Std 57 Cn"/>
              <a:cs typeface="Arial" panose="020B0604020202020204" pitchFamily="34" charset="0"/>
            </a:endParaRPr>
          </a:p>
          <a:p>
            <a:pPr>
              <a:spcAft>
                <a:spcPts val="600"/>
              </a:spcAft>
            </a:pPr>
            <a:endParaRPr lang="en-US" dirty="0">
              <a:solidFill>
                <a:srgbClr val="FF0000"/>
              </a:solidFill>
              <a:latin typeface="Arial" panose="020B0604020202020204" pitchFamily="34" charset="0"/>
              <a:ea typeface="Frutiger LT Std 57 Cn"/>
              <a:cs typeface="Arial" panose="020B0604020202020204" pitchFamily="34" charset="0"/>
            </a:endParaRPr>
          </a:p>
          <a:p>
            <a:pPr>
              <a:spcAft>
                <a:spcPts val="600"/>
              </a:spcAft>
            </a:pPr>
            <a:endParaRPr lang="en-US" b="1" dirty="0">
              <a:latin typeface="Arial" panose="020B0604020202020204" pitchFamily="34" charset="0"/>
              <a:ea typeface="Frutiger LT Std 57 Cn"/>
              <a:cs typeface="Arial" panose="020B0604020202020204" pitchFamily="34" charset="0"/>
            </a:endParaRPr>
          </a:p>
        </p:txBody>
      </p:sp>
      <p:sp>
        <p:nvSpPr>
          <p:cNvPr id="9" name="Rectangle 8">
            <a:extLst>
              <a:ext uri="{FF2B5EF4-FFF2-40B4-BE49-F238E27FC236}">
                <a16:creationId xmlns:a16="http://schemas.microsoft.com/office/drawing/2014/main" id="{4938DC07-F93B-2656-08EA-882E268658E6}"/>
              </a:ext>
            </a:extLst>
          </p:cNvPr>
          <p:cNvSpPr/>
          <p:nvPr/>
        </p:nvSpPr>
        <p:spPr>
          <a:xfrm>
            <a:off x="-2" y="8417078"/>
            <a:ext cx="2029967" cy="1581945"/>
          </a:xfrm>
          <a:prstGeom prst="rect">
            <a:avLst/>
          </a:prstGeom>
          <a:solidFill>
            <a:srgbClr val="0090D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a:extLst>
              <a:ext uri="{FF2B5EF4-FFF2-40B4-BE49-F238E27FC236}">
                <a16:creationId xmlns:a16="http://schemas.microsoft.com/office/drawing/2014/main" id="{4AC5DA9C-C769-8952-EDE9-EA9FD69E616C}"/>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72033" y="9056031"/>
            <a:ext cx="1433322" cy="304038"/>
          </a:xfrm>
          <a:prstGeom prst="rect">
            <a:avLst/>
          </a:prstGeom>
        </p:spPr>
      </p:pic>
      <p:pic>
        <p:nvPicPr>
          <p:cNvPr id="22" name="Graphic 21">
            <a:extLst>
              <a:ext uri="{FF2B5EF4-FFF2-40B4-BE49-F238E27FC236}">
                <a16:creationId xmlns:a16="http://schemas.microsoft.com/office/drawing/2014/main" id="{ECCE8755-1248-A106-A90D-29DBFA8038FA}"/>
              </a:ext>
            </a:extLst>
          </p:cNvPr>
          <p:cNvPicPr>
            <a:picLocks noGrp="1" noRot="1" noChangeAspect="1" noMove="1" noResize="1" noEditPoints="1" noAdjustHandles="1" noChangeArrowheads="1" noChangeShapeType="1" noCrop="1"/>
          </p:cNvPicPr>
          <p:nvPr/>
        </p:nvPicPr>
        <p:blipFill>
          <a:blip>
            <a:extLst>
              <a:ext uri="{96DAC541-7B7A-43D3-8B79-37D633B846F1}">
                <asvg:svgBlip xmlns:asvg="http://schemas.microsoft.com/office/drawing/2016/SVG/main" r:embed="rId5"/>
              </a:ext>
            </a:extLst>
          </a:blip>
          <a:stretch>
            <a:fillRect/>
          </a:stretch>
        </p:blipFill>
        <p:spPr>
          <a:xfrm rot="16999932">
            <a:off x="5742142" y="-1707518"/>
            <a:ext cx="2808634" cy="3714400"/>
          </a:xfrm>
          <a:prstGeom prst="rect">
            <a:avLst/>
          </a:prstGeom>
        </p:spPr>
      </p:pic>
      <p:grpSp>
        <p:nvGrpSpPr>
          <p:cNvPr id="12" name="Group 11">
            <a:extLst>
              <a:ext uri="{FF2B5EF4-FFF2-40B4-BE49-F238E27FC236}">
                <a16:creationId xmlns:a16="http://schemas.microsoft.com/office/drawing/2014/main" id="{A2092928-12B9-91C5-6C2C-235D223B879F}"/>
              </a:ext>
            </a:extLst>
          </p:cNvPr>
          <p:cNvGrpSpPr/>
          <p:nvPr/>
        </p:nvGrpSpPr>
        <p:grpSpPr>
          <a:xfrm>
            <a:off x="2289168" y="8619300"/>
            <a:ext cx="1188720" cy="1188720"/>
            <a:chOff x="2289168" y="8619300"/>
            <a:chExt cx="1188720" cy="1188720"/>
          </a:xfrm>
        </p:grpSpPr>
        <p:sp>
          <p:nvSpPr>
            <p:cNvPr id="11" name="Rectangle 10">
              <a:extLst>
                <a:ext uri="{FF2B5EF4-FFF2-40B4-BE49-F238E27FC236}">
                  <a16:creationId xmlns:a16="http://schemas.microsoft.com/office/drawing/2014/main" id="{E077937E-6079-059A-8084-86932CC2C32D}"/>
                </a:ext>
              </a:extLst>
            </p:cNvPr>
            <p:cNvSpPr/>
            <p:nvPr/>
          </p:nvSpPr>
          <p:spPr>
            <a:xfrm>
              <a:off x="2289168" y="8619300"/>
              <a:ext cx="1188720" cy="1188720"/>
            </a:xfrm>
            <a:prstGeom prst="rect">
              <a:avLst/>
            </a:prstGeom>
            <a:solidFill>
              <a:schemeClr val="bg1"/>
            </a:solidFill>
            <a:ln w="31750">
              <a:gradFill flip="none" rotWithShape="1">
                <a:gsLst>
                  <a:gs pos="0">
                    <a:srgbClr val="0090DA"/>
                  </a:gs>
                  <a:gs pos="100000">
                    <a:srgbClr val="A4CE4E"/>
                  </a:gs>
                </a:gsLst>
                <a:lin ang="2700000" scaled="1"/>
                <a:tileRect/>
              </a:grad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400" dirty="0">
                <a:solidFill>
                  <a:schemeClr val="tx1"/>
                </a:solidFill>
                <a:latin typeface="Arial" panose="020B0604020202020204" pitchFamily="34" charset="0"/>
                <a:cs typeface="Arial" panose="020B0604020202020204" pitchFamily="34" charset="0"/>
              </a:endParaRPr>
            </a:p>
          </p:txBody>
        </p:sp>
        <p:pic>
          <p:nvPicPr>
            <p:cNvPr id="8" name="Picture 7" descr="A qr code with blue and green squares&#10;&#10;AI-generated content may be incorrect.">
              <a:extLst>
                <a:ext uri="{FF2B5EF4-FFF2-40B4-BE49-F238E27FC236}">
                  <a16:creationId xmlns:a16="http://schemas.microsoft.com/office/drawing/2014/main" id="{E904CB98-823F-48E0-36B1-94AA59C24E41}"/>
                </a:ext>
              </a:extLst>
            </p:cNvPr>
            <p:cNvPicPr>
              <a:picLocks noChangeAspect="1"/>
            </p:cNvPicPr>
            <p:nvPr/>
          </p:nvPicPr>
          <p:blipFill>
            <a:blip r:embed="rId6"/>
            <a:srcRect l="1328" r="1157" b="703"/>
            <a:stretch>
              <a:fillRect/>
            </a:stretch>
          </p:blipFill>
          <p:spPr>
            <a:xfrm>
              <a:off x="2343591" y="8677221"/>
              <a:ext cx="1079873" cy="1068874"/>
            </a:xfrm>
            <a:prstGeom prst="rect">
              <a:avLst/>
            </a:prstGeom>
          </p:spPr>
        </p:pic>
      </p:grpSp>
    </p:spTree>
    <p:custDataLst>
      <p:tags r:id="rId1"/>
    </p:custDataLst>
    <p:extLst>
      <p:ext uri="{BB962C8B-B14F-4D97-AF65-F5344CB8AC3E}">
        <p14:creationId xmlns:p14="http://schemas.microsoft.com/office/powerpoint/2010/main" val="1353007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877F2E97-7BC8-65F5-52CE-E9C830E158CD}"/>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rot="16999932">
            <a:off x="5742142" y="-1707518"/>
            <a:ext cx="2808634" cy="3714400"/>
          </a:xfrm>
          <a:prstGeom prst="rect">
            <a:avLst/>
          </a:prstGeom>
        </p:spPr>
      </p:pic>
      <p:sp>
        <p:nvSpPr>
          <p:cNvPr id="6" name="Text Placeholder 10">
            <a:extLst>
              <a:ext uri="{FF2B5EF4-FFF2-40B4-BE49-F238E27FC236}">
                <a16:creationId xmlns:a16="http://schemas.microsoft.com/office/drawing/2014/main" id="{B663DDD7-DA52-7F2E-2A59-1A78915AAAE4}"/>
              </a:ext>
            </a:extLst>
          </p:cNvPr>
          <p:cNvSpPr txBox="1">
            <a:spLocks/>
          </p:cNvSpPr>
          <p:nvPr/>
        </p:nvSpPr>
        <p:spPr>
          <a:xfrm>
            <a:off x="601085" y="4180185"/>
            <a:ext cx="6858000" cy="5245708"/>
          </a:xfrm>
          <a:prstGeom prst="rect">
            <a:avLst/>
          </a:prstGeom>
        </p:spPr>
        <p:txBody>
          <a:bodyPr vert="horz" lIns="0" tIns="0" rIns="0" bIns="0" rtlCol="0" anchor="t" anchorCtr="0">
            <a:noAutofit/>
          </a:bodyPr>
          <a:lstStyle>
            <a:lvl1pPr marL="0" indent="0" algn="l" defTabSz="777240" rtl="0" eaLnBrk="1" latinLnBrk="0" hangingPunct="1">
              <a:lnSpc>
                <a:spcPct val="100000"/>
              </a:lnSpc>
              <a:spcBef>
                <a:spcPts val="0"/>
              </a:spcBef>
              <a:spcAft>
                <a:spcPts val="600"/>
              </a:spcAft>
              <a:buFont typeface="Arial" panose="020B0604020202020204" pitchFamily="34" charset="0"/>
              <a:buNone/>
              <a:defRPr sz="1000" kern="1200" spc="0" baseline="0">
                <a:solidFill>
                  <a:schemeClr val="tx1"/>
                </a:solidFill>
                <a:latin typeface="+mn-lt"/>
                <a:ea typeface="+mn-ea"/>
                <a:cs typeface="+mn-cs"/>
              </a:defRPr>
            </a:lvl1pPr>
            <a:lvl2pPr marL="115888" indent="-115888"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2pPr>
            <a:lvl3pPr marL="230188" indent="-111125"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3pPr>
            <a:lvl4pPr marL="341313" indent="-111125"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4pPr>
            <a:lvl5pPr marL="457200" indent="-115888" algn="l" defTabSz="777240" rtl="0" eaLnBrk="1" latinLnBrk="0" hangingPunct="1">
              <a:lnSpc>
                <a:spcPct val="100000"/>
              </a:lnSpc>
              <a:spcBef>
                <a:spcPts val="200"/>
              </a:spcBef>
              <a:buFont typeface="Arial" panose="020B0604020202020204" pitchFamily="34" charset="0"/>
              <a:buChar char="–"/>
              <a:defRPr sz="1000" kern="1200" spc="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115888" marR="109855" indent="-115888">
              <a:spcAft>
                <a:spcPts val="300"/>
              </a:spcAft>
              <a:buFont typeface="+mj-lt"/>
              <a:buAutoNum type="arabicPeriod"/>
              <a:tabLst>
                <a:tab pos="106363" algn="l"/>
              </a:tabLst>
            </a:pPr>
            <a:r>
              <a:rPr lang="en-US" sz="800" dirty="0">
                <a:solidFill>
                  <a:srgbClr val="6D6E71"/>
                </a:solidFill>
                <a:latin typeface="Arial" panose="020B0604020202020204" pitchFamily="34" charset="0"/>
                <a:cs typeface="Arial" panose="020B0604020202020204" pitchFamily="34" charset="0"/>
              </a:rPr>
              <a:t>All applications for coverage are subject to review and approval by MetLife. If you choose to apply for increased coverage, the increase may be subject to underwriting. MetLife will review your information and evaluate your request for coverage based upon your answers to the health questions, MetLife’s underwriting rules and other information you authorize us to review. In certain cases, MetLife may request additional information to evaluate your request for coverage. Coverage will be effective in accordance with the applicable policy and certificate after approval by MetLife. Only applicants who reside in a US state, the District of Columbia, or Guam, Northern Mariana Islands, Puerto Rico or US Virgin Islands are allowed to complete their SOH form online (where available). Otherwise, applicants will be provided with a paper SOH form.  Individuals residing outside of the US or in certain US territories must be on US payroll and be approved by MetLife before being provided with an SOH form. </a:t>
            </a:r>
          </a:p>
          <a:p>
            <a:pPr marL="115888" marR="109855" indent="-115888">
              <a:spcAft>
                <a:spcPts val="300"/>
              </a:spcAft>
              <a:buFont typeface="+mj-lt"/>
              <a:buAutoNum type="arabicPeriod"/>
              <a:tabLst>
                <a:tab pos="106363" algn="l"/>
              </a:tabLst>
            </a:pPr>
            <a:r>
              <a:rPr lang="en-US" sz="800" dirty="0">
                <a:solidFill>
                  <a:srgbClr val="6D6E71"/>
                </a:solidFill>
                <a:latin typeface="Arial" panose="020B0604020202020204" pitchFamily="34" charset="0"/>
                <a:cs typeface="Arial" panose="020B0604020202020204" pitchFamily="34" charset="0"/>
              </a:rPr>
              <a:t>Accidental Death &amp; Dismemberment insurance does not include payment for any loss which is caused by or contributed to by: physical or mental illness, diagnosis of or treatment of the illness; an infection, unless caused by an external wound accidentally sustained; suicide or attempted suicide; injuring oneself on purpose; the voluntary intake or use by any means of any drug, medication or sedative, unless taken as prescribed by a doctor or an over-the-counter drug taken as directed; voluntary intake of alcohol in combination with any drug, medication or sedative; war, whether declared or undeclared, or act of war, insurrection, rebellion or riot; committing or trying to commit a felony; any poison, fumes or gas, voluntarily taken, administered or absorbed; service in the armed forces of any country or international authority, except the United States National Guard; operating, learning to operate, or serving as a member of a crew of an aircraft; while in any aircraft for the purpose of descent from such aircraft while in flight (except for self-preservation); or operating a vehicle or device while intoxicated as defined by the laws of the jurisdiction in which the accident occurs. Specific information pertaining to your insurance can be obtained by contacting MetLife.</a:t>
            </a:r>
          </a:p>
          <a:p>
            <a:pPr marL="115888" marR="109855" indent="-115888">
              <a:spcAft>
                <a:spcPts val="300"/>
              </a:spcAft>
              <a:buFont typeface="+mj-lt"/>
              <a:buAutoNum type="arabicPeriod"/>
              <a:tabLst>
                <a:tab pos="106363" algn="l"/>
              </a:tabLst>
            </a:pPr>
            <a:r>
              <a:rPr lang="en-US" sz="800" dirty="0">
                <a:solidFill>
                  <a:srgbClr val="6D6E71"/>
                </a:solidFill>
                <a:latin typeface="Arial" panose="020B0604020202020204" pitchFamily="34" charset="0"/>
                <a:cs typeface="Arial" panose="020B0604020202020204" pitchFamily="34" charset="0"/>
              </a:rPr>
              <a:t>Will Preparation and Estate Resolution Services are offered by MetLife Legal Plans, Inc., Cleveland, Ohio. In certain states, legal services benefits are provided through insurance coverage underwritten by Metropolitan General Insurance Company, Warwick, Rhode Island. For New York </a:t>
            </a:r>
            <a:r>
              <a:rPr lang="en-US" sz="800" dirty="0" err="1">
                <a:solidFill>
                  <a:srgbClr val="6D6E71"/>
                </a:solidFill>
                <a:latin typeface="Arial" panose="020B0604020202020204" pitchFamily="34" charset="0"/>
                <a:cs typeface="Arial" panose="020B0604020202020204" pitchFamily="34" charset="0"/>
              </a:rPr>
              <a:t>sitused</a:t>
            </a:r>
            <a:r>
              <a:rPr lang="en-US" sz="800" dirty="0">
                <a:solidFill>
                  <a:srgbClr val="6D6E71"/>
                </a:solidFill>
                <a:latin typeface="Arial" panose="020B0604020202020204" pitchFamily="34" charset="0"/>
                <a:cs typeface="Arial" panose="020B0604020202020204" pitchFamily="34" charset="0"/>
              </a:rPr>
              <a:t> or principally located cases, the Will Preparation service is an expanded offering that includes office consultations and telephone advice for certain other legal matters beyond Will Preparation. Tax Planning and preparation of Living Trusts are not covered by the Will Preparation Service.</a:t>
            </a:r>
            <a:br>
              <a:rPr lang="en-US" sz="800" dirty="0">
                <a:solidFill>
                  <a:srgbClr val="6D6E71"/>
                </a:solidFill>
                <a:latin typeface="Arial" panose="020B0604020202020204" pitchFamily="34" charset="0"/>
                <a:cs typeface="Arial" panose="020B0604020202020204" pitchFamily="34" charset="0"/>
              </a:rPr>
            </a:br>
            <a:r>
              <a:rPr lang="en-US" sz="800" dirty="0">
                <a:solidFill>
                  <a:srgbClr val="6D6E71"/>
                </a:solidFill>
                <a:latin typeface="Arial" panose="020B0604020202020204" pitchFamily="34" charset="0"/>
                <a:cs typeface="Arial" panose="020B0604020202020204" pitchFamily="34" charset="0"/>
              </a:rPr>
              <a:t>Certain services are not covered by Estate Resolution Services, including matters in which there is a conflict of interest between the executor and any beneficiary or heir and the estate; any disputes with the group policyholder, MetLife and/or any of its affiliates; any disputes involving statutory benefits; will contests or litigation outside probate court; appeals; court costs, filing fees, recording fees, transcripts, witness fees, expenses to a third party, judgments or fines; and frivolous or unethical matters.</a:t>
            </a:r>
          </a:p>
          <a:p>
            <a:pPr marL="115888" marR="109855" indent="-115888">
              <a:spcAft>
                <a:spcPts val="300"/>
              </a:spcAft>
              <a:buFont typeface="+mj-lt"/>
              <a:buAutoNum type="arabicPeriod"/>
              <a:tabLst>
                <a:tab pos="106363" algn="l"/>
              </a:tabLst>
            </a:pPr>
            <a:r>
              <a:rPr lang="en-US" sz="800" dirty="0">
                <a:solidFill>
                  <a:srgbClr val="6D6E71"/>
                </a:solidFill>
                <a:latin typeface="Arial" panose="020B0604020202020204" pitchFamily="34" charset="0"/>
                <a:cs typeface="Arial" panose="020B0604020202020204" pitchFamily="34" charset="0"/>
              </a:rPr>
              <a:t>The group contract provides MetLife with the right to adjust the rates and/or the rate guarantee period should overall group participation change significantly.</a:t>
            </a:r>
          </a:p>
          <a:p>
            <a:pPr marR="109855">
              <a:spcAft>
                <a:spcPts val="200"/>
              </a:spcAft>
              <a:tabLst>
                <a:tab pos="106363" algn="l"/>
              </a:tabLst>
            </a:pPr>
            <a:r>
              <a:rPr lang="en-US" sz="800" dirty="0">
                <a:solidFill>
                  <a:srgbClr val="6D6E71"/>
                </a:solidFill>
                <a:latin typeface="Arial" panose="020B0604020202020204" pitchFamily="34" charset="0"/>
                <a:ea typeface="Frutiger LT Std 57 Cn"/>
                <a:cs typeface="Arial" panose="020B0604020202020204" pitchFamily="34" charset="0"/>
              </a:rPr>
              <a:t>This summary provides an overview of your plan’s benefits. These benefits are subject to the terms and conditions of the contract between MetLife and your Plan Sponsor and are subject to each state’s laws and availability.  Specific details regarding these provisions can be found in the booklet certificate. </a:t>
            </a:r>
          </a:p>
          <a:p>
            <a:pPr marR="109855">
              <a:spcAft>
                <a:spcPts val="200"/>
              </a:spcAft>
              <a:tabLst>
                <a:tab pos="106363" algn="l"/>
              </a:tabLst>
            </a:pPr>
            <a:r>
              <a:rPr lang="en-US" sz="800" dirty="0">
                <a:solidFill>
                  <a:srgbClr val="6D6E71"/>
                </a:solidFill>
                <a:latin typeface="Arial" panose="020B0604020202020204" pitchFamily="34" charset="0"/>
                <a:ea typeface="Frutiger LT Std 57 Cn"/>
                <a:cs typeface="Arial" panose="020B0604020202020204" pitchFamily="34" charset="0"/>
              </a:rPr>
              <a:t>Life and AD&amp;D coverages are provided under a group insurance policy (Policy Form GPN99/G2130-S) issued to your employer by MetLife. Life and AD&amp;D coverages under your employer’s plan terminates when your employment ceases, when your Life and AD&amp;D contributions cease, or upon termination of the group insurance </a:t>
            </a:r>
            <a:r>
              <a:rPr lang="en-US" sz="800" dirty="0">
                <a:solidFill>
                  <a:srgbClr val="6D6E71"/>
                </a:solidFill>
                <a:latin typeface="Arial" panose="020B0604020202020204" pitchFamily="34" charset="0"/>
                <a:cs typeface="Arial" panose="020B0604020202020204" pitchFamily="34" charset="0"/>
              </a:rPr>
              <a:t>policy. Dependent Life coverage will terminate when a dependent no longer qualifies as a dependent. </a:t>
            </a:r>
            <a:r>
              <a:rPr lang="en-US" sz="800" dirty="0">
                <a:solidFill>
                  <a:srgbClr val="6D6E71"/>
                </a:solidFill>
                <a:latin typeface="Arial" panose="020B0604020202020204" pitchFamily="34" charset="0"/>
                <a:ea typeface="Frutiger LT Std 57 Cn"/>
                <a:cs typeface="Arial" panose="020B0604020202020204" pitchFamily="34" charset="0"/>
              </a:rPr>
              <a:t>Should your life insurance coverage terminate, for reasons other than non-payment of premium, you may convert it to a MetLife individual permanent policy without providing medical evidence of insurability.</a:t>
            </a:r>
          </a:p>
          <a:p>
            <a:pPr marR="109855">
              <a:spcAft>
                <a:spcPts val="200"/>
              </a:spcAft>
              <a:tabLst>
                <a:tab pos="106363" algn="l"/>
              </a:tabLst>
            </a:pPr>
            <a:r>
              <a:rPr lang="en-US" sz="800" dirty="0">
                <a:solidFill>
                  <a:srgbClr val="6D6E71"/>
                </a:solidFill>
                <a:latin typeface="Arial" panose="020B0604020202020204" pitchFamily="34" charset="0"/>
                <a:ea typeface="Frutiger LT Std 57 Cn"/>
                <a:cs typeface="Arial" panose="020B0604020202020204" pitchFamily="34" charset="0"/>
              </a:rPr>
              <a:t>Nothing in these materials is intended to be advice for a particular situation or individual. Please consult with your own advisors for such advice. Like most group insurance policies, insurance policies offered by MetLife contain certain exclusions, exceptions, waiting periods, reductions, limitations and terms for keeping them in force. Please contact your benefits administrator or MetLife for costs and complete details. </a:t>
            </a:r>
          </a:p>
          <a:p>
            <a:pPr marR="109855">
              <a:spcAft>
                <a:spcPts val="200"/>
              </a:spcAft>
              <a:tabLst>
                <a:tab pos="106363" algn="l"/>
              </a:tabLst>
            </a:pPr>
            <a:endParaRPr lang="en-US" sz="800" dirty="0">
              <a:solidFill>
                <a:srgbClr val="6D6E71"/>
              </a:solidFill>
              <a:latin typeface="Arial" panose="020B0604020202020204" pitchFamily="34" charset="0"/>
              <a:ea typeface="Frutiger LT Std 57 Cn"/>
              <a:cs typeface="Arial" panose="020B0604020202020204" pitchFamily="34" charset="0"/>
            </a:endParaRPr>
          </a:p>
          <a:p>
            <a:pPr marR="109855">
              <a:spcAft>
                <a:spcPts val="200"/>
              </a:spcAft>
              <a:tabLst>
                <a:tab pos="106363" algn="l"/>
              </a:tabLst>
            </a:pPr>
            <a:endParaRPr lang="en-US" sz="800" dirty="0">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9" name="Table 8">
            <a:extLst>
              <a:ext uri="{FF2B5EF4-FFF2-40B4-BE49-F238E27FC236}">
                <a16:creationId xmlns:a16="http://schemas.microsoft.com/office/drawing/2014/main" id="{7CA71A09-2B59-15E9-3972-55ABA4B498C2}"/>
              </a:ext>
            </a:extLst>
          </p:cNvPr>
          <p:cNvGraphicFramePr>
            <a:graphicFrameLocks noGrp="1"/>
          </p:cNvGraphicFramePr>
          <p:nvPr>
            <p:extLst>
              <p:ext uri="{D42A27DB-BD31-4B8C-83A1-F6EECF244321}">
                <p14:modId xmlns:p14="http://schemas.microsoft.com/office/powerpoint/2010/main" val="3123701237"/>
              </p:ext>
            </p:extLst>
          </p:nvPr>
        </p:nvGraphicFramePr>
        <p:xfrm>
          <a:off x="701091" y="941815"/>
          <a:ext cx="4286885" cy="3148519"/>
        </p:xfrm>
        <a:graphic>
          <a:graphicData uri="http://schemas.openxmlformats.org/drawingml/2006/table">
            <a:tbl>
              <a:tblPr firstRow="1" firstCol="1" lastRow="1" lastCol="1" bandRow="1" bandCol="1">
                <a:tableStyleId>{5C22544A-7EE6-4342-B048-85BDC9FD1C3A}</a:tableStyleId>
              </a:tblPr>
              <a:tblGrid>
                <a:gridCol w="914400">
                  <a:extLst>
                    <a:ext uri="{9D8B030D-6E8A-4147-A177-3AD203B41FA5}">
                      <a16:colId xmlns:a16="http://schemas.microsoft.com/office/drawing/2014/main" val="1532922040"/>
                    </a:ext>
                  </a:extLst>
                </a:gridCol>
                <a:gridCol w="1685925">
                  <a:extLst>
                    <a:ext uri="{9D8B030D-6E8A-4147-A177-3AD203B41FA5}">
                      <a16:colId xmlns:a16="http://schemas.microsoft.com/office/drawing/2014/main" val="2786369286"/>
                    </a:ext>
                  </a:extLst>
                </a:gridCol>
                <a:gridCol w="1686560">
                  <a:extLst>
                    <a:ext uri="{9D8B030D-6E8A-4147-A177-3AD203B41FA5}">
                      <a16:colId xmlns:a16="http://schemas.microsoft.com/office/drawing/2014/main" val="984049941"/>
                    </a:ext>
                  </a:extLst>
                </a:gridCol>
              </a:tblGrid>
              <a:tr h="657414">
                <a:tc>
                  <a:txBody>
                    <a:bodyPr/>
                    <a:lstStyle/>
                    <a:p>
                      <a:pPr marL="0" marR="0" algn="l">
                        <a:spcBef>
                          <a:spcPts val="0"/>
                        </a:spcBef>
                        <a:spcAft>
                          <a:spcPts val="0"/>
                        </a:spcAft>
                      </a:pPr>
                      <a:r>
                        <a:rPr lang="en-US" sz="1100" dirty="0">
                          <a:solidFill>
                            <a:schemeClr val="bg1"/>
                          </a:solidFill>
                          <a:effectLst/>
                        </a:rPr>
                        <a:t> </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0" marR="0" marT="0" marB="0">
                    <a:noFill/>
                  </a:tcPr>
                </a:tc>
                <a:tc>
                  <a:txBody>
                    <a:bodyPr/>
                    <a:lstStyle/>
                    <a:p>
                      <a:pPr marL="0" marR="0" algn="ctr">
                        <a:lnSpc>
                          <a:spcPts val="750"/>
                        </a:lnSpc>
                        <a:spcBef>
                          <a:spcPts val="35"/>
                        </a:spcBef>
                        <a:spcAft>
                          <a:spcPts val="0"/>
                        </a:spcAft>
                      </a:pPr>
                      <a:r>
                        <a:rPr lang="en-US" sz="750" dirty="0">
                          <a:solidFill>
                            <a:schemeClr val="bg1"/>
                          </a:solidFill>
                          <a:effectLst/>
                          <a:latin typeface="Arial" panose="020B0604020202020204" pitchFamily="34" charset="0"/>
                          <a:cs typeface="Arial" panose="020B0604020202020204" pitchFamily="34" charset="0"/>
                        </a:rPr>
                        <a:t> </a:t>
                      </a:r>
                      <a:r>
                        <a:rPr lang="en-US" sz="900" dirty="0">
                          <a:solidFill>
                            <a:schemeClr val="bg1"/>
                          </a:solidFill>
                          <a:effectLst/>
                          <a:latin typeface="Arial" panose="020B0604020202020204" pitchFamily="34" charset="0"/>
                          <a:cs typeface="Arial" panose="020B0604020202020204" pitchFamily="34" charset="0"/>
                        </a:rPr>
                        <a:t>EMPLOYEE</a:t>
                      </a:r>
                      <a:endPar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solidFill>
                      <a:srgbClr val="0061A0"/>
                    </a:solidFill>
                  </a:tcPr>
                </a:tc>
                <a:tc>
                  <a:txBody>
                    <a:bodyPr/>
                    <a:lstStyle/>
                    <a:p>
                      <a:pPr marL="122555" marR="122555" algn="ctr">
                        <a:lnSpc>
                          <a:spcPct val="101000"/>
                        </a:lnSpc>
                        <a:spcBef>
                          <a:spcPts val="245"/>
                        </a:spcBef>
                        <a:spcAft>
                          <a:spcPts val="0"/>
                        </a:spcAft>
                      </a:pPr>
                      <a:r>
                        <a:rPr lang="en-US" sz="900" dirty="0">
                          <a:solidFill>
                            <a:schemeClr val="bg1"/>
                          </a:solidFill>
                          <a:effectLst/>
                          <a:latin typeface="Arial" panose="020B0604020202020204" pitchFamily="34" charset="0"/>
                          <a:cs typeface="Arial" panose="020B0604020202020204" pitchFamily="34" charset="0"/>
                        </a:rPr>
                        <a:t>SPOUSE</a:t>
                      </a:r>
                      <a:endPar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solidFill>
                      <a:srgbClr val="0090DA"/>
                    </a:solidFill>
                  </a:tcPr>
                </a:tc>
                <a:extLst>
                  <a:ext uri="{0D108BD9-81ED-4DB2-BD59-A6C34878D82A}">
                    <a16:rowId xmlns:a16="http://schemas.microsoft.com/office/drawing/2014/main" val="1222380879"/>
                  </a:ext>
                </a:extLst>
              </a:tr>
              <a:tr h="191135">
                <a:tc>
                  <a:txBody>
                    <a:bodyPr/>
                    <a:lstStyle/>
                    <a:p>
                      <a:pPr marL="59055" marR="0" algn="l">
                        <a:spcBef>
                          <a:spcPts val="245"/>
                        </a:spcBef>
                        <a:spcAft>
                          <a:spcPts val="0"/>
                        </a:spcAft>
                      </a:pPr>
                      <a:r>
                        <a:rPr lang="en-US" sz="900" b="1" dirty="0">
                          <a:solidFill>
                            <a:schemeClr val="tx1"/>
                          </a:solidFill>
                          <a:effectLst/>
                          <a:latin typeface="Arial" panose="020B0604020202020204" pitchFamily="34" charset="0"/>
                          <a:cs typeface="Arial" panose="020B0604020202020204" pitchFamily="34" charset="0"/>
                        </a:rPr>
                        <a:t>24 &amp; Younger</a:t>
                      </a:r>
                      <a:endParaRPr lang="en-US" sz="11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R w="12700" cap="flat" cmpd="sng" algn="ctr">
                      <a:solidFill>
                        <a:srgbClr val="4472C4"/>
                      </a:solidFill>
                      <a:prstDash val="solid"/>
                      <a:round/>
                      <a:headEnd type="none" w="med" len="med"/>
                      <a:tailEnd type="none" w="med" len="med"/>
                    </a:lnR>
                    <a:lnB w="12700" cap="flat" cmpd="sng" algn="ctr">
                      <a:solidFill>
                        <a:srgbClr val="4472C4"/>
                      </a:solidFill>
                      <a:prstDash val="solid"/>
                      <a:round/>
                      <a:headEnd type="none" w="med" len="med"/>
                      <a:tailEnd type="none" w="med" len="med"/>
                    </a:lnB>
                    <a:solidFill>
                      <a:schemeClr val="bg1">
                        <a:lumMod val="95000"/>
                      </a:schemeClr>
                    </a:solidFill>
                  </a:tcPr>
                </a:tc>
                <a:tc>
                  <a:txBody>
                    <a:bodyPr/>
                    <a:lstStyle/>
                    <a:p>
                      <a:pPr marL="0" marR="0" lvl="0" indent="0" algn="ctr" defTabSz="800100" rtl="0" eaLnBrk="1" fontAlgn="ctr" latinLnBrk="0" hangingPunct="1">
                        <a:lnSpc>
                          <a:spcPct val="100000"/>
                        </a:lnSpc>
                        <a:spcBef>
                          <a:spcPts val="0"/>
                        </a:spcBef>
                        <a:spcAft>
                          <a:spcPts val="0"/>
                        </a:spcAft>
                        <a:buClrTx/>
                        <a:buSzTx/>
                        <a:buFontTx/>
                        <a:buNone/>
                        <a:tabLst/>
                        <a:defRPr/>
                      </a:pPr>
                      <a:r>
                        <a:rPr lang="en-US" sz="900" b="0" kern="1200" dirty="0">
                          <a:solidFill>
                            <a:schemeClr val="tx1"/>
                          </a:solidFill>
                          <a:effectLst/>
                          <a:latin typeface="Arial" panose="020B0604020202020204" pitchFamily="34" charset="0"/>
                          <a:ea typeface="+mn-ea"/>
                          <a:cs typeface="Arial" panose="020B0604020202020204" pitchFamily="34" charset="0"/>
                        </a:rPr>
                        <a:t>$0.046 </a:t>
                      </a:r>
                    </a:p>
                  </a:txBody>
                  <a:tcPr marL="0" marR="0" marT="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B w="12700" cap="flat" cmpd="sng" algn="ctr">
                      <a:solidFill>
                        <a:srgbClr val="4472C4"/>
                      </a:solidFill>
                      <a:prstDash val="solid"/>
                      <a:round/>
                      <a:headEnd type="none" w="med" len="med"/>
                      <a:tailEnd type="none" w="med" len="med"/>
                    </a:lnB>
                    <a:solidFill>
                      <a:schemeClr val="bg1"/>
                    </a:solidFill>
                  </a:tcPr>
                </a:tc>
                <a:tc>
                  <a:txBody>
                    <a:bodyPr/>
                    <a:lstStyle/>
                    <a:p>
                      <a:pPr marL="0" marR="0" lvl="0" indent="0" algn="ctr" defTabSz="800100" rtl="0" eaLnBrk="1" fontAlgn="ctr" latinLnBrk="0" hangingPunct="1">
                        <a:lnSpc>
                          <a:spcPct val="100000"/>
                        </a:lnSpc>
                        <a:spcBef>
                          <a:spcPts val="0"/>
                        </a:spcBef>
                        <a:spcAft>
                          <a:spcPts val="0"/>
                        </a:spcAft>
                        <a:buClrTx/>
                        <a:buSzTx/>
                        <a:buFontTx/>
                        <a:buNone/>
                        <a:tabLst/>
                        <a:defRPr/>
                      </a:pPr>
                      <a:r>
                        <a:rPr lang="en-US" sz="900" b="0" kern="1200" dirty="0">
                          <a:solidFill>
                            <a:schemeClr val="tx1"/>
                          </a:solidFill>
                          <a:effectLst/>
                          <a:latin typeface="Arial" panose="020B0604020202020204" pitchFamily="34" charset="0"/>
                          <a:ea typeface="+mn-ea"/>
                          <a:cs typeface="Arial" panose="020B0604020202020204" pitchFamily="34" charset="0"/>
                        </a:rPr>
                        <a:t>$0.046 </a:t>
                      </a:r>
                    </a:p>
                  </a:txBody>
                  <a:tcPr marL="0" marR="0" marT="0" marB="0" anchor="ctr">
                    <a:lnL w="12700" cap="flat" cmpd="sng" algn="ctr">
                      <a:solidFill>
                        <a:srgbClr val="4472C4"/>
                      </a:solidFill>
                      <a:prstDash val="solid"/>
                      <a:round/>
                      <a:headEnd type="none" w="med" len="med"/>
                      <a:tailEnd type="none" w="med" len="med"/>
                    </a:lnL>
                    <a:lnB w="12700" cap="flat" cmpd="sng" algn="ctr">
                      <a:solidFill>
                        <a:srgbClr val="4472C4"/>
                      </a:solidFill>
                      <a:prstDash val="solid"/>
                      <a:round/>
                      <a:headEnd type="none" w="med" len="med"/>
                      <a:tailEnd type="none" w="med" len="med"/>
                    </a:lnB>
                    <a:solidFill>
                      <a:schemeClr val="bg1"/>
                    </a:solidFill>
                  </a:tcPr>
                </a:tc>
                <a:extLst>
                  <a:ext uri="{0D108BD9-81ED-4DB2-BD59-A6C34878D82A}">
                    <a16:rowId xmlns:a16="http://schemas.microsoft.com/office/drawing/2014/main" val="814743107"/>
                  </a:ext>
                </a:extLst>
              </a:tr>
              <a:tr h="191135">
                <a:tc>
                  <a:txBody>
                    <a:bodyPr/>
                    <a:lstStyle/>
                    <a:p>
                      <a:pPr marL="59055" marR="0" algn="l">
                        <a:spcBef>
                          <a:spcPts val="245"/>
                        </a:spcBef>
                        <a:spcAft>
                          <a:spcPts val="0"/>
                        </a:spcAft>
                      </a:pPr>
                      <a:r>
                        <a:rPr lang="en-US" sz="900" b="1" dirty="0">
                          <a:solidFill>
                            <a:schemeClr val="tx1"/>
                          </a:solidFill>
                          <a:effectLst/>
                          <a:latin typeface="Arial" panose="020B0604020202020204" pitchFamily="34" charset="0"/>
                          <a:cs typeface="Arial" panose="020B0604020202020204" pitchFamily="34" charset="0"/>
                        </a:rPr>
                        <a:t>25-29</a:t>
                      </a:r>
                      <a:endParaRPr lang="en-US" sz="11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lumMod val="95000"/>
                      </a:schemeClr>
                    </a:solidFill>
                  </a:tcPr>
                </a:tc>
                <a:tc>
                  <a:txBody>
                    <a:bodyPr/>
                    <a:lstStyle/>
                    <a:p>
                      <a:pPr marL="0" marR="0" algn="ctr">
                        <a:buNone/>
                      </a:pPr>
                      <a:r>
                        <a:rPr lang="en-US" sz="900" b="0" kern="1200" dirty="0">
                          <a:solidFill>
                            <a:schemeClr val="tx1"/>
                          </a:solidFill>
                          <a:effectLst/>
                          <a:latin typeface="Arial" panose="020B0604020202020204" pitchFamily="34" charset="0"/>
                          <a:ea typeface="+mn-ea"/>
                          <a:cs typeface="Arial" panose="020B0604020202020204" pitchFamily="34" charset="0"/>
                        </a:rPr>
                        <a:t>$0.046 </a:t>
                      </a:r>
                    </a:p>
                  </a:txBody>
                  <a:tcPr marL="68580" marR="68580" marT="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tc>
                  <a:txBody>
                    <a:bodyPr/>
                    <a:lstStyle/>
                    <a:p>
                      <a:pPr marL="0" marR="0" algn="ctr">
                        <a:buNone/>
                      </a:pPr>
                      <a:r>
                        <a:rPr lang="en-US" sz="900" b="0" kern="1200" dirty="0">
                          <a:solidFill>
                            <a:schemeClr val="tx1"/>
                          </a:solidFill>
                          <a:effectLst/>
                          <a:latin typeface="Arial" panose="020B0604020202020204" pitchFamily="34" charset="0"/>
                          <a:ea typeface="+mn-ea"/>
                          <a:cs typeface="Arial" panose="020B0604020202020204" pitchFamily="34" charset="0"/>
                        </a:rPr>
                        <a:t>$0.046 </a:t>
                      </a:r>
                    </a:p>
                  </a:txBody>
                  <a:tcPr marL="68580" marR="68580" marT="0" marB="0" anchor="ctr">
                    <a:lnL w="12700" cap="flat" cmpd="sng" algn="ctr">
                      <a:solidFill>
                        <a:srgbClr val="4472C4"/>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extLst>
                  <a:ext uri="{0D108BD9-81ED-4DB2-BD59-A6C34878D82A}">
                    <a16:rowId xmlns:a16="http://schemas.microsoft.com/office/drawing/2014/main" val="946953569"/>
                  </a:ext>
                </a:extLst>
              </a:tr>
              <a:tr h="191135">
                <a:tc>
                  <a:txBody>
                    <a:bodyPr/>
                    <a:lstStyle/>
                    <a:p>
                      <a:pPr marL="0" marR="0" algn="l">
                        <a:spcBef>
                          <a:spcPts val="245"/>
                        </a:spcBef>
                        <a:spcAft>
                          <a:spcPts val="0"/>
                        </a:spcAft>
                      </a:pPr>
                      <a:r>
                        <a:rPr lang="en-US" sz="900" b="1" dirty="0">
                          <a:solidFill>
                            <a:schemeClr val="tx1"/>
                          </a:solidFill>
                          <a:effectLst/>
                          <a:latin typeface="Arial" panose="020B0604020202020204" pitchFamily="34" charset="0"/>
                          <a:cs typeface="Arial" panose="020B0604020202020204" pitchFamily="34" charset="0"/>
                        </a:rPr>
                        <a:t>  30-34</a:t>
                      </a:r>
                      <a:endParaRPr lang="en-US" sz="11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lumMod val="95000"/>
                      </a:schemeClr>
                    </a:solidFill>
                  </a:tcPr>
                </a:tc>
                <a:tc>
                  <a:txBody>
                    <a:bodyPr/>
                    <a:lstStyle/>
                    <a:p>
                      <a:pPr marL="0" marR="0" algn="ctr">
                        <a:buNone/>
                      </a:pPr>
                      <a:r>
                        <a:rPr lang="en-US" sz="900" b="0" kern="1200">
                          <a:solidFill>
                            <a:schemeClr val="tx1"/>
                          </a:solidFill>
                          <a:effectLst/>
                          <a:latin typeface="Arial" panose="020B0604020202020204" pitchFamily="34" charset="0"/>
                          <a:ea typeface="+mn-ea"/>
                          <a:cs typeface="Arial" panose="020B0604020202020204" pitchFamily="34" charset="0"/>
                        </a:rPr>
                        <a:t>$0.046 </a:t>
                      </a:r>
                    </a:p>
                  </a:txBody>
                  <a:tcPr marL="68580" marR="68580" marT="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tc>
                  <a:txBody>
                    <a:bodyPr/>
                    <a:lstStyle/>
                    <a:p>
                      <a:pPr marL="0" marR="0" algn="ctr">
                        <a:buNone/>
                      </a:pPr>
                      <a:r>
                        <a:rPr lang="en-US" sz="900" b="0" kern="1200" dirty="0">
                          <a:solidFill>
                            <a:schemeClr val="tx1"/>
                          </a:solidFill>
                          <a:effectLst/>
                          <a:latin typeface="Arial" panose="020B0604020202020204" pitchFamily="34" charset="0"/>
                          <a:ea typeface="+mn-ea"/>
                          <a:cs typeface="Arial" panose="020B0604020202020204" pitchFamily="34" charset="0"/>
                        </a:rPr>
                        <a:t>$0.046 </a:t>
                      </a:r>
                    </a:p>
                  </a:txBody>
                  <a:tcPr marL="68580" marR="68580" marT="0" marB="0" anchor="ctr">
                    <a:lnL w="12700" cap="flat" cmpd="sng" algn="ctr">
                      <a:solidFill>
                        <a:srgbClr val="4472C4"/>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extLst>
                  <a:ext uri="{0D108BD9-81ED-4DB2-BD59-A6C34878D82A}">
                    <a16:rowId xmlns:a16="http://schemas.microsoft.com/office/drawing/2014/main" val="3526985345"/>
                  </a:ext>
                </a:extLst>
              </a:tr>
              <a:tr h="191135">
                <a:tc>
                  <a:txBody>
                    <a:bodyPr/>
                    <a:lstStyle/>
                    <a:p>
                      <a:pPr marL="0" marR="0" algn="l">
                        <a:spcBef>
                          <a:spcPts val="245"/>
                        </a:spcBef>
                        <a:spcAft>
                          <a:spcPts val="0"/>
                        </a:spcAft>
                      </a:pPr>
                      <a:r>
                        <a:rPr lang="en-US" sz="900" b="1">
                          <a:solidFill>
                            <a:schemeClr val="tx1"/>
                          </a:solidFill>
                          <a:effectLst/>
                          <a:latin typeface="Arial" panose="020B0604020202020204" pitchFamily="34" charset="0"/>
                          <a:cs typeface="Arial" panose="020B0604020202020204" pitchFamily="34" charset="0"/>
                        </a:rPr>
                        <a:t>  35-39</a:t>
                      </a:r>
                      <a:endParaRPr lang="en-US" sz="110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lumMod val="95000"/>
                      </a:schemeClr>
                    </a:solidFill>
                  </a:tcPr>
                </a:tc>
                <a:tc>
                  <a:txBody>
                    <a:bodyPr/>
                    <a:lstStyle/>
                    <a:p>
                      <a:pPr marL="0" marR="0" algn="ctr">
                        <a:buNone/>
                      </a:pPr>
                      <a:r>
                        <a:rPr lang="en-US" sz="900" b="0" kern="1200">
                          <a:solidFill>
                            <a:schemeClr val="tx1"/>
                          </a:solidFill>
                          <a:effectLst/>
                          <a:latin typeface="Arial" panose="020B0604020202020204" pitchFamily="34" charset="0"/>
                          <a:ea typeface="+mn-ea"/>
                          <a:cs typeface="Arial" panose="020B0604020202020204" pitchFamily="34" charset="0"/>
                        </a:rPr>
                        <a:t>$0.046 </a:t>
                      </a:r>
                    </a:p>
                  </a:txBody>
                  <a:tcPr marL="68580" marR="68580" marT="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tc>
                  <a:txBody>
                    <a:bodyPr/>
                    <a:lstStyle/>
                    <a:p>
                      <a:pPr marL="0" marR="0" algn="ctr">
                        <a:buNone/>
                      </a:pPr>
                      <a:r>
                        <a:rPr lang="en-US" sz="900" b="0" kern="1200" dirty="0">
                          <a:solidFill>
                            <a:schemeClr val="tx1"/>
                          </a:solidFill>
                          <a:effectLst/>
                          <a:latin typeface="Arial" panose="020B0604020202020204" pitchFamily="34" charset="0"/>
                          <a:ea typeface="+mn-ea"/>
                          <a:cs typeface="Arial" panose="020B0604020202020204" pitchFamily="34" charset="0"/>
                        </a:rPr>
                        <a:t>$0.046 </a:t>
                      </a:r>
                    </a:p>
                  </a:txBody>
                  <a:tcPr marL="68580" marR="68580" marT="0" marB="0" anchor="ctr">
                    <a:lnL w="12700" cap="flat" cmpd="sng" algn="ctr">
                      <a:solidFill>
                        <a:srgbClr val="4472C4"/>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extLst>
                  <a:ext uri="{0D108BD9-81ED-4DB2-BD59-A6C34878D82A}">
                    <a16:rowId xmlns:a16="http://schemas.microsoft.com/office/drawing/2014/main" val="2543157435"/>
                  </a:ext>
                </a:extLst>
              </a:tr>
              <a:tr h="191135">
                <a:tc>
                  <a:txBody>
                    <a:bodyPr/>
                    <a:lstStyle/>
                    <a:p>
                      <a:pPr marL="0" marR="0" algn="l">
                        <a:spcBef>
                          <a:spcPts val="245"/>
                        </a:spcBef>
                        <a:spcAft>
                          <a:spcPts val="0"/>
                        </a:spcAft>
                      </a:pPr>
                      <a:r>
                        <a:rPr lang="en-US" sz="900" b="1">
                          <a:solidFill>
                            <a:schemeClr val="tx1"/>
                          </a:solidFill>
                          <a:effectLst/>
                          <a:latin typeface="Arial" panose="020B0604020202020204" pitchFamily="34" charset="0"/>
                          <a:cs typeface="Arial" panose="020B0604020202020204" pitchFamily="34" charset="0"/>
                        </a:rPr>
                        <a:t>  40-44</a:t>
                      </a:r>
                      <a:endParaRPr lang="en-US" sz="110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lumMod val="95000"/>
                      </a:schemeClr>
                    </a:solidFill>
                  </a:tcPr>
                </a:tc>
                <a:tc>
                  <a:txBody>
                    <a:bodyPr/>
                    <a:lstStyle/>
                    <a:p>
                      <a:pPr marL="0" marR="0" algn="ctr">
                        <a:buNone/>
                      </a:pPr>
                      <a:r>
                        <a:rPr lang="en-US" sz="900" b="0" kern="1200">
                          <a:solidFill>
                            <a:schemeClr val="tx1"/>
                          </a:solidFill>
                          <a:effectLst/>
                          <a:latin typeface="Arial" panose="020B0604020202020204" pitchFamily="34" charset="0"/>
                          <a:ea typeface="+mn-ea"/>
                          <a:cs typeface="Arial" panose="020B0604020202020204" pitchFamily="34" charset="0"/>
                        </a:rPr>
                        <a:t>$0.079 </a:t>
                      </a:r>
                    </a:p>
                  </a:txBody>
                  <a:tcPr marL="68580" marR="68580" marT="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tc>
                  <a:txBody>
                    <a:bodyPr/>
                    <a:lstStyle/>
                    <a:p>
                      <a:pPr marL="0" marR="0" algn="ctr">
                        <a:buNone/>
                      </a:pPr>
                      <a:r>
                        <a:rPr lang="en-US" sz="900" b="0" kern="1200" dirty="0">
                          <a:solidFill>
                            <a:schemeClr val="tx1"/>
                          </a:solidFill>
                          <a:effectLst/>
                          <a:latin typeface="Arial" panose="020B0604020202020204" pitchFamily="34" charset="0"/>
                          <a:ea typeface="+mn-ea"/>
                          <a:cs typeface="Arial" panose="020B0604020202020204" pitchFamily="34" charset="0"/>
                        </a:rPr>
                        <a:t>$0.079 </a:t>
                      </a:r>
                    </a:p>
                  </a:txBody>
                  <a:tcPr marL="68580" marR="68580" marT="0" marB="0" anchor="ctr">
                    <a:lnL w="12700" cap="flat" cmpd="sng" algn="ctr">
                      <a:solidFill>
                        <a:srgbClr val="4472C4"/>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extLst>
                  <a:ext uri="{0D108BD9-81ED-4DB2-BD59-A6C34878D82A}">
                    <a16:rowId xmlns:a16="http://schemas.microsoft.com/office/drawing/2014/main" val="970978299"/>
                  </a:ext>
                </a:extLst>
              </a:tr>
              <a:tr h="191135">
                <a:tc>
                  <a:txBody>
                    <a:bodyPr/>
                    <a:lstStyle/>
                    <a:p>
                      <a:pPr marL="0" marR="0" algn="l">
                        <a:spcBef>
                          <a:spcPts val="245"/>
                        </a:spcBef>
                        <a:spcAft>
                          <a:spcPts val="0"/>
                        </a:spcAft>
                      </a:pPr>
                      <a:r>
                        <a:rPr lang="en-US" sz="900" b="1">
                          <a:solidFill>
                            <a:schemeClr val="tx1"/>
                          </a:solidFill>
                          <a:effectLst/>
                          <a:latin typeface="Arial" panose="020B0604020202020204" pitchFamily="34" charset="0"/>
                          <a:cs typeface="Arial" panose="020B0604020202020204" pitchFamily="34" charset="0"/>
                        </a:rPr>
                        <a:t>  45-49</a:t>
                      </a:r>
                      <a:endParaRPr lang="en-US" sz="110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lumMod val="95000"/>
                      </a:schemeClr>
                    </a:solidFill>
                  </a:tcPr>
                </a:tc>
                <a:tc>
                  <a:txBody>
                    <a:bodyPr/>
                    <a:lstStyle/>
                    <a:p>
                      <a:pPr marL="0" marR="0" algn="ctr">
                        <a:buNone/>
                      </a:pPr>
                      <a:r>
                        <a:rPr lang="en-US" sz="900" b="0" kern="1200">
                          <a:solidFill>
                            <a:schemeClr val="tx1"/>
                          </a:solidFill>
                          <a:effectLst/>
                          <a:latin typeface="Arial" panose="020B0604020202020204" pitchFamily="34" charset="0"/>
                          <a:ea typeface="+mn-ea"/>
                          <a:cs typeface="Arial" panose="020B0604020202020204" pitchFamily="34" charset="0"/>
                        </a:rPr>
                        <a:t>$0.136 </a:t>
                      </a:r>
                    </a:p>
                  </a:txBody>
                  <a:tcPr marL="68580" marR="68580" marT="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tc>
                  <a:txBody>
                    <a:bodyPr/>
                    <a:lstStyle/>
                    <a:p>
                      <a:pPr marL="0" marR="0" algn="ctr">
                        <a:buNone/>
                      </a:pPr>
                      <a:r>
                        <a:rPr lang="en-US" sz="900" b="0" kern="1200" dirty="0">
                          <a:solidFill>
                            <a:schemeClr val="tx1"/>
                          </a:solidFill>
                          <a:effectLst/>
                          <a:latin typeface="Arial" panose="020B0604020202020204" pitchFamily="34" charset="0"/>
                          <a:ea typeface="+mn-ea"/>
                          <a:cs typeface="Arial" panose="020B0604020202020204" pitchFamily="34" charset="0"/>
                        </a:rPr>
                        <a:t>$0.136 </a:t>
                      </a:r>
                    </a:p>
                  </a:txBody>
                  <a:tcPr marL="68580" marR="68580" marT="0" marB="0" anchor="ctr">
                    <a:lnL w="12700" cap="flat" cmpd="sng" algn="ctr">
                      <a:solidFill>
                        <a:srgbClr val="4472C4"/>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extLst>
                  <a:ext uri="{0D108BD9-81ED-4DB2-BD59-A6C34878D82A}">
                    <a16:rowId xmlns:a16="http://schemas.microsoft.com/office/drawing/2014/main" val="65265738"/>
                  </a:ext>
                </a:extLst>
              </a:tr>
              <a:tr h="191135">
                <a:tc>
                  <a:txBody>
                    <a:bodyPr/>
                    <a:lstStyle/>
                    <a:p>
                      <a:pPr marL="0" marR="0" algn="l">
                        <a:spcBef>
                          <a:spcPts val="245"/>
                        </a:spcBef>
                        <a:spcAft>
                          <a:spcPts val="0"/>
                        </a:spcAft>
                      </a:pPr>
                      <a:r>
                        <a:rPr lang="en-US" sz="900" b="1">
                          <a:solidFill>
                            <a:schemeClr val="tx1"/>
                          </a:solidFill>
                          <a:effectLst/>
                          <a:latin typeface="Arial" panose="020B0604020202020204" pitchFamily="34" charset="0"/>
                          <a:cs typeface="Arial" panose="020B0604020202020204" pitchFamily="34" charset="0"/>
                        </a:rPr>
                        <a:t>  50-54</a:t>
                      </a:r>
                      <a:endParaRPr lang="en-US" sz="110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lumMod val="95000"/>
                      </a:schemeClr>
                    </a:solidFill>
                  </a:tcPr>
                </a:tc>
                <a:tc>
                  <a:txBody>
                    <a:bodyPr/>
                    <a:lstStyle/>
                    <a:p>
                      <a:pPr marL="0" marR="0" algn="ctr">
                        <a:buNone/>
                      </a:pPr>
                      <a:r>
                        <a:rPr lang="en-US" sz="900" b="0" kern="1200">
                          <a:solidFill>
                            <a:schemeClr val="tx1"/>
                          </a:solidFill>
                          <a:effectLst/>
                          <a:latin typeface="Arial" panose="020B0604020202020204" pitchFamily="34" charset="0"/>
                          <a:ea typeface="+mn-ea"/>
                          <a:cs typeface="Arial" panose="020B0604020202020204" pitchFamily="34" charset="0"/>
                        </a:rPr>
                        <a:t>$0.200 </a:t>
                      </a:r>
                    </a:p>
                  </a:txBody>
                  <a:tcPr marL="68580" marR="68580" marT="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tc>
                  <a:txBody>
                    <a:bodyPr/>
                    <a:lstStyle/>
                    <a:p>
                      <a:pPr marL="0" marR="0" algn="ctr">
                        <a:buNone/>
                      </a:pPr>
                      <a:r>
                        <a:rPr lang="en-US" sz="900" b="0" kern="1200" dirty="0">
                          <a:solidFill>
                            <a:schemeClr val="tx1"/>
                          </a:solidFill>
                          <a:effectLst/>
                          <a:latin typeface="Arial" panose="020B0604020202020204" pitchFamily="34" charset="0"/>
                          <a:ea typeface="+mn-ea"/>
                          <a:cs typeface="Arial" panose="020B0604020202020204" pitchFamily="34" charset="0"/>
                        </a:rPr>
                        <a:t>$0.200 </a:t>
                      </a:r>
                    </a:p>
                  </a:txBody>
                  <a:tcPr marL="68580" marR="68580" marT="0" marB="0" anchor="ctr">
                    <a:lnL w="12700" cap="flat" cmpd="sng" algn="ctr">
                      <a:solidFill>
                        <a:srgbClr val="4472C4"/>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extLst>
                  <a:ext uri="{0D108BD9-81ED-4DB2-BD59-A6C34878D82A}">
                    <a16:rowId xmlns:a16="http://schemas.microsoft.com/office/drawing/2014/main" val="3035952049"/>
                  </a:ext>
                </a:extLst>
              </a:tr>
              <a:tr h="191135">
                <a:tc>
                  <a:txBody>
                    <a:bodyPr/>
                    <a:lstStyle/>
                    <a:p>
                      <a:pPr marL="0" marR="0" algn="l">
                        <a:spcBef>
                          <a:spcPts val="245"/>
                        </a:spcBef>
                        <a:spcAft>
                          <a:spcPts val="0"/>
                        </a:spcAft>
                      </a:pPr>
                      <a:r>
                        <a:rPr lang="en-US" sz="900" b="1">
                          <a:solidFill>
                            <a:schemeClr val="tx1"/>
                          </a:solidFill>
                          <a:effectLst/>
                          <a:latin typeface="Arial" panose="020B0604020202020204" pitchFamily="34" charset="0"/>
                          <a:cs typeface="Arial" panose="020B0604020202020204" pitchFamily="34" charset="0"/>
                        </a:rPr>
                        <a:t>  55-59</a:t>
                      </a:r>
                      <a:endParaRPr lang="en-US" sz="110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lumMod val="95000"/>
                      </a:schemeClr>
                    </a:solidFill>
                  </a:tcPr>
                </a:tc>
                <a:tc>
                  <a:txBody>
                    <a:bodyPr/>
                    <a:lstStyle/>
                    <a:p>
                      <a:pPr marL="0" marR="0" algn="ctr">
                        <a:buNone/>
                      </a:pPr>
                      <a:r>
                        <a:rPr lang="en-US" sz="900" b="0" kern="1200">
                          <a:solidFill>
                            <a:schemeClr val="tx1"/>
                          </a:solidFill>
                          <a:effectLst/>
                          <a:latin typeface="Arial" panose="020B0604020202020204" pitchFamily="34" charset="0"/>
                          <a:ea typeface="+mn-ea"/>
                          <a:cs typeface="Arial" panose="020B0604020202020204" pitchFamily="34" charset="0"/>
                        </a:rPr>
                        <a:t>$0.362 </a:t>
                      </a:r>
                    </a:p>
                  </a:txBody>
                  <a:tcPr marL="68580" marR="68580" marT="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tc>
                  <a:txBody>
                    <a:bodyPr/>
                    <a:lstStyle/>
                    <a:p>
                      <a:pPr marL="0" marR="0" algn="ctr">
                        <a:buNone/>
                      </a:pPr>
                      <a:r>
                        <a:rPr lang="en-US" sz="900" b="0" kern="1200" dirty="0">
                          <a:solidFill>
                            <a:schemeClr val="tx1"/>
                          </a:solidFill>
                          <a:effectLst/>
                          <a:latin typeface="Arial" panose="020B0604020202020204" pitchFamily="34" charset="0"/>
                          <a:ea typeface="+mn-ea"/>
                          <a:cs typeface="Arial" panose="020B0604020202020204" pitchFamily="34" charset="0"/>
                        </a:rPr>
                        <a:t>$0.362 </a:t>
                      </a:r>
                    </a:p>
                  </a:txBody>
                  <a:tcPr marL="68580" marR="68580" marT="0" marB="0" anchor="ctr">
                    <a:lnL w="12700" cap="flat" cmpd="sng" algn="ctr">
                      <a:solidFill>
                        <a:srgbClr val="4472C4"/>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extLst>
                  <a:ext uri="{0D108BD9-81ED-4DB2-BD59-A6C34878D82A}">
                    <a16:rowId xmlns:a16="http://schemas.microsoft.com/office/drawing/2014/main" val="685634174"/>
                  </a:ext>
                </a:extLst>
              </a:tr>
              <a:tr h="191135">
                <a:tc>
                  <a:txBody>
                    <a:bodyPr/>
                    <a:lstStyle/>
                    <a:p>
                      <a:pPr marL="0" marR="0" algn="l">
                        <a:spcBef>
                          <a:spcPts val="245"/>
                        </a:spcBef>
                        <a:spcAft>
                          <a:spcPts val="0"/>
                        </a:spcAft>
                      </a:pPr>
                      <a:r>
                        <a:rPr lang="en-US" sz="900" b="1">
                          <a:solidFill>
                            <a:schemeClr val="tx1"/>
                          </a:solidFill>
                          <a:effectLst/>
                          <a:latin typeface="Arial" panose="020B0604020202020204" pitchFamily="34" charset="0"/>
                          <a:cs typeface="Arial" panose="020B0604020202020204" pitchFamily="34" charset="0"/>
                        </a:rPr>
                        <a:t>  60-64</a:t>
                      </a:r>
                      <a:endParaRPr lang="en-US" sz="110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lumMod val="95000"/>
                      </a:schemeClr>
                    </a:solidFill>
                  </a:tcPr>
                </a:tc>
                <a:tc>
                  <a:txBody>
                    <a:bodyPr/>
                    <a:lstStyle/>
                    <a:p>
                      <a:pPr marL="0" marR="0" algn="ctr">
                        <a:buNone/>
                      </a:pPr>
                      <a:r>
                        <a:rPr lang="en-US" sz="900" b="0" kern="1200">
                          <a:solidFill>
                            <a:schemeClr val="tx1"/>
                          </a:solidFill>
                          <a:effectLst/>
                          <a:latin typeface="Arial" panose="020B0604020202020204" pitchFamily="34" charset="0"/>
                          <a:ea typeface="+mn-ea"/>
                          <a:cs typeface="Arial" panose="020B0604020202020204" pitchFamily="34" charset="0"/>
                        </a:rPr>
                        <a:t>$0.419 </a:t>
                      </a:r>
                    </a:p>
                  </a:txBody>
                  <a:tcPr marL="68580" marR="68580" marT="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tc>
                  <a:txBody>
                    <a:bodyPr/>
                    <a:lstStyle/>
                    <a:p>
                      <a:pPr marL="0" marR="0" algn="ctr">
                        <a:buNone/>
                      </a:pPr>
                      <a:r>
                        <a:rPr lang="en-US" sz="900" b="0" kern="1200" dirty="0">
                          <a:solidFill>
                            <a:schemeClr val="tx1"/>
                          </a:solidFill>
                          <a:effectLst/>
                          <a:latin typeface="Arial" panose="020B0604020202020204" pitchFamily="34" charset="0"/>
                          <a:ea typeface="+mn-ea"/>
                          <a:cs typeface="Arial" panose="020B0604020202020204" pitchFamily="34" charset="0"/>
                        </a:rPr>
                        <a:t>$0.419 </a:t>
                      </a:r>
                    </a:p>
                  </a:txBody>
                  <a:tcPr marL="68580" marR="68580" marT="0" marB="0" anchor="ctr">
                    <a:lnL w="12700" cap="flat" cmpd="sng" algn="ctr">
                      <a:solidFill>
                        <a:srgbClr val="4472C4"/>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extLst>
                  <a:ext uri="{0D108BD9-81ED-4DB2-BD59-A6C34878D82A}">
                    <a16:rowId xmlns:a16="http://schemas.microsoft.com/office/drawing/2014/main" val="3688069472"/>
                  </a:ext>
                </a:extLst>
              </a:tr>
              <a:tr h="191135">
                <a:tc>
                  <a:txBody>
                    <a:bodyPr/>
                    <a:lstStyle/>
                    <a:p>
                      <a:pPr marL="0" marR="0" algn="l">
                        <a:spcBef>
                          <a:spcPts val="245"/>
                        </a:spcBef>
                        <a:spcAft>
                          <a:spcPts val="0"/>
                        </a:spcAft>
                      </a:pPr>
                      <a:r>
                        <a:rPr lang="en-US" sz="900" b="1">
                          <a:solidFill>
                            <a:schemeClr val="tx1"/>
                          </a:solidFill>
                          <a:effectLst/>
                          <a:latin typeface="Arial" panose="020B0604020202020204" pitchFamily="34" charset="0"/>
                          <a:cs typeface="Arial" panose="020B0604020202020204" pitchFamily="34" charset="0"/>
                        </a:rPr>
                        <a:t>  65-69</a:t>
                      </a:r>
                      <a:endParaRPr lang="en-US" sz="110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lumMod val="95000"/>
                      </a:schemeClr>
                    </a:solidFill>
                  </a:tcPr>
                </a:tc>
                <a:tc>
                  <a:txBody>
                    <a:bodyPr/>
                    <a:lstStyle/>
                    <a:p>
                      <a:pPr marL="0" marR="0" algn="ctr">
                        <a:buNone/>
                      </a:pPr>
                      <a:r>
                        <a:rPr lang="en-US" sz="900" b="0" kern="1200">
                          <a:solidFill>
                            <a:schemeClr val="tx1"/>
                          </a:solidFill>
                          <a:effectLst/>
                          <a:latin typeface="Arial" panose="020B0604020202020204" pitchFamily="34" charset="0"/>
                          <a:ea typeface="+mn-ea"/>
                          <a:cs typeface="Arial" panose="020B0604020202020204" pitchFamily="34" charset="0"/>
                        </a:rPr>
                        <a:t>$0.678 </a:t>
                      </a:r>
                    </a:p>
                  </a:txBody>
                  <a:tcPr marL="68580" marR="68580" marT="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tc>
                  <a:txBody>
                    <a:bodyPr/>
                    <a:lstStyle/>
                    <a:p>
                      <a:pPr marL="0" marR="0" algn="ctr">
                        <a:buNone/>
                      </a:pPr>
                      <a:r>
                        <a:rPr lang="en-US" sz="900" b="0" kern="1200" dirty="0">
                          <a:solidFill>
                            <a:schemeClr val="tx1"/>
                          </a:solidFill>
                          <a:effectLst/>
                          <a:latin typeface="Arial" panose="020B0604020202020204" pitchFamily="34" charset="0"/>
                          <a:ea typeface="+mn-ea"/>
                          <a:cs typeface="Arial" panose="020B0604020202020204" pitchFamily="34" charset="0"/>
                        </a:rPr>
                        <a:t>$0.678 </a:t>
                      </a:r>
                    </a:p>
                  </a:txBody>
                  <a:tcPr marL="68580" marR="68580" marT="0" marB="0" anchor="ctr">
                    <a:lnL w="12700" cap="flat" cmpd="sng" algn="ctr">
                      <a:solidFill>
                        <a:srgbClr val="4472C4"/>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chemeClr val="bg1"/>
                    </a:solidFill>
                  </a:tcPr>
                </a:tc>
                <a:extLst>
                  <a:ext uri="{0D108BD9-81ED-4DB2-BD59-A6C34878D82A}">
                    <a16:rowId xmlns:a16="http://schemas.microsoft.com/office/drawing/2014/main" val="3426022810"/>
                  </a:ext>
                </a:extLst>
              </a:tr>
              <a:tr h="185420">
                <a:tc>
                  <a:txBody>
                    <a:bodyPr/>
                    <a:lstStyle/>
                    <a:p>
                      <a:pPr marL="0" marR="0" algn="l">
                        <a:spcBef>
                          <a:spcPts val="245"/>
                        </a:spcBef>
                        <a:spcAft>
                          <a:spcPts val="0"/>
                        </a:spcAft>
                      </a:pPr>
                      <a:r>
                        <a:rPr lang="en-US" sz="900" b="1">
                          <a:solidFill>
                            <a:schemeClr val="tx1"/>
                          </a:solidFill>
                          <a:effectLst/>
                          <a:latin typeface="Arial" panose="020B0604020202020204" pitchFamily="34" charset="0"/>
                          <a:cs typeface="Arial" panose="020B0604020202020204" pitchFamily="34" charset="0"/>
                        </a:rPr>
                        <a:t>  70 &amp; Above</a:t>
                      </a:r>
                      <a:endParaRPr lang="en-US" sz="110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solidFill>
                      <a:schemeClr val="bg1">
                        <a:lumMod val="95000"/>
                      </a:schemeClr>
                    </a:solidFill>
                  </a:tcPr>
                </a:tc>
                <a:tc>
                  <a:txBody>
                    <a:bodyPr/>
                    <a:lstStyle/>
                    <a:p>
                      <a:pPr marL="0" marR="0" algn="ctr">
                        <a:buNone/>
                      </a:pPr>
                      <a:r>
                        <a:rPr lang="en-US" sz="900" b="0" kern="1200" dirty="0">
                          <a:solidFill>
                            <a:schemeClr val="tx1"/>
                          </a:solidFill>
                          <a:effectLst/>
                          <a:latin typeface="Arial" panose="020B0604020202020204" pitchFamily="34" charset="0"/>
                          <a:ea typeface="+mn-ea"/>
                          <a:cs typeface="Arial" panose="020B0604020202020204" pitchFamily="34" charset="0"/>
                        </a:rPr>
                        <a:t>$1.067 </a:t>
                      </a:r>
                    </a:p>
                  </a:txBody>
                  <a:tcPr marL="68580" marR="68580" marT="0" marB="0" anchor="ctr">
                    <a:lnL w="12700" cap="flat" cmpd="sng" algn="ctr">
                      <a:solidFill>
                        <a:srgbClr val="4472C4"/>
                      </a:solidFill>
                      <a:prstDash val="solid"/>
                      <a:round/>
                      <a:headEnd type="none" w="med" len="med"/>
                      <a:tailEnd type="none" w="med" len="med"/>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solidFill>
                      <a:schemeClr val="bg1"/>
                    </a:solidFill>
                  </a:tcPr>
                </a:tc>
                <a:tc>
                  <a:txBody>
                    <a:bodyPr/>
                    <a:lstStyle/>
                    <a:p>
                      <a:pPr marL="0" marR="0" algn="ctr">
                        <a:buNone/>
                      </a:pPr>
                      <a:r>
                        <a:rPr lang="en-US" sz="900" b="0" kern="1200" dirty="0">
                          <a:solidFill>
                            <a:schemeClr val="tx1"/>
                          </a:solidFill>
                          <a:effectLst/>
                          <a:latin typeface="Arial" panose="020B0604020202020204" pitchFamily="34" charset="0"/>
                          <a:ea typeface="+mn-ea"/>
                          <a:cs typeface="Arial" panose="020B0604020202020204" pitchFamily="34" charset="0"/>
                        </a:rPr>
                        <a:t>$1.067 </a:t>
                      </a:r>
                    </a:p>
                  </a:txBody>
                  <a:tcPr marL="68580" marR="68580" marT="0" marB="0" anchor="ctr">
                    <a:lnL w="12700" cap="flat" cmpd="sng" algn="ctr">
                      <a:solidFill>
                        <a:srgbClr val="4472C4"/>
                      </a:solidFill>
                      <a:prstDash val="solid"/>
                      <a:round/>
                      <a:headEnd type="none" w="med" len="med"/>
                      <a:tailEnd type="none" w="med" len="med"/>
                    </a:lnL>
                    <a:lnT w="12700" cap="flat" cmpd="sng" algn="ctr">
                      <a:solidFill>
                        <a:srgbClr val="4472C4"/>
                      </a:solidFill>
                      <a:prstDash val="solid"/>
                      <a:round/>
                      <a:headEnd type="none" w="med" len="med"/>
                      <a:tailEnd type="none" w="med" len="med"/>
                    </a:lnT>
                    <a:solidFill>
                      <a:schemeClr val="bg1"/>
                    </a:solidFill>
                  </a:tcPr>
                </a:tc>
                <a:extLst>
                  <a:ext uri="{0D108BD9-81ED-4DB2-BD59-A6C34878D82A}">
                    <a16:rowId xmlns:a16="http://schemas.microsoft.com/office/drawing/2014/main" val="1172712540"/>
                  </a:ext>
                </a:extLst>
              </a:tr>
              <a:tr h="394335">
                <a:tc gridSpan="3">
                  <a:txBody>
                    <a:bodyPr/>
                    <a:lstStyle/>
                    <a:p>
                      <a:pPr marL="0" marR="0" algn="l">
                        <a:spcBef>
                          <a:spcPts val="600"/>
                        </a:spcBef>
                        <a:spcAft>
                          <a:spcPts val="0"/>
                        </a:spcAft>
                      </a:pPr>
                      <a:r>
                        <a:rPr lang="en-US" sz="900" b="0" dirty="0">
                          <a:solidFill>
                            <a:schemeClr val="tx1"/>
                          </a:solidFill>
                          <a:effectLst/>
                          <a:latin typeface="Arial" panose="020B0604020202020204" pitchFamily="34" charset="0"/>
                          <a:cs typeface="Arial" panose="020B0604020202020204" pitchFamily="34" charset="0"/>
                        </a:rPr>
                        <a:t>Rates include SAD&amp;D and DAD&amp;D coverage.</a:t>
                      </a:r>
                      <a:br>
                        <a:rPr lang="en-US" sz="900" b="0" dirty="0">
                          <a:solidFill>
                            <a:schemeClr val="tx1"/>
                          </a:solidFill>
                          <a:effectLst/>
                          <a:latin typeface="Arial" panose="020B0604020202020204" pitchFamily="34" charset="0"/>
                          <a:cs typeface="Arial" panose="020B0604020202020204" pitchFamily="34" charset="0"/>
                        </a:rPr>
                      </a:br>
                      <a:r>
                        <a:rPr lang="en-US" sz="900" b="0" dirty="0">
                          <a:solidFill>
                            <a:schemeClr val="tx1"/>
                          </a:solidFill>
                          <a:effectLst/>
                          <a:latin typeface="Arial" panose="020B0604020202020204" pitchFamily="34" charset="0"/>
                          <a:cs typeface="Arial" panose="020B0604020202020204" pitchFamily="34" charset="0"/>
                        </a:rPr>
                        <a:t>Coverage is paid through convenient payroll deduction. </a:t>
                      </a:r>
                      <a:endParaRPr lang="en-US" sz="900" dirty="0">
                        <a:solidFill>
                          <a:schemeClr val="tx1"/>
                        </a:solidFill>
                        <a:effectLst/>
                        <a:latin typeface="Arial" panose="020B0604020202020204" pitchFamily="34" charset="0"/>
                        <a:cs typeface="Arial" panose="020B0604020202020204" pitchFamily="34" charset="0"/>
                      </a:endParaRPr>
                    </a:p>
                  </a:txBody>
                  <a:tcPr marL="0" marR="0" marT="0" marB="0" anchor="ctr">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32936693"/>
                  </a:ext>
                </a:extLst>
              </a:tr>
            </a:tbl>
          </a:graphicData>
        </a:graphic>
      </p:graphicFrame>
      <p:graphicFrame>
        <p:nvGraphicFramePr>
          <p:cNvPr id="10" name="Table 9">
            <a:extLst>
              <a:ext uri="{FF2B5EF4-FFF2-40B4-BE49-F238E27FC236}">
                <a16:creationId xmlns:a16="http://schemas.microsoft.com/office/drawing/2014/main" id="{BB570D44-692E-016C-2857-ADE5A6D026CF}"/>
              </a:ext>
            </a:extLst>
          </p:cNvPr>
          <p:cNvGraphicFramePr>
            <a:graphicFrameLocks noGrp="1"/>
          </p:cNvGraphicFramePr>
          <p:nvPr>
            <p:extLst>
              <p:ext uri="{D42A27DB-BD31-4B8C-83A1-F6EECF244321}">
                <p14:modId xmlns:p14="http://schemas.microsoft.com/office/powerpoint/2010/main" val="2985358289"/>
              </p:ext>
            </p:extLst>
          </p:nvPr>
        </p:nvGraphicFramePr>
        <p:xfrm>
          <a:off x="5130438" y="941815"/>
          <a:ext cx="2290445" cy="1118574"/>
        </p:xfrm>
        <a:graphic>
          <a:graphicData uri="http://schemas.openxmlformats.org/drawingml/2006/table">
            <a:tbl>
              <a:tblPr firstRow="1" firstCol="1" lastRow="1" lastCol="1" bandRow="1" bandCol="1">
                <a:tableStyleId>{5C22544A-7EE6-4342-B048-85BDC9FD1C3A}</a:tableStyleId>
              </a:tblPr>
              <a:tblGrid>
                <a:gridCol w="1144905">
                  <a:extLst>
                    <a:ext uri="{9D8B030D-6E8A-4147-A177-3AD203B41FA5}">
                      <a16:colId xmlns:a16="http://schemas.microsoft.com/office/drawing/2014/main" val="685913031"/>
                    </a:ext>
                  </a:extLst>
                </a:gridCol>
                <a:gridCol w="1145540">
                  <a:extLst>
                    <a:ext uri="{9D8B030D-6E8A-4147-A177-3AD203B41FA5}">
                      <a16:colId xmlns:a16="http://schemas.microsoft.com/office/drawing/2014/main" val="2525236775"/>
                    </a:ext>
                  </a:extLst>
                </a:gridCol>
              </a:tblGrid>
              <a:tr h="661374">
                <a:tc gridSpan="2">
                  <a:txBody>
                    <a:bodyPr/>
                    <a:lstStyle/>
                    <a:p>
                      <a:pPr marL="0" marR="83185" algn="ctr">
                        <a:lnSpc>
                          <a:spcPct val="101000"/>
                        </a:lnSpc>
                        <a:spcBef>
                          <a:spcPts val="245"/>
                        </a:spcBef>
                        <a:spcAft>
                          <a:spcPts val="0"/>
                        </a:spcAft>
                      </a:pPr>
                      <a:r>
                        <a:rPr lang="en-US" sz="900" dirty="0">
                          <a:solidFill>
                            <a:schemeClr val="bg1"/>
                          </a:solidFill>
                          <a:effectLst/>
                          <a:latin typeface="Arial" panose="020B0604020202020204" pitchFamily="34" charset="0"/>
                          <a:cs typeface="Arial" panose="020B0604020202020204" pitchFamily="34" charset="0"/>
                        </a:rPr>
                        <a:t>DEPENDENT CHILD(REN)</a:t>
                      </a:r>
                      <a:br>
                        <a:rPr lang="en-US" sz="900" dirty="0">
                          <a:solidFill>
                            <a:schemeClr val="bg1"/>
                          </a:solidFill>
                          <a:effectLst/>
                          <a:latin typeface="Arial" panose="020B0604020202020204" pitchFamily="34" charset="0"/>
                          <a:cs typeface="Arial" panose="020B0604020202020204" pitchFamily="34" charset="0"/>
                        </a:rPr>
                      </a:br>
                      <a:r>
                        <a:rPr lang="en-US" sz="900" dirty="0">
                          <a:solidFill>
                            <a:schemeClr val="bg1"/>
                          </a:solidFill>
                          <a:effectLst/>
                          <a:latin typeface="Arial" panose="020B0604020202020204" pitchFamily="34" charset="0"/>
                          <a:cs typeface="Arial" panose="020B0604020202020204" pitchFamily="34" charset="0"/>
                        </a:rPr>
                        <a:t>MONTHLY COST</a:t>
                      </a:r>
                      <a:br>
                        <a:rPr lang="en-US" sz="900" dirty="0">
                          <a:solidFill>
                            <a:schemeClr val="bg1"/>
                          </a:solidFill>
                          <a:effectLst/>
                          <a:latin typeface="Arial" panose="020B0604020202020204" pitchFamily="34" charset="0"/>
                          <a:cs typeface="Arial" panose="020B0604020202020204" pitchFamily="34" charset="0"/>
                        </a:rPr>
                      </a:br>
                      <a:r>
                        <a:rPr lang="en-US" sz="900" dirty="0">
                          <a:solidFill>
                            <a:schemeClr val="bg1"/>
                          </a:solidFill>
                          <a:effectLst/>
                          <a:latin typeface="Arial" panose="020B0604020202020204" pitchFamily="34" charset="0"/>
                          <a:cs typeface="Arial" panose="020B0604020202020204" pitchFamily="34" charset="0"/>
                        </a:rPr>
                        <a:t>PER EMPLOYEE PER MONTH</a:t>
                      </a:r>
                      <a:endParaRPr lang="en-US" sz="1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nchor="ctr">
                    <a:solidFill>
                      <a:srgbClr val="A5CF4D"/>
                    </a:solidFill>
                  </a:tcPr>
                </a:tc>
                <a:tc hMerge="1">
                  <a:txBody>
                    <a:bodyPr/>
                    <a:lstStyle/>
                    <a:p>
                      <a:endParaRPr lang="en-US"/>
                    </a:p>
                  </a:txBody>
                  <a:tcPr/>
                </a:tc>
                <a:extLst>
                  <a:ext uri="{0D108BD9-81ED-4DB2-BD59-A6C34878D82A}">
                    <a16:rowId xmlns:a16="http://schemas.microsoft.com/office/drawing/2014/main" val="3957822315"/>
                  </a:ext>
                </a:extLst>
              </a:tr>
              <a:tr h="191135">
                <a:tc>
                  <a:txBody>
                    <a:bodyPr/>
                    <a:lstStyle/>
                    <a:p>
                      <a:pPr marL="0" marR="0" algn="l" defTabSz="800100" rtl="0" eaLnBrk="1" latinLnBrk="0" hangingPunct="1">
                        <a:spcBef>
                          <a:spcPts val="245"/>
                        </a:spcBef>
                        <a:spcAft>
                          <a:spcPts val="0"/>
                        </a:spcAft>
                      </a:pPr>
                      <a:r>
                        <a:rPr lang="en-US" sz="900" b="1"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Option 1: </a:t>
                      </a:r>
                      <a:r>
                        <a:rPr lang="en-US" sz="900" b="0"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$5,000</a:t>
                      </a:r>
                    </a:p>
                  </a:txBody>
                  <a:tcPr marL="45720" marR="45720" anchor="ctr">
                    <a:lnR w="12700" cap="flat" cmpd="sng" algn="ctr">
                      <a:solidFill>
                        <a:srgbClr val="0061A0"/>
                      </a:solidFill>
                      <a:prstDash val="solid"/>
                      <a:round/>
                      <a:headEnd type="none" w="med" len="med"/>
                      <a:tailEnd type="none" w="med" len="med"/>
                    </a:lnR>
                    <a:lnB w="12700" cap="flat" cmpd="sng" algn="ctr">
                      <a:solidFill>
                        <a:srgbClr val="0061A0"/>
                      </a:solidFill>
                      <a:prstDash val="solid"/>
                      <a:round/>
                      <a:headEnd type="none" w="med" len="med"/>
                      <a:tailEnd type="none" w="med" len="med"/>
                    </a:lnB>
                    <a:solidFill>
                      <a:schemeClr val="bg1"/>
                    </a:solidFill>
                  </a:tcPr>
                </a:tc>
                <a:tc>
                  <a:txBody>
                    <a:bodyPr/>
                    <a:lstStyle/>
                    <a:p>
                      <a:pPr marL="0" marR="0" algn="ctr" defTabSz="800100" rtl="0" eaLnBrk="1" latinLnBrk="0" hangingPunct="1">
                        <a:spcBef>
                          <a:spcPts val="245"/>
                        </a:spcBef>
                        <a:spcAft>
                          <a:spcPts val="0"/>
                        </a:spcAft>
                      </a:pPr>
                      <a:r>
                        <a:rPr lang="en-US" sz="900" b="0"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$0.615</a:t>
                      </a:r>
                    </a:p>
                  </a:txBody>
                  <a:tcPr marL="0" marR="0" marT="0" marB="0" anchor="ctr">
                    <a:lnL w="12700" cap="flat" cmpd="sng" algn="ctr">
                      <a:solidFill>
                        <a:srgbClr val="0061A0"/>
                      </a:solidFill>
                      <a:prstDash val="solid"/>
                      <a:round/>
                      <a:headEnd type="none" w="med" len="med"/>
                      <a:tailEnd type="none" w="med" len="med"/>
                    </a:lnL>
                    <a:lnB w="12700" cap="flat" cmpd="sng" algn="ctr">
                      <a:solidFill>
                        <a:srgbClr val="0061A0"/>
                      </a:solidFill>
                      <a:prstDash val="solid"/>
                      <a:round/>
                      <a:headEnd type="none" w="med" len="med"/>
                      <a:tailEnd type="none" w="med" len="med"/>
                    </a:lnB>
                    <a:solidFill>
                      <a:schemeClr val="bg1"/>
                    </a:solidFill>
                  </a:tcPr>
                </a:tc>
                <a:extLst>
                  <a:ext uri="{0D108BD9-81ED-4DB2-BD59-A6C34878D82A}">
                    <a16:rowId xmlns:a16="http://schemas.microsoft.com/office/drawing/2014/main" val="1224817029"/>
                  </a:ext>
                </a:extLst>
              </a:tr>
              <a:tr h="191135">
                <a:tc>
                  <a:txBody>
                    <a:bodyPr/>
                    <a:lstStyle/>
                    <a:p>
                      <a:pPr marL="0" marR="0" algn="l" defTabSz="800100" rtl="0" eaLnBrk="1" latinLnBrk="0" hangingPunct="1">
                        <a:spcBef>
                          <a:spcPts val="245"/>
                        </a:spcBef>
                        <a:spcAft>
                          <a:spcPts val="0"/>
                        </a:spcAft>
                      </a:pPr>
                      <a:r>
                        <a:rPr lang="en-US" sz="900" b="1"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Option 2: </a:t>
                      </a:r>
                      <a:r>
                        <a:rPr lang="en-US" sz="900" b="0"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$10,000</a:t>
                      </a:r>
                    </a:p>
                  </a:txBody>
                  <a:tcPr marL="45720" marR="45720" anchor="ctr">
                    <a:lnR w="12700" cap="flat" cmpd="sng" algn="ctr">
                      <a:solidFill>
                        <a:srgbClr val="0061A0"/>
                      </a:solidFill>
                      <a:prstDash val="solid"/>
                      <a:round/>
                      <a:headEnd type="none" w="med" len="med"/>
                      <a:tailEnd type="none" w="med" len="med"/>
                    </a:lnR>
                    <a:lnT w="12700" cap="flat" cmpd="sng" algn="ctr">
                      <a:solidFill>
                        <a:srgbClr val="0061A0"/>
                      </a:solidFill>
                      <a:prstDash val="solid"/>
                      <a:round/>
                      <a:headEnd type="none" w="med" len="med"/>
                      <a:tailEnd type="none" w="med" len="med"/>
                    </a:lnT>
                    <a:solidFill>
                      <a:schemeClr val="bg1"/>
                    </a:solidFill>
                  </a:tcPr>
                </a:tc>
                <a:tc>
                  <a:txBody>
                    <a:bodyPr/>
                    <a:lstStyle/>
                    <a:p>
                      <a:pPr marL="0" marR="0" algn="ctr" defTabSz="800100" rtl="0" eaLnBrk="1" latinLnBrk="0" hangingPunct="1">
                        <a:spcBef>
                          <a:spcPts val="245"/>
                        </a:spcBef>
                        <a:spcAft>
                          <a:spcPts val="0"/>
                        </a:spcAft>
                      </a:pPr>
                      <a:r>
                        <a:rPr lang="en-US" sz="900" b="0" kern="1200" dirty="0">
                          <a:solidFill>
                            <a:schemeClr val="tx1"/>
                          </a:solidFill>
                          <a:effectLst/>
                          <a:latin typeface="Arial" panose="020B0604020202020204" pitchFamily="34" charset="0"/>
                          <a:ea typeface="Calibri" panose="020F0502020204030204" pitchFamily="34" charset="0"/>
                          <a:cs typeface="Arial" panose="020B0604020202020204" pitchFamily="34" charset="0"/>
                        </a:rPr>
                        <a:t>$1.230</a:t>
                      </a:r>
                    </a:p>
                  </a:txBody>
                  <a:tcPr marL="0" marR="0" marT="0" marB="0" anchor="ctr">
                    <a:lnL w="12700" cap="flat" cmpd="sng" algn="ctr">
                      <a:solidFill>
                        <a:srgbClr val="0061A0"/>
                      </a:solidFill>
                      <a:prstDash val="solid"/>
                      <a:round/>
                      <a:headEnd type="none" w="med" len="med"/>
                      <a:tailEnd type="none" w="med" len="med"/>
                    </a:lnL>
                    <a:lnR w="12700" cmpd="sng">
                      <a:noFill/>
                    </a:lnR>
                    <a:lnT w="12700" cap="flat" cmpd="sng" algn="ctr">
                      <a:solidFill>
                        <a:srgbClr val="0061A0"/>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52472428"/>
                  </a:ext>
                </a:extLst>
              </a:tr>
            </a:tbl>
          </a:graphicData>
        </a:graphic>
      </p:graphicFrame>
      <p:pic>
        <p:nvPicPr>
          <p:cNvPr id="3" name="Picture 2">
            <a:extLst>
              <a:ext uri="{FF2B5EF4-FFF2-40B4-BE49-F238E27FC236}">
                <a16:creationId xmlns:a16="http://schemas.microsoft.com/office/drawing/2014/main" id="{FB395187-DB34-4B93-835D-F8B3C0A150E2}"/>
              </a:ext>
            </a:extLst>
          </p:cNvPr>
          <p:cNvPicPr>
            <a:picLocks noChangeAspect="1"/>
          </p:cNvPicPr>
          <p:nvPr/>
        </p:nvPicPr>
        <p:blipFill>
          <a:blip r:embed="rId3"/>
          <a:stretch>
            <a:fillRect/>
          </a:stretch>
        </p:blipFill>
        <p:spPr>
          <a:xfrm>
            <a:off x="429381" y="9524125"/>
            <a:ext cx="1381914" cy="541451"/>
          </a:xfrm>
          <a:prstGeom prst="rect">
            <a:avLst/>
          </a:prstGeom>
        </p:spPr>
      </p:pic>
      <p:sp>
        <p:nvSpPr>
          <p:cNvPr id="4" name="TextBox 3">
            <a:extLst>
              <a:ext uri="{FF2B5EF4-FFF2-40B4-BE49-F238E27FC236}">
                <a16:creationId xmlns:a16="http://schemas.microsoft.com/office/drawing/2014/main" id="{91AA54F1-C28D-C764-BBD1-521B235E2E1C}"/>
              </a:ext>
            </a:extLst>
          </p:cNvPr>
          <p:cNvSpPr txBox="1"/>
          <p:nvPr/>
        </p:nvSpPr>
        <p:spPr>
          <a:xfrm>
            <a:off x="2699336" y="9694124"/>
            <a:ext cx="4759749" cy="215444"/>
          </a:xfrm>
          <a:prstGeom prst="rect">
            <a:avLst/>
          </a:prstGeom>
          <a:noFill/>
        </p:spPr>
        <p:txBody>
          <a:bodyPr wrap="square" lIns="0" tIns="0" rIns="0" bIns="0">
            <a:spAutoFit/>
          </a:bodyPr>
          <a:lstStyle/>
          <a:p>
            <a:pPr algn="r"/>
            <a:r>
              <a:rPr lang="en-US" sz="700" b="1" spc="-20" dirty="0">
                <a:latin typeface="Arial" panose="020B0604020202020204" pitchFamily="34" charset="0"/>
                <a:cs typeface="Arial" panose="020B0604020202020204" pitchFamily="34" charset="0"/>
              </a:rPr>
              <a:t>Metropolitan Life Insurance Company |  200 Park Avenue  |  New York, NY 10166</a:t>
            </a:r>
          </a:p>
          <a:p>
            <a:pPr algn="r"/>
            <a:r>
              <a:rPr lang="nb-NO" sz="700" dirty="0">
                <a:solidFill>
                  <a:srgbClr val="6C6D70"/>
                </a:solidFill>
                <a:latin typeface="Arial" panose="020B0604020202020204" pitchFamily="34" charset="0"/>
                <a:ea typeface="Calibri" panose="020F0502020204030204" pitchFamily="34" charset="0"/>
                <a:cs typeface="Arial" panose="020B0604020202020204" pitchFamily="34" charset="0"/>
              </a:rPr>
              <a:t> </a:t>
            </a:r>
            <a:r>
              <a:rPr lang="en-US" sz="700" dirty="0">
                <a:solidFill>
                  <a:srgbClr val="6C6D70"/>
                </a:solidFill>
                <a:latin typeface="Arial" panose="020B0604020202020204" pitchFamily="34" charset="0"/>
                <a:ea typeface="Calibri" panose="020F0502020204030204" pitchFamily="34" charset="0"/>
                <a:cs typeface="Arial" panose="020B0604020202020204" pitchFamily="34" charset="0"/>
              </a:rPr>
              <a:t>© 2026 MetLife Services and Solutions, LLC</a:t>
            </a:r>
            <a:endParaRPr lang="en-US" sz="700" dirty="0">
              <a:latin typeface="Calibri" panose="020F0502020204030204" pitchFamily="34" charset="0"/>
              <a:ea typeface="Calibri" panose="020F0502020204030204" pitchFamily="34" charset="0"/>
              <a:cs typeface="Arial" panose="020B0604020202020204" pitchFamily="34" charset="0"/>
            </a:endParaRPr>
          </a:p>
        </p:txBody>
      </p:sp>
      <p:sp>
        <p:nvSpPr>
          <p:cNvPr id="5" name="ADMASTER-STAMP!02-27-2027 4174090">
            <a:extLst>
              <a:ext uri="{FF2B5EF4-FFF2-40B4-BE49-F238E27FC236}">
                <a16:creationId xmlns:a16="http://schemas.microsoft.com/office/drawing/2014/main" id="{EA841A56-5903-2539-DF14-30082303DCE2}"/>
              </a:ext>
            </a:extLst>
          </p:cNvPr>
          <p:cNvSpPr txBox="1"/>
          <p:nvPr/>
        </p:nvSpPr>
        <p:spPr>
          <a:xfrm>
            <a:off x="601085" y="9984931"/>
            <a:ext cx="3810000" cy="161290"/>
          </a:xfrm>
          <a:prstGeom prst="rect">
            <a:avLst/>
          </a:prstGeom>
        </p:spPr>
        <p:txBody>
          <a:bodyPr lIns="0" tIns="0" rIns="0" bIns="0" rtlCol="0" anchor="t" anchorCtr="0">
            <a:noAutofit/>
          </a:bodyPr>
          <a:lstStyle/>
          <a:p>
            <a:pPr algn="l">
              <a:defRPr/>
            </a:pPr>
            <a:r>
              <a:rPr lang="en-US" sz="800" b="0" i="0">
                <a:solidFill>
                  <a:srgbClr val="000000"/>
                </a:solidFill>
                <a:latin typeface="Courier"/>
              </a:rPr>
              <a:t>4174090</a:t>
            </a:r>
            <a:r>
              <a:rPr lang="nb-NO" sz="800" b="0" i="0">
                <a:solidFill>
                  <a:srgbClr val="000000"/>
                </a:solidFill>
                <a:latin typeface="Courier"/>
              </a:rPr>
              <a:t>[exp0227][All States][DC,GU,MP,PR,VI]</a:t>
            </a:r>
            <a:endParaRPr lang="en-US"/>
          </a:p>
        </p:txBody>
      </p:sp>
      <p:sp>
        <p:nvSpPr>
          <p:cNvPr id="12" name="TextBox 11">
            <a:extLst>
              <a:ext uri="{FF2B5EF4-FFF2-40B4-BE49-F238E27FC236}">
                <a16:creationId xmlns:a16="http://schemas.microsoft.com/office/drawing/2014/main" id="{652CDD97-A294-2E3B-C69F-39A49D9001AB}"/>
              </a:ext>
            </a:extLst>
          </p:cNvPr>
          <p:cNvSpPr txBox="1"/>
          <p:nvPr/>
        </p:nvSpPr>
        <p:spPr>
          <a:xfrm>
            <a:off x="5130438" y="2137103"/>
            <a:ext cx="1988527" cy="230832"/>
          </a:xfrm>
          <a:prstGeom prst="rect">
            <a:avLst/>
          </a:prstGeom>
          <a:noFill/>
        </p:spPr>
        <p:txBody>
          <a:bodyPr wrap="square" lIns="0" rIns="0">
            <a:spAutoFit/>
          </a:bodyPr>
          <a:lstStyle/>
          <a:p>
            <a:r>
              <a:rPr lang="en-US" sz="900" dirty="0">
                <a:latin typeface="Arial" panose="020B0604020202020204" pitchFamily="34" charset="0"/>
                <a:cs typeface="Arial" panose="020B0604020202020204" pitchFamily="34" charset="0"/>
              </a:rPr>
              <a:t>Rates include DAD&amp;D coverage.</a:t>
            </a:r>
          </a:p>
        </p:txBody>
      </p:sp>
    </p:spTree>
    <p:extLst>
      <p:ext uri="{BB962C8B-B14F-4D97-AF65-F5344CB8AC3E}">
        <p14:creationId xmlns:p14="http://schemas.microsoft.com/office/powerpoint/2010/main" val="28506903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SLIDE_COUNT" val="2"/>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DM Personalized letter">
  <a:themeElements>
    <a:clrScheme name="ML 2021">
      <a:dk1>
        <a:sysClr val="windowText" lastClr="000000"/>
      </a:dk1>
      <a:lt1>
        <a:sysClr val="window" lastClr="FFFFFF"/>
      </a:lt1>
      <a:dk2>
        <a:srgbClr val="A7A8AA"/>
      </a:dk2>
      <a:lt2>
        <a:srgbClr val="D9D9D6"/>
      </a:lt2>
      <a:accent1>
        <a:srgbClr val="0090DA"/>
      </a:accent1>
      <a:accent2>
        <a:srgbClr val="A4CE4E"/>
      </a:accent2>
      <a:accent3>
        <a:srgbClr val="00ACA0"/>
      </a:accent3>
      <a:accent4>
        <a:srgbClr val="0061A0"/>
      </a:accent4>
      <a:accent5>
        <a:srgbClr val="5F259F"/>
      </a:accent5>
      <a:accent6>
        <a:srgbClr val="DB0A5B"/>
      </a:accent6>
      <a:hlink>
        <a:srgbClr val="0061A0"/>
      </a:hlink>
      <a:folHlink>
        <a:srgbClr val="A7A8A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lIns="0" tIns="0" rIns="0" bIns="0" rtlCol="0">
        <a:spAutoFit/>
      </a:bodyPr>
      <a:lstStyle>
        <a:defPPr algn="l">
          <a:defRPr sz="1000"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773C75B608ADC488EA16856CC521FEF" ma:contentTypeVersion="17" ma:contentTypeDescription="Create a new document." ma:contentTypeScope="" ma:versionID="d5ada18febad1f8ee3a474d76db52387">
  <xsd:schema xmlns:xsd="http://www.w3.org/2001/XMLSchema" xmlns:xs="http://www.w3.org/2001/XMLSchema" xmlns:p="http://schemas.microsoft.com/office/2006/metadata/properties" xmlns:ns2="f699cf23-8eb6-4143-b279-1e3540b3c1c2" xmlns:ns3="2f3944b1-2022-4630-94b6-8b3fe8552065" targetNamespace="http://schemas.microsoft.com/office/2006/metadata/properties" ma:root="true" ma:fieldsID="ab8289e93b1f537da78b37f031ed60c2" ns2:_="" ns3:_="">
    <xsd:import namespace="f699cf23-8eb6-4143-b279-1e3540b3c1c2"/>
    <xsd:import namespace="2f3944b1-2022-4630-94b6-8b3fe855206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lcf76f155ced4ddcb4097134ff3c332f"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99cf23-8eb6-4143-b279-1e3540b3c1c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22112047-8702-4ac9-aeff-28ab65cc26e0" ma:termSetId="09814cd3-568e-fe90-9814-8d621ff8fb84" ma:anchorId="fba54fb3-c3e1-fe81-a776-ca4b69148c4d" ma:open="true" ma:isKeyword="false">
      <xsd:complexType>
        <xsd:sequence>
          <xsd:element ref="pc:Terms" minOccurs="0" maxOccurs="1"/>
        </xsd:sequence>
      </xsd:complex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f3944b1-2022-4630-94b6-8b3fe8552065"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699cf23-8eb6-4143-b279-1e3540b3c1c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D1ED15A-70BF-436A-9350-E735E553262A}">
  <ds:schemaRefs>
    <ds:schemaRef ds:uri="http://schemas.microsoft.com/sharepoint/v3/contenttype/forms"/>
  </ds:schemaRefs>
</ds:datastoreItem>
</file>

<file path=customXml/itemProps2.xml><?xml version="1.0" encoding="utf-8"?>
<ds:datastoreItem xmlns:ds="http://schemas.openxmlformats.org/officeDocument/2006/customXml" ds:itemID="{611D93B2-516F-4883-99DB-32C3315D353E}"/>
</file>

<file path=customXml/itemProps3.xml><?xml version="1.0" encoding="utf-8"?>
<ds:datastoreItem xmlns:ds="http://schemas.openxmlformats.org/officeDocument/2006/customXml" ds:itemID="{9CBEE029-7B57-442B-A5BF-D8AE8531FE2F}">
  <ds:schemaRefs>
    <ds:schemaRef ds:uri="5eacba6f-7267-46fd-9f3b-0cb0a8be5eda"/>
    <ds:schemaRef ds:uri="9cdc58fe-a556-4874-96c6-69123425114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366</TotalTime>
  <Words>1760</Words>
  <Application>Microsoft Office PowerPoint</Application>
  <PresentationFormat>Custom</PresentationFormat>
  <Paragraphs>100</Paragraphs>
  <Slides>3</Slides>
  <Notes>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Calibri Light</vt:lpstr>
      <vt:lpstr>Courier</vt:lpstr>
      <vt:lpstr>Frutiger LT Std 57 Cn</vt:lpstr>
      <vt:lpstr>Georgia</vt:lpstr>
      <vt:lpstr>System Font Regular</vt:lpstr>
      <vt:lpstr>DM Personalized letter</vt:lpstr>
      <vt:lpstr>Office 2013 - 2022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Lynn Butler Bradford</dc:creator>
  <cp:lastModifiedBy>Nerlinger, Kathleen</cp:lastModifiedBy>
  <cp:revision>19</cp:revision>
  <cp:lastPrinted>2023-09-07T15:03:28Z</cp:lastPrinted>
  <dcterms:created xsi:type="dcterms:W3CDTF">2021-03-15T20:34:38Z</dcterms:created>
  <dcterms:modified xsi:type="dcterms:W3CDTF">2026-05-08T11:49:42Z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B2562677-76A6-4BB6-AA93-B7AAE1DB77A4</vt:lpwstr>
  </property>
  <property fmtid="{D5CDD505-2E9C-101B-9397-08002B2CF9AE}" pid="3" name="ArticulatePath">
    <vt:lpwstr>Presentation1</vt:lpwstr>
  </property>
  <property fmtid="{D5CDD505-2E9C-101B-9397-08002B2CF9AE}" pid="4" name="ContentTypeId">
    <vt:lpwstr>0x0101000773C75B608ADC488EA16856CC521FEF</vt:lpwstr>
  </property>
  <property fmtid="{D5CDD505-2E9C-101B-9397-08002B2CF9AE}" pid="5" name="TaxKeyword">
    <vt:lpwstr/>
  </property>
  <property fmtid="{D5CDD505-2E9C-101B-9397-08002B2CF9AE}" pid="6" name="ML_LineOfBusiness">
    <vt:lpwstr/>
  </property>
  <property fmtid="{D5CDD505-2E9C-101B-9397-08002B2CF9AE}" pid="7" name="ML_OfficeLocation">
    <vt:lpwstr/>
  </property>
  <property fmtid="{D5CDD505-2E9C-101B-9397-08002B2CF9AE}" pid="8" name="ML_Roles">
    <vt:lpwstr/>
  </property>
  <property fmtid="{D5CDD505-2E9C-101B-9397-08002B2CF9AE}" pid="9" name="ML_Geography">
    <vt:lpwstr/>
  </property>
  <property fmtid="{D5CDD505-2E9C-101B-9397-08002B2CF9AE}" pid="10" name="MediaServiceImageTags">
    <vt:lpwstr/>
  </property>
  <property fmtid="{D5CDD505-2E9C-101B-9397-08002B2CF9AE}" pid="11" name="MSIP_Label_f8a4e946-8729-44db-9533-8e74969be952_Enabled">
    <vt:lpwstr>true</vt:lpwstr>
  </property>
  <property fmtid="{D5CDD505-2E9C-101B-9397-08002B2CF9AE}" pid="12" name="MSIP_Label_f8a4e946-8729-44db-9533-8e74969be952_SetDate">
    <vt:lpwstr>2026-01-23T20:05:36Z</vt:lpwstr>
  </property>
  <property fmtid="{D5CDD505-2E9C-101B-9397-08002B2CF9AE}" pid="13" name="MSIP_Label_f8a4e946-8729-44db-9533-8e74969be952_Method">
    <vt:lpwstr>Standard</vt:lpwstr>
  </property>
  <property fmtid="{D5CDD505-2E9C-101B-9397-08002B2CF9AE}" pid="14" name="MSIP_Label_f8a4e946-8729-44db-9533-8e74969be952_Name">
    <vt:lpwstr>Restricted</vt:lpwstr>
  </property>
  <property fmtid="{D5CDD505-2E9C-101B-9397-08002B2CF9AE}" pid="15" name="MSIP_Label_f8a4e946-8729-44db-9533-8e74969be952_SiteId">
    <vt:lpwstr>ca56a4a5-e300-406a-98ff-7e36a0baac5b</vt:lpwstr>
  </property>
  <property fmtid="{D5CDD505-2E9C-101B-9397-08002B2CF9AE}" pid="16" name="MSIP_Label_f8a4e946-8729-44db-9533-8e74969be952_ActionId">
    <vt:lpwstr>3b6c1b79-8d03-4963-b8c9-1fede7dc873d</vt:lpwstr>
  </property>
  <property fmtid="{D5CDD505-2E9C-101B-9397-08002B2CF9AE}" pid="17" name="MSIP_Label_f8a4e946-8729-44db-9533-8e74969be952_ContentBits">
    <vt:lpwstr>0</vt:lpwstr>
  </property>
  <property fmtid="{D5CDD505-2E9C-101B-9397-08002B2CF9AE}" pid="18" name="MSIP_Label_f8a4e946-8729-44db-9533-8e74969be952_Tag">
    <vt:lpwstr>10, 3, 0, 2</vt:lpwstr>
  </property>
</Properties>
</file>