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318" r:id="rId3"/>
    <p:sldId id="319" r:id="rId4"/>
    <p:sldId id="266" r:id="rId5"/>
    <p:sldId id="330" r:id="rId6"/>
    <p:sldId id="267" r:id="rId7"/>
    <p:sldId id="268" r:id="rId8"/>
    <p:sldId id="303" r:id="rId9"/>
    <p:sldId id="300" r:id="rId10"/>
    <p:sldId id="301" r:id="rId11"/>
    <p:sldId id="306" r:id="rId12"/>
    <p:sldId id="304" r:id="rId13"/>
    <p:sldId id="279" r:id="rId14"/>
    <p:sldId id="320" r:id="rId15"/>
    <p:sldId id="311" r:id="rId16"/>
    <p:sldId id="314" r:id="rId17"/>
    <p:sldId id="315" r:id="rId18"/>
    <p:sldId id="312" r:id="rId19"/>
    <p:sldId id="316" r:id="rId20"/>
    <p:sldId id="317" r:id="rId21"/>
    <p:sldId id="335" r:id="rId22"/>
    <p:sldId id="334" r:id="rId23"/>
    <p:sldId id="321" r:id="rId24"/>
    <p:sldId id="323" r:id="rId25"/>
    <p:sldId id="325" r:id="rId26"/>
    <p:sldId id="326" r:id="rId27"/>
    <p:sldId id="337" r:id="rId28"/>
    <p:sldId id="291" r:id="rId29"/>
    <p:sldId id="324" r:id="rId30"/>
    <p:sldId id="336" r:id="rId31"/>
    <p:sldId id="293" r:id="rId32"/>
    <p:sldId id="295" r:id="rId33"/>
    <p:sldId id="329" r:id="rId34"/>
    <p:sldId id="299" r:id="rId35"/>
  </p:sldIdLst>
  <p:sldSz cx="9144000" cy="5143500" type="screen16x9"/>
  <p:notesSz cx="7270750" cy="955675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FF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80" autoAdjust="0"/>
  </p:normalViewPr>
  <p:slideViewPr>
    <p:cSldViewPr snapToObjects="1">
      <p:cViewPr varScale="1">
        <p:scale>
          <a:sx n="105" d="100"/>
          <a:sy n="105" d="100"/>
        </p:scale>
        <p:origin x="57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4ED45-CD22-1C46-85B2-99522B9F685B}"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7D49178-DE8A-5C48-B19C-3A1762F41E10}" type="pres">
      <dgm:prSet presAssocID="{C274ED45-CD22-1C46-85B2-99522B9F685B}" presName="linearFlow" presStyleCnt="0">
        <dgm:presLayoutVars>
          <dgm:dir/>
          <dgm:animLvl val="lvl"/>
          <dgm:resizeHandles val="exact"/>
        </dgm:presLayoutVars>
      </dgm:prSet>
      <dgm:spPr/>
      <dgm:t>
        <a:bodyPr/>
        <a:lstStyle/>
        <a:p>
          <a:endParaRPr lang="en-US"/>
        </a:p>
      </dgm:t>
    </dgm:pt>
  </dgm:ptLst>
  <dgm:cxnLst>
    <dgm:cxn modelId="{E9370AAC-8003-CA4B-9DF8-5EDF6F8043EE}" type="presOf" srcId="{C274ED45-CD22-1C46-85B2-99522B9F685B}" destId="{97D49178-DE8A-5C48-B19C-3A1762F41E10}"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14A27-82F0-46F7-8A33-64E9FA535D26}" type="doc">
      <dgm:prSet loTypeId="urn:microsoft.com/office/officeart/2005/8/layout/process1" loCatId="process" qsTypeId="urn:microsoft.com/office/officeart/2005/8/quickstyle/3d4" qsCatId="3D" csTypeId="urn:microsoft.com/office/officeart/2005/8/colors/accent0_2" csCatId="mainScheme" phldr="1"/>
      <dgm:spPr/>
    </dgm:pt>
    <dgm:pt modelId="{5C727A0C-4887-4ACD-BBEA-3F5F80A2A976}">
      <dgm:prSet phldrT="[Text]"/>
      <dgm:spPr>
        <a:solidFill>
          <a:schemeClr val="accent4">
            <a:lumMod val="60000"/>
            <a:lumOff val="40000"/>
          </a:schemeClr>
        </a:solidFill>
      </dgm:spPr>
      <dgm:t>
        <a:bodyPr/>
        <a:lstStyle/>
        <a:p>
          <a:r>
            <a:rPr lang="en-US" dirty="0" smtClean="0">
              <a:solidFill>
                <a:schemeClr val="tx1"/>
              </a:solidFill>
            </a:rPr>
            <a:t>Dietetics</a:t>
          </a:r>
          <a:endParaRPr lang="en-US" dirty="0">
            <a:solidFill>
              <a:schemeClr val="tx1"/>
            </a:solidFill>
          </a:endParaRPr>
        </a:p>
      </dgm:t>
    </dgm:pt>
    <dgm:pt modelId="{E464D6FA-A043-41DB-8538-36E4859EC51B}" type="parTrans" cxnId="{3279C7E3-BC7A-4BB9-943D-668D0B5D57EB}">
      <dgm:prSet/>
      <dgm:spPr/>
      <dgm:t>
        <a:bodyPr/>
        <a:lstStyle/>
        <a:p>
          <a:endParaRPr lang="en-US"/>
        </a:p>
      </dgm:t>
    </dgm:pt>
    <dgm:pt modelId="{C7B1896A-A093-493B-BCC4-CF0DBE3C949B}" type="sibTrans" cxnId="{3279C7E3-BC7A-4BB9-943D-668D0B5D57EB}">
      <dgm:prSet/>
      <dgm:spPr>
        <a:solidFill>
          <a:schemeClr val="tx1"/>
        </a:solidFill>
      </dgm:spPr>
      <dgm:t>
        <a:bodyPr/>
        <a:lstStyle/>
        <a:p>
          <a:endParaRPr lang="en-US"/>
        </a:p>
      </dgm:t>
    </dgm:pt>
    <dgm:pt modelId="{19C2FB3C-15A3-460D-B2D7-C12077C0669E}">
      <dgm:prSet phldrT="[Text]"/>
      <dgm:spPr>
        <a:solidFill>
          <a:schemeClr val="accent4">
            <a:lumMod val="60000"/>
            <a:lumOff val="40000"/>
          </a:schemeClr>
        </a:solidFill>
      </dgm:spPr>
      <dgm:t>
        <a:bodyPr/>
        <a:lstStyle/>
        <a:p>
          <a:r>
            <a:rPr lang="en-US" dirty="0" smtClean="0">
              <a:solidFill>
                <a:schemeClr val="tx1"/>
              </a:solidFill>
            </a:rPr>
            <a:t>RDN Certification</a:t>
          </a:r>
          <a:endParaRPr lang="en-US" dirty="0">
            <a:solidFill>
              <a:schemeClr val="tx1"/>
            </a:solidFill>
          </a:endParaRPr>
        </a:p>
      </dgm:t>
    </dgm:pt>
    <dgm:pt modelId="{D0E5A3C8-CB31-45A7-80BF-4F893CFF7663}" type="parTrans" cxnId="{61B70CD6-29DF-4883-B936-5599483C825C}">
      <dgm:prSet/>
      <dgm:spPr/>
      <dgm:t>
        <a:bodyPr/>
        <a:lstStyle/>
        <a:p>
          <a:endParaRPr lang="en-US"/>
        </a:p>
      </dgm:t>
    </dgm:pt>
    <dgm:pt modelId="{18EFC2AE-DAA0-4A3C-8912-0DDFF8DF1493}" type="sibTrans" cxnId="{61B70CD6-29DF-4883-B936-5599483C825C}">
      <dgm:prSet/>
      <dgm:spPr/>
      <dgm:t>
        <a:bodyPr/>
        <a:lstStyle/>
        <a:p>
          <a:endParaRPr lang="en-US"/>
        </a:p>
      </dgm:t>
    </dgm:pt>
    <dgm:pt modelId="{BBEC0285-47A2-42B8-B956-EB451717B1FA}" type="pres">
      <dgm:prSet presAssocID="{AF114A27-82F0-46F7-8A33-64E9FA535D26}" presName="Name0" presStyleCnt="0">
        <dgm:presLayoutVars>
          <dgm:dir/>
          <dgm:resizeHandles val="exact"/>
        </dgm:presLayoutVars>
      </dgm:prSet>
      <dgm:spPr/>
    </dgm:pt>
    <dgm:pt modelId="{16FD6735-2BEE-4071-86CC-11DDEC08DBC1}" type="pres">
      <dgm:prSet presAssocID="{5C727A0C-4887-4ACD-BBEA-3F5F80A2A976}" presName="node" presStyleLbl="node1" presStyleIdx="0" presStyleCnt="2">
        <dgm:presLayoutVars>
          <dgm:bulletEnabled val="1"/>
        </dgm:presLayoutVars>
      </dgm:prSet>
      <dgm:spPr/>
      <dgm:t>
        <a:bodyPr/>
        <a:lstStyle/>
        <a:p>
          <a:endParaRPr lang="en-US"/>
        </a:p>
      </dgm:t>
    </dgm:pt>
    <dgm:pt modelId="{215B350E-0E25-42A4-998E-3BA804EF7F61}" type="pres">
      <dgm:prSet presAssocID="{C7B1896A-A093-493B-BCC4-CF0DBE3C949B}" presName="sibTrans" presStyleLbl="sibTrans2D1" presStyleIdx="0" presStyleCnt="1"/>
      <dgm:spPr/>
      <dgm:t>
        <a:bodyPr/>
        <a:lstStyle/>
        <a:p>
          <a:endParaRPr lang="en-US"/>
        </a:p>
      </dgm:t>
    </dgm:pt>
    <dgm:pt modelId="{55BCF3F1-E358-4593-93DE-3B209500CE8F}" type="pres">
      <dgm:prSet presAssocID="{C7B1896A-A093-493B-BCC4-CF0DBE3C949B}" presName="connectorText" presStyleLbl="sibTrans2D1" presStyleIdx="0" presStyleCnt="1"/>
      <dgm:spPr/>
      <dgm:t>
        <a:bodyPr/>
        <a:lstStyle/>
        <a:p>
          <a:endParaRPr lang="en-US"/>
        </a:p>
      </dgm:t>
    </dgm:pt>
    <dgm:pt modelId="{4A800DF6-9A44-4D33-8405-81D6777DCA6A}" type="pres">
      <dgm:prSet presAssocID="{19C2FB3C-15A3-460D-B2D7-C12077C0669E}" presName="node" presStyleLbl="node1" presStyleIdx="1" presStyleCnt="2">
        <dgm:presLayoutVars>
          <dgm:bulletEnabled val="1"/>
        </dgm:presLayoutVars>
      </dgm:prSet>
      <dgm:spPr/>
      <dgm:t>
        <a:bodyPr/>
        <a:lstStyle/>
        <a:p>
          <a:endParaRPr lang="en-US"/>
        </a:p>
      </dgm:t>
    </dgm:pt>
  </dgm:ptLst>
  <dgm:cxnLst>
    <dgm:cxn modelId="{3206DB63-CA9B-4D88-95E0-13A9F70D2389}" type="presOf" srcId="{19C2FB3C-15A3-460D-B2D7-C12077C0669E}" destId="{4A800DF6-9A44-4D33-8405-81D6777DCA6A}" srcOrd="0" destOrd="0" presId="urn:microsoft.com/office/officeart/2005/8/layout/process1"/>
    <dgm:cxn modelId="{FBA331D0-2B22-4B9E-8FB0-83589C933BDC}" type="presOf" srcId="{5C727A0C-4887-4ACD-BBEA-3F5F80A2A976}" destId="{16FD6735-2BEE-4071-86CC-11DDEC08DBC1}" srcOrd="0" destOrd="0" presId="urn:microsoft.com/office/officeart/2005/8/layout/process1"/>
    <dgm:cxn modelId="{99C72503-3C5D-4955-9BB5-B24919CE96C9}" type="presOf" srcId="{C7B1896A-A093-493B-BCC4-CF0DBE3C949B}" destId="{55BCF3F1-E358-4593-93DE-3B209500CE8F}" srcOrd="1" destOrd="0" presId="urn:microsoft.com/office/officeart/2005/8/layout/process1"/>
    <dgm:cxn modelId="{61B70CD6-29DF-4883-B936-5599483C825C}" srcId="{AF114A27-82F0-46F7-8A33-64E9FA535D26}" destId="{19C2FB3C-15A3-460D-B2D7-C12077C0669E}" srcOrd="1" destOrd="0" parTransId="{D0E5A3C8-CB31-45A7-80BF-4F893CFF7663}" sibTransId="{18EFC2AE-DAA0-4A3C-8912-0DDFF8DF1493}"/>
    <dgm:cxn modelId="{3279C7E3-BC7A-4BB9-943D-668D0B5D57EB}" srcId="{AF114A27-82F0-46F7-8A33-64E9FA535D26}" destId="{5C727A0C-4887-4ACD-BBEA-3F5F80A2A976}" srcOrd="0" destOrd="0" parTransId="{E464D6FA-A043-41DB-8538-36E4859EC51B}" sibTransId="{C7B1896A-A093-493B-BCC4-CF0DBE3C949B}"/>
    <dgm:cxn modelId="{56685445-EF7F-4634-850F-05DC4CBC0465}" type="presOf" srcId="{AF114A27-82F0-46F7-8A33-64E9FA535D26}" destId="{BBEC0285-47A2-42B8-B956-EB451717B1FA}" srcOrd="0" destOrd="0" presId="urn:microsoft.com/office/officeart/2005/8/layout/process1"/>
    <dgm:cxn modelId="{EB9CBBFB-DA5C-4EF6-B7D7-7B069454D45A}" type="presOf" srcId="{C7B1896A-A093-493B-BCC4-CF0DBE3C949B}" destId="{215B350E-0E25-42A4-998E-3BA804EF7F61}" srcOrd="0" destOrd="0" presId="urn:microsoft.com/office/officeart/2005/8/layout/process1"/>
    <dgm:cxn modelId="{F5EA482A-9458-4603-8E35-86FCFC42D20B}" type="presParOf" srcId="{BBEC0285-47A2-42B8-B956-EB451717B1FA}" destId="{16FD6735-2BEE-4071-86CC-11DDEC08DBC1}" srcOrd="0" destOrd="0" presId="urn:microsoft.com/office/officeart/2005/8/layout/process1"/>
    <dgm:cxn modelId="{DD446AA0-39B9-4239-8D99-3F94E7A5AA04}" type="presParOf" srcId="{BBEC0285-47A2-42B8-B956-EB451717B1FA}" destId="{215B350E-0E25-42A4-998E-3BA804EF7F61}" srcOrd="1" destOrd="0" presId="urn:microsoft.com/office/officeart/2005/8/layout/process1"/>
    <dgm:cxn modelId="{72733259-8E06-4471-AA41-B1961DE6F7F1}" type="presParOf" srcId="{215B350E-0E25-42A4-998E-3BA804EF7F61}" destId="{55BCF3F1-E358-4593-93DE-3B209500CE8F}" srcOrd="0" destOrd="0" presId="urn:microsoft.com/office/officeart/2005/8/layout/process1"/>
    <dgm:cxn modelId="{019D324C-9B18-43D4-B0F9-1256776E580C}" type="presParOf" srcId="{BBEC0285-47A2-42B8-B956-EB451717B1FA}" destId="{4A800DF6-9A44-4D33-8405-81D6777DCA6A}"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6735-2BEE-4071-86CC-11DDEC08DBC1}">
      <dsp:nvSpPr>
        <dsp:cNvPr id="0" name=""/>
        <dsp:cNvSpPr/>
      </dsp:nvSpPr>
      <dsp:spPr>
        <a:xfrm>
          <a:off x="1562" y="816366"/>
          <a:ext cx="3332447" cy="1999468"/>
        </a:xfrm>
        <a:prstGeom prst="roundRect">
          <a:avLst>
            <a:gd name="adj" fmla="val 10000"/>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solidFill>
                <a:schemeClr val="tx1"/>
              </a:solidFill>
            </a:rPr>
            <a:t>Dietetics</a:t>
          </a:r>
          <a:endParaRPr lang="en-US" sz="4500" kern="1200" dirty="0">
            <a:solidFill>
              <a:schemeClr val="tx1"/>
            </a:solidFill>
          </a:endParaRPr>
        </a:p>
      </dsp:txBody>
      <dsp:txXfrm>
        <a:off x="60124" y="874928"/>
        <a:ext cx="3215323" cy="1882344"/>
      </dsp:txXfrm>
    </dsp:sp>
    <dsp:sp modelId="{215B350E-0E25-42A4-998E-3BA804EF7F61}">
      <dsp:nvSpPr>
        <dsp:cNvPr id="0" name=""/>
        <dsp:cNvSpPr/>
      </dsp:nvSpPr>
      <dsp:spPr>
        <a:xfrm>
          <a:off x="3667255" y="1402876"/>
          <a:ext cx="706478" cy="826447"/>
        </a:xfrm>
        <a:prstGeom prst="rightArrow">
          <a:avLst>
            <a:gd name="adj1" fmla="val 60000"/>
            <a:gd name="adj2" fmla="val 50000"/>
          </a:avLst>
        </a:prstGeom>
        <a:solidFill>
          <a:schemeClr val="tx1"/>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667255" y="1568165"/>
        <a:ext cx="494535" cy="495869"/>
      </dsp:txXfrm>
    </dsp:sp>
    <dsp:sp modelId="{4A800DF6-9A44-4D33-8405-81D6777DCA6A}">
      <dsp:nvSpPr>
        <dsp:cNvPr id="0" name=""/>
        <dsp:cNvSpPr/>
      </dsp:nvSpPr>
      <dsp:spPr>
        <a:xfrm>
          <a:off x="4666989" y="816366"/>
          <a:ext cx="3332447" cy="1999468"/>
        </a:xfrm>
        <a:prstGeom prst="roundRect">
          <a:avLst>
            <a:gd name="adj" fmla="val 10000"/>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solidFill>
                <a:schemeClr val="tx1"/>
              </a:solidFill>
            </a:rPr>
            <a:t>RDN Certification</a:t>
          </a:r>
          <a:endParaRPr lang="en-US" sz="4500" kern="1200" dirty="0">
            <a:solidFill>
              <a:schemeClr val="tx1"/>
            </a:solidFill>
          </a:endParaRPr>
        </a:p>
      </dsp:txBody>
      <dsp:txXfrm>
        <a:off x="4725551" y="874928"/>
        <a:ext cx="3215323" cy="18823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50658" cy="477838"/>
          </a:xfrm>
          <a:prstGeom prst="rect">
            <a:avLst/>
          </a:prstGeom>
        </p:spPr>
        <p:txBody>
          <a:bodyPr vert="horz" wrap="square" lIns="96149" tIns="48075" rIns="96149" bIns="48075" numCol="1" anchor="t"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sz="quarter" idx="1"/>
          </p:nvPr>
        </p:nvSpPr>
        <p:spPr>
          <a:xfrm>
            <a:off x="4118409" y="0"/>
            <a:ext cx="3150658" cy="477838"/>
          </a:xfrm>
          <a:prstGeom prst="rect">
            <a:avLst/>
          </a:prstGeom>
        </p:spPr>
        <p:txBody>
          <a:bodyPr vert="horz" wrap="square" lIns="96149" tIns="48075" rIns="96149" bIns="48075" numCol="1" anchor="t" anchorCtr="0" compatLnSpc="1">
            <a:prstTxWarp prst="textNoShape">
              <a:avLst/>
            </a:prstTxWarp>
          </a:bodyPr>
          <a:lstStyle>
            <a:lvl1pPr algn="r">
              <a:defRPr sz="1300">
                <a:latin typeface="Calibri" charset="0"/>
              </a:defRPr>
            </a:lvl1pPr>
          </a:lstStyle>
          <a:p>
            <a:pPr>
              <a:defRPr/>
            </a:pPr>
            <a:fld id="{A5CB7454-15C1-A944-AC37-5542B6D3ECE9}" type="datetime1">
              <a:rPr lang="en-US"/>
              <a:pPr>
                <a:defRPr/>
              </a:pPr>
              <a:t>5/14/2018</a:t>
            </a:fld>
            <a:endParaRPr lang="en-US"/>
          </a:p>
        </p:txBody>
      </p:sp>
      <p:sp>
        <p:nvSpPr>
          <p:cNvPr id="4" name="Footer Placeholder 3"/>
          <p:cNvSpPr>
            <a:spLocks noGrp="1"/>
          </p:cNvSpPr>
          <p:nvPr>
            <p:ph type="ftr" sz="quarter" idx="2"/>
          </p:nvPr>
        </p:nvSpPr>
        <p:spPr>
          <a:xfrm>
            <a:off x="0" y="9077254"/>
            <a:ext cx="3150658" cy="477838"/>
          </a:xfrm>
          <a:prstGeom prst="rect">
            <a:avLst/>
          </a:prstGeom>
        </p:spPr>
        <p:txBody>
          <a:bodyPr vert="horz" wrap="square" lIns="96149" tIns="48075" rIns="96149" bIns="48075" numCol="1" anchor="b"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endParaRPr lang="en-US"/>
          </a:p>
        </p:txBody>
      </p:sp>
      <p:sp>
        <p:nvSpPr>
          <p:cNvPr id="5" name="Slide Number Placeholder 4"/>
          <p:cNvSpPr>
            <a:spLocks noGrp="1"/>
          </p:cNvSpPr>
          <p:nvPr>
            <p:ph type="sldNum" sz="quarter" idx="3"/>
          </p:nvPr>
        </p:nvSpPr>
        <p:spPr>
          <a:xfrm>
            <a:off x="4118409" y="9077254"/>
            <a:ext cx="3150658" cy="477838"/>
          </a:xfrm>
          <a:prstGeom prst="rect">
            <a:avLst/>
          </a:prstGeom>
        </p:spPr>
        <p:txBody>
          <a:bodyPr vert="horz" wrap="square" lIns="96149" tIns="48075" rIns="96149" bIns="48075" numCol="1" anchor="b" anchorCtr="0" compatLnSpc="1">
            <a:prstTxWarp prst="textNoShape">
              <a:avLst/>
            </a:prstTxWarp>
          </a:bodyPr>
          <a:lstStyle>
            <a:lvl1pPr algn="r">
              <a:defRPr sz="1300">
                <a:latin typeface="Calibri" charset="0"/>
              </a:defRPr>
            </a:lvl1pPr>
          </a:lstStyle>
          <a:p>
            <a:pPr>
              <a:defRPr/>
            </a:pPr>
            <a:fld id="{6CAD9EFA-3E97-9B4D-8EE7-720657CEF67E}" type="slidenum">
              <a:rPr lang="en-US"/>
              <a:pPr>
                <a:defRPr/>
              </a:pPr>
              <a:t>‹#›</a:t>
            </a:fld>
            <a:endParaRPr lang="en-US"/>
          </a:p>
        </p:txBody>
      </p:sp>
    </p:spTree>
    <p:extLst>
      <p:ext uri="{BB962C8B-B14F-4D97-AF65-F5344CB8AC3E}">
        <p14:creationId xmlns:p14="http://schemas.microsoft.com/office/powerpoint/2010/main" val="3571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50658" cy="477838"/>
          </a:xfrm>
          <a:prstGeom prst="rect">
            <a:avLst/>
          </a:prstGeom>
        </p:spPr>
        <p:txBody>
          <a:bodyPr vert="horz" wrap="square" lIns="96149" tIns="48075" rIns="96149" bIns="48075" numCol="1" anchor="t"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idx="1"/>
          </p:nvPr>
        </p:nvSpPr>
        <p:spPr>
          <a:xfrm>
            <a:off x="4118409" y="0"/>
            <a:ext cx="3150658" cy="477838"/>
          </a:xfrm>
          <a:prstGeom prst="rect">
            <a:avLst/>
          </a:prstGeom>
        </p:spPr>
        <p:txBody>
          <a:bodyPr vert="horz" wrap="square" lIns="96149" tIns="48075" rIns="96149" bIns="48075" numCol="1" anchor="t" anchorCtr="0" compatLnSpc="1">
            <a:prstTxWarp prst="textNoShape">
              <a:avLst/>
            </a:prstTxWarp>
          </a:bodyPr>
          <a:lstStyle>
            <a:lvl1pPr algn="r">
              <a:defRPr sz="1300">
                <a:latin typeface="Calibri" charset="0"/>
              </a:defRPr>
            </a:lvl1pPr>
          </a:lstStyle>
          <a:p>
            <a:pPr>
              <a:defRPr/>
            </a:pPr>
            <a:fld id="{1210EC45-414C-6A4E-BBBD-A09AEA33A371}" type="datetime1">
              <a:rPr lang="en-US"/>
              <a:pPr>
                <a:defRPr/>
              </a:pPr>
              <a:t>5/14/2018</a:t>
            </a:fld>
            <a:endParaRPr lang="en-US"/>
          </a:p>
        </p:txBody>
      </p:sp>
      <p:sp>
        <p:nvSpPr>
          <p:cNvPr id="4" name="Slide Image Placeholder 3"/>
          <p:cNvSpPr>
            <a:spLocks noGrp="1" noRot="1" noChangeAspect="1"/>
          </p:cNvSpPr>
          <p:nvPr>
            <p:ph type="sldImg" idx="2"/>
          </p:nvPr>
        </p:nvSpPr>
        <p:spPr>
          <a:xfrm>
            <a:off x="449263" y="715963"/>
            <a:ext cx="6372225" cy="3584575"/>
          </a:xfrm>
          <a:prstGeom prst="rect">
            <a:avLst/>
          </a:prstGeom>
          <a:noFill/>
          <a:ln w="12700">
            <a:solidFill>
              <a:prstClr val="black"/>
            </a:solidFill>
          </a:ln>
        </p:spPr>
        <p:txBody>
          <a:bodyPr vert="horz" wrap="square" lIns="96149" tIns="48075" rIns="96149" bIns="4807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27075" y="4539456"/>
            <a:ext cx="5816600" cy="4300538"/>
          </a:xfrm>
          <a:prstGeom prst="rect">
            <a:avLst/>
          </a:prstGeom>
        </p:spPr>
        <p:txBody>
          <a:bodyPr vert="horz" wrap="square" lIns="96149" tIns="48075" rIns="96149" bIns="4807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077254"/>
            <a:ext cx="3150658" cy="477838"/>
          </a:xfrm>
          <a:prstGeom prst="rect">
            <a:avLst/>
          </a:prstGeom>
        </p:spPr>
        <p:txBody>
          <a:bodyPr vert="horz" wrap="square" lIns="96149" tIns="48075" rIns="96149" bIns="48075" numCol="1" anchor="b"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endParaRPr lang="en-US"/>
          </a:p>
        </p:txBody>
      </p:sp>
      <p:sp>
        <p:nvSpPr>
          <p:cNvPr id="7" name="Slide Number Placeholder 6"/>
          <p:cNvSpPr>
            <a:spLocks noGrp="1"/>
          </p:cNvSpPr>
          <p:nvPr>
            <p:ph type="sldNum" sz="quarter" idx="5"/>
          </p:nvPr>
        </p:nvSpPr>
        <p:spPr>
          <a:xfrm>
            <a:off x="4118409" y="9077254"/>
            <a:ext cx="3150658" cy="477838"/>
          </a:xfrm>
          <a:prstGeom prst="rect">
            <a:avLst/>
          </a:prstGeom>
        </p:spPr>
        <p:txBody>
          <a:bodyPr vert="horz" wrap="square" lIns="96149" tIns="48075" rIns="96149" bIns="48075" numCol="1" anchor="b" anchorCtr="0" compatLnSpc="1">
            <a:prstTxWarp prst="textNoShape">
              <a:avLst/>
            </a:prstTxWarp>
          </a:bodyPr>
          <a:lstStyle>
            <a:lvl1pPr algn="r">
              <a:defRPr sz="1300">
                <a:latin typeface="Calibri" charset="0"/>
              </a:defRPr>
            </a:lvl1pPr>
          </a:lstStyle>
          <a:p>
            <a:pPr>
              <a:defRPr/>
            </a:pPr>
            <a:fld id="{CFE6EDC6-DD80-2D48-A9E8-763FB51E6E0C}" type="slidenum">
              <a:rPr lang="en-US"/>
              <a:pPr>
                <a:defRPr/>
              </a:pPr>
              <a:t>‹#›</a:t>
            </a:fld>
            <a:endParaRPr lang="en-US"/>
          </a:p>
        </p:txBody>
      </p:sp>
    </p:spTree>
    <p:extLst>
      <p:ext uri="{BB962C8B-B14F-4D97-AF65-F5344CB8AC3E}">
        <p14:creationId xmlns:p14="http://schemas.microsoft.com/office/powerpoint/2010/main" val="1795040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0</a:t>
            </a:fld>
            <a:endParaRPr lang="en-US"/>
          </a:p>
        </p:txBody>
      </p:sp>
    </p:spTree>
    <p:extLst>
      <p:ext uri="{BB962C8B-B14F-4D97-AF65-F5344CB8AC3E}">
        <p14:creationId xmlns:p14="http://schemas.microsoft.com/office/powerpoint/2010/main" val="380236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4A28E748-5264-465A-BB60-3F924B79899B}" type="slidenum">
              <a:rPr lang="en-US" sz="1300"/>
              <a:pPr eaLnBrk="1" hangingPunct="1"/>
              <a:t>9</a:t>
            </a:fld>
            <a:endParaRPr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80746" eaLnBrk="1" hangingPunct="1">
              <a:defRPr/>
            </a:pPr>
            <a:r>
              <a:rPr lang="en-US" dirty="0" smtClean="0">
                <a:latin typeface="Times New Roman" charset="0"/>
              </a:rPr>
              <a:t>The third</a:t>
            </a:r>
            <a:r>
              <a:rPr lang="en-US" baseline="0" dirty="0" smtClean="0">
                <a:latin typeface="Times New Roman" charset="0"/>
              </a:rPr>
              <a:t> nutrition-related major, </a:t>
            </a:r>
            <a:r>
              <a:rPr lang="en-US" dirty="0" smtClean="0">
                <a:latin typeface="Times New Roman" charset="0"/>
              </a:rPr>
              <a:t>Nutritional Sciences, is a strong science-based program which prepares students for post-graduate study. This major can lead to advanced degrees in nutrition or to professional schools in medicine, dentistry, physical therapy, chiropractic, or to physician’s assistant programs. </a:t>
            </a:r>
          </a:p>
          <a:p>
            <a:pPr eaLnBrk="1" hangingPunct="1"/>
            <a:endParaRPr lang="en-US" dirty="0" smtClean="0">
              <a:latin typeface="Times New Roman" charset="0"/>
            </a:endParaRPr>
          </a:p>
        </p:txBody>
      </p:sp>
    </p:spTree>
    <p:extLst>
      <p:ext uri="{BB962C8B-B14F-4D97-AF65-F5344CB8AC3E}">
        <p14:creationId xmlns:p14="http://schemas.microsoft.com/office/powerpoint/2010/main" val="117576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3844A818-29E2-4B22-B0F5-AA3FE2DC44CE}" type="slidenum">
              <a:rPr lang="en-US" sz="1300"/>
              <a:pPr eaLnBrk="1" hangingPunct="1"/>
              <a:t>10</a:t>
            </a:fld>
            <a:endParaRPr 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Times New Roman" charset="0"/>
              </a:rPr>
              <a:t>Let’s compare the courses taken in the three programs. Each nutrition major requires 1 course (3 credits) of humanities, 4 courses (12 credits) of social sciences and a foundation including biology, physiology, chemistry and math. Applied Nutrition has the largest</a:t>
            </a:r>
            <a:r>
              <a:rPr lang="en-US" baseline="0" dirty="0" smtClean="0">
                <a:latin typeface="Times New Roman" charset="0"/>
              </a:rPr>
              <a:t> number of electives which students may use to pursue a double major, a minor or another area of interest.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charset="0"/>
              </a:rPr>
              <a:t>Dietetics requires the most nutrition coursework on top of the foundational science and math courses </a:t>
            </a:r>
            <a:r>
              <a:rPr lang="en-US" dirty="0" smtClean="0">
                <a:latin typeface="Times New Roman" charset="0"/>
              </a:rPr>
              <a:t>to prepare the student to become a Registered Dietitian Nutritionist. </a:t>
            </a:r>
            <a:endParaRPr lang="en-US" baseline="0" dirty="0" smtClean="0">
              <a:latin typeface="Times New Roman"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charset="0"/>
              </a:rPr>
              <a:t>Nutritional Sciences is heaviest in the science and math category and adds physics, one additional organic chemistry course and </a:t>
            </a:r>
            <a:r>
              <a:rPr lang="en-US" dirty="0" smtClean="0">
                <a:latin typeface="Times New Roman" charset="0"/>
              </a:rPr>
              <a:t>one semester of calculus while</a:t>
            </a:r>
            <a:r>
              <a:rPr lang="en-US" baseline="0" dirty="0" smtClean="0">
                <a:latin typeface="Times New Roman" charset="0"/>
              </a:rPr>
              <a:t> requiring fewer nutrition courses than Dietetics</a:t>
            </a:r>
            <a:r>
              <a:rPr lang="en-US" dirty="0" smtClean="0">
                <a:latin typeface="Times New Roman" charset="0"/>
              </a:rPr>
              <a:t>. </a:t>
            </a:r>
            <a:r>
              <a:rPr lang="en-US" baseline="0" dirty="0" smtClean="0">
                <a:latin typeface="Times New Roman" charset="0"/>
              </a:rPr>
              <a:t>  </a:t>
            </a:r>
            <a:endParaRPr lang="en-US" dirty="0" smtClean="0">
              <a:latin typeface="Times New Roman" charset="0"/>
            </a:endParaRPr>
          </a:p>
          <a:p>
            <a:pPr eaLnBrk="1" hangingPunct="1"/>
            <a:endParaRPr lang="en-US" dirty="0" smtClean="0">
              <a:latin typeface="Times New Roman" charset="0"/>
            </a:endParaRPr>
          </a:p>
          <a:p>
            <a:pPr eaLnBrk="1" hangingPunct="1"/>
            <a:r>
              <a:rPr lang="en-US" dirty="0" smtClean="0">
                <a:latin typeface="Times New Roman" charset="0"/>
              </a:rPr>
              <a:t>  </a:t>
            </a:r>
          </a:p>
        </p:txBody>
      </p:sp>
    </p:spTree>
    <p:extLst>
      <p:ext uri="{BB962C8B-B14F-4D97-AF65-F5344CB8AC3E}">
        <p14:creationId xmlns:p14="http://schemas.microsoft.com/office/powerpoint/2010/main" val="1381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3844A818-29E2-4B22-B0F5-AA3FE2DC44CE}" type="slidenum">
              <a:rPr lang="en-US" sz="1300"/>
              <a:pPr eaLnBrk="1" hangingPunct="1"/>
              <a:t>11</a:t>
            </a:fld>
            <a:endParaRPr 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Times New Roman" charset="0"/>
              </a:rPr>
              <a:t>Completing</a:t>
            </a:r>
            <a:r>
              <a:rPr lang="en-US" baseline="0" dirty="0" smtClean="0">
                <a:latin typeface="Times New Roman" charset="0"/>
              </a:rPr>
              <a:t> an optional minor or certificate is also possible for all three nutrition majors.  Applied Nutrition majors have the most flexibility due to the number of free electives and may choose to pursue any of the minors on campus – a few common choices are shown here.  </a:t>
            </a:r>
            <a:r>
              <a:rPr lang="en-US" dirty="0" smtClean="0">
                <a:latin typeface="Times New Roman" charset="0"/>
              </a:rPr>
              <a:t>Dietetics students can achieve a minor in biology with the completion of only two additional courses.  Nutritional sciences majors may choose to complete minors in biology and/or chemistry. Students in this major can achieve a biology minor with only one additional course.  Some students decide to double major in nutritional sciences and dietetics. This combination has a rigorous curriculum but can be completed and offers the benefits of both majors to the student.</a:t>
            </a:r>
          </a:p>
          <a:p>
            <a:pPr eaLnBrk="1" hangingPunct="1"/>
            <a:endParaRPr lang="en-US" dirty="0" smtClean="0">
              <a:latin typeface="Times New Roman" charset="0"/>
            </a:endParaRPr>
          </a:p>
        </p:txBody>
      </p:sp>
    </p:spTree>
    <p:extLst>
      <p:ext uri="{BB962C8B-B14F-4D97-AF65-F5344CB8AC3E}">
        <p14:creationId xmlns:p14="http://schemas.microsoft.com/office/powerpoint/2010/main" val="215619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21591BD5-B002-4472-B867-5978997C2B10}" type="slidenum">
              <a:rPr lang="en-US" sz="1300"/>
              <a:pPr eaLnBrk="1" hangingPunct="1"/>
              <a:t>12</a:t>
            </a:fld>
            <a:endParaRPr lang="en-US"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The similarities among the majors include a solid science-based degree, excellent course offerings in foods and nutrition, liberal arts and social science courses, and free electives to provide an opportunity for the student to develop an area of interest or to just explore other areas of the university. There is no foreign language requirement although, in this pluralistic society, we certainly encourage our students to learn a second language. All of our majors lay the foundation to prepare students for a graduate degree. The Nutritional Sciences degree is most suited to programs requiring a heavy science background.</a:t>
            </a:r>
          </a:p>
        </p:txBody>
      </p:sp>
    </p:spTree>
    <p:extLst>
      <p:ext uri="{BB962C8B-B14F-4D97-AF65-F5344CB8AC3E}">
        <p14:creationId xmlns:p14="http://schemas.microsoft.com/office/powerpoint/2010/main" val="324358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0746">
              <a:defRPr/>
            </a:pPr>
            <a:r>
              <a:rPr lang="en-US" dirty="0" smtClean="0">
                <a:latin typeface="Times New Roman" charset="0"/>
              </a:rPr>
              <a:t>Now to the third question we posed at the beginning of this discussion, what are the special opportunities for our majors? </a:t>
            </a:r>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13</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In the Nutrition program, beyond your professional</a:t>
            </a:r>
            <a:r>
              <a:rPr lang="en-US" baseline="0" dirty="0" smtClean="0">
                <a:latin typeface="Times New Roman" charset="0"/>
              </a:rPr>
              <a:t> Academic Advisor,</a:t>
            </a:r>
            <a:r>
              <a:rPr lang="en-US" dirty="0" smtClean="0">
                <a:latin typeface="Times New Roman" charset="0"/>
              </a:rPr>
              <a:t> you will have a faculty advisor who has had much experience professionally. All of the faculty are Registered Dietitian Nutritionists and our advisors, both professional and faculty, provide expert guidance to students who are trying to navigate in a new environment and to achieve the best possible academic record.</a:t>
            </a:r>
          </a:p>
          <a:p>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14</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rPr>
              <a:t>The Nutrition and Dietetics Club is a student-run organization. This club provides opportunities to meet with nutrition majors in all-year groups, to learn about the profession, to contribute to the wider community, and to gain leadership experience. Each year the club sponsors a health fair for the university community among other efforts.  The Food and Culinary Club is also student-run and provides opportunities for food related activities for all majors on campus.  Activities include cooking demonstrations, trips and evenings in the kitchen!</a:t>
            </a:r>
          </a:p>
          <a:p>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15</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0746">
              <a:defRPr/>
            </a:pPr>
            <a:r>
              <a:rPr lang="en-US" dirty="0" smtClean="0">
                <a:latin typeface="Times New Roman" charset="0"/>
              </a:rPr>
              <a:t>The University of Delaware was the first college in the US offering Study Abroad programs. This tradition continues with opportunities to spend a semester or winter session in many different countries. Additionally the department offers multicultural courses in several locations. A nutrition Study Abroad program going to Hawaii is offered during Winter Session. These courses provide an opportunity to study the foods, ingredients, methods of food production, beliefs, and health status of a variety of ethnic populations.   All Study Abroad experiences satisfy the university Discovery Learning Experience (DLE) requirement.  </a:t>
            </a:r>
          </a:p>
          <a:p>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16</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rPr>
              <a:t>Some students decide that they want to work with one faculty member either to conduct research or as a teaching assistant. This opportunity is available as an Independent Study.</a:t>
            </a:r>
          </a:p>
          <a:p>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17</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rPr>
              <a:t>An honors degree may be pursued in any of the Nutrition and Dietetics majors. Most of the NTDT courses may be taken as honors courses.</a:t>
            </a:r>
          </a:p>
          <a:p>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18</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a:t>
            </a:fld>
            <a:endParaRPr lang="en-US"/>
          </a:p>
        </p:txBody>
      </p:sp>
    </p:spTree>
    <p:extLst>
      <p:ext uri="{BB962C8B-B14F-4D97-AF65-F5344CB8AC3E}">
        <p14:creationId xmlns:p14="http://schemas.microsoft.com/office/powerpoint/2010/main" val="402255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rPr>
              <a:t>Kappa Omicron Nu is an honor society which includes nutrition majors. Invitations are made to juniors based on grades and a faculty recommendation.</a:t>
            </a:r>
          </a:p>
          <a:p>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19</a:t>
            </a:fld>
            <a:endParaRPr lang="en-US"/>
          </a:p>
        </p:txBody>
      </p:sp>
    </p:spTree>
    <p:extLst>
      <p:ext uri="{BB962C8B-B14F-4D97-AF65-F5344CB8AC3E}">
        <p14:creationId xmlns:p14="http://schemas.microsoft.com/office/powerpoint/2010/main" val="51874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AF053639-D073-472E-8818-0F7C9DF6147F}" type="slidenum">
              <a:rPr lang="en-US" sz="1300"/>
              <a:pPr eaLnBrk="1" hangingPunct="1"/>
              <a:t>20</a:t>
            </a:fld>
            <a:endParaRPr 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New Roman" charset="0"/>
            </a:endParaRPr>
          </a:p>
        </p:txBody>
      </p:sp>
    </p:spTree>
    <p:extLst>
      <p:ext uri="{BB962C8B-B14F-4D97-AF65-F5344CB8AC3E}">
        <p14:creationId xmlns:p14="http://schemas.microsoft.com/office/powerpoint/2010/main" val="202924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AF053639-D073-472E-8818-0F7C9DF6147F}" type="slidenum">
              <a:rPr lang="en-US" sz="1300"/>
              <a:pPr eaLnBrk="1" hangingPunct="1"/>
              <a:t>21</a:t>
            </a:fld>
            <a:endParaRPr 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All nutrition majors will take an introductory course entitled Introduction to Nutrition Professions, ideally in their first year. This course is offered in Fall semester and provides much information about the curricula and the profession. Speakers employed in nutrition-related positions present information about their jobs, their education, and what it is like to be a nutrition professional.</a:t>
            </a:r>
          </a:p>
        </p:txBody>
      </p:sp>
    </p:spTree>
    <p:extLst>
      <p:ext uri="{BB962C8B-B14F-4D97-AF65-F5344CB8AC3E}">
        <p14:creationId xmlns:p14="http://schemas.microsoft.com/office/powerpoint/2010/main" val="27428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6FE11EF-61B2-41F6-8643-66593F643F09}" type="slidenum">
              <a:rPr lang="en-US" sz="1300"/>
              <a:pPr eaLnBrk="1" hangingPunct="1"/>
              <a:t>22</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This final question is about your options after completing each of the majors, including career advancement and educational paths. Applied Nutrition will be addressed first. Applied Nutrition majors have a career pattern with a variety of dynamic choices. The many free electives available to them allow for development in a number of areas including public health, strength and conditioning, organizational leadership and others.  Graduate and professional programs are also popular</a:t>
            </a:r>
            <a:r>
              <a:rPr lang="en-US" baseline="0" dirty="0" smtClean="0">
                <a:latin typeface="Times New Roman" charset="0"/>
              </a:rPr>
              <a:t> paths with a significant number of Applied Nutrition majors planning to pursue Accelerated Nursing programs after graduation.  </a:t>
            </a:r>
            <a:r>
              <a:rPr lang="en-US" dirty="0" smtClean="0">
                <a:latin typeface="Times New Roman" charset="0"/>
              </a:rPr>
              <a:t>Students with this major are encouraged to combine academic work with paid or volunteer experience which they may use to help identify a specific career path suitable for them.</a:t>
            </a:r>
          </a:p>
          <a:p>
            <a:pPr eaLnBrk="1" hangingPunct="1"/>
            <a:r>
              <a:rPr lang="en-US" dirty="0" smtClean="0">
                <a:latin typeface="Times New Roman" charset="0"/>
              </a:rPr>
              <a:t>  </a:t>
            </a:r>
          </a:p>
        </p:txBody>
      </p:sp>
    </p:spTree>
    <p:extLst>
      <p:ext uri="{BB962C8B-B14F-4D97-AF65-F5344CB8AC3E}">
        <p14:creationId xmlns:p14="http://schemas.microsoft.com/office/powerpoint/2010/main" val="82113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6FE11EF-61B2-41F6-8643-66593F643F09}" type="slidenum">
              <a:rPr lang="en-US" sz="1300"/>
              <a:pPr eaLnBrk="1" hangingPunct="1"/>
              <a:t>23</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80746" eaLnBrk="1" hangingPunct="1">
              <a:defRPr/>
            </a:pPr>
            <a:r>
              <a:rPr lang="en-US" dirty="0" smtClean="0">
                <a:latin typeface="Times New Roman" charset="0"/>
              </a:rPr>
              <a:t>  About 65% of our students who graduate in a Nutrition program are Dietetics majors.  There are several options available to dietetics majors after they complete their undergraduate degree.  Many dietetics majors choose to pursue the Registered Dietitian Nutritionist credential and therefore apply for an internship, also called a supervised practice experience, during their senior year. This internship is the second required step in the process to become an RDN. Alternatively,</a:t>
            </a:r>
            <a:r>
              <a:rPr lang="en-US" baseline="0" dirty="0" smtClean="0">
                <a:latin typeface="Times New Roman" charset="0"/>
              </a:rPr>
              <a:t> students are eligible to </a:t>
            </a:r>
            <a:r>
              <a:rPr lang="en-US" dirty="0" smtClean="0">
                <a:latin typeface="Times New Roman" charset="0"/>
              </a:rPr>
              <a:t>pursue the Dietetic Technician Registered (DTR) credential.</a:t>
            </a:r>
            <a:r>
              <a:rPr lang="en-US" baseline="0" dirty="0" smtClean="0">
                <a:latin typeface="Times New Roman" charset="0"/>
              </a:rPr>
              <a:t>  </a:t>
            </a:r>
            <a:r>
              <a:rPr lang="en-US" dirty="0" smtClean="0">
                <a:latin typeface="Times New Roman" charset="0"/>
              </a:rPr>
              <a:t>Additional details about these two options will be provided in the next several slides. </a:t>
            </a:r>
            <a:r>
              <a:rPr lang="en-US" baseline="0" dirty="0" smtClean="0">
                <a:latin typeface="Times New Roman" charset="0"/>
              </a:rPr>
              <a:t> As with Applied Nutrition, Dietetics majors are also positioned well to consider graduate and professional programs in the medical and Allied Health fields.</a:t>
            </a:r>
            <a:endParaRPr lang="en-US" dirty="0" smtClean="0">
              <a:latin typeface="Times New Roman" charset="0"/>
            </a:endParaRPr>
          </a:p>
          <a:p>
            <a:pPr eaLnBrk="1" hangingPunct="1"/>
            <a:endParaRPr lang="en-US" dirty="0" smtClean="0">
              <a:latin typeface="Times New Roman" charset="0"/>
            </a:endParaRPr>
          </a:p>
        </p:txBody>
      </p:sp>
    </p:spTree>
    <p:extLst>
      <p:ext uri="{BB962C8B-B14F-4D97-AF65-F5344CB8AC3E}">
        <p14:creationId xmlns:p14="http://schemas.microsoft.com/office/powerpoint/2010/main" val="17491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6FE11EF-61B2-41F6-8643-66593F643F09}" type="slidenum">
              <a:rPr lang="en-US" sz="1300"/>
              <a:pPr eaLnBrk="1" hangingPunct="1"/>
              <a:t>24</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80746" eaLnBrk="1" hangingPunct="1">
              <a:defRPr/>
            </a:pPr>
            <a:r>
              <a:rPr lang="en-US" dirty="0" smtClean="0">
                <a:latin typeface="Times New Roman" charset="0"/>
              </a:rPr>
              <a:t>For students pursuing their Registered Dietitian Nutritionist credential, completion of a Dietetic Supervised Practice Experience is required prior to sitting for the National RDN exam.  These 250+</a:t>
            </a:r>
            <a:r>
              <a:rPr lang="en-US" baseline="0" dirty="0" smtClean="0">
                <a:latin typeface="Times New Roman" charset="0"/>
              </a:rPr>
              <a:t> </a:t>
            </a:r>
            <a:r>
              <a:rPr lang="en-US" dirty="0" smtClean="0">
                <a:latin typeface="Times New Roman" charset="0"/>
              </a:rPr>
              <a:t>accredited internships provide a minimum of 1200 credit hours, vary in cost and include related coursework hours of supervised practice after graduation from an accredited dietetics undergraduate program. They are located across the country and offered by healthcare organizations, universities and in commercial foodservice management organizations. </a:t>
            </a:r>
          </a:p>
          <a:p>
            <a:pPr defTabSz="480746" eaLnBrk="1" hangingPunct="1">
              <a:defRPr/>
            </a:pPr>
            <a:endParaRPr lang="en-US" dirty="0" smtClean="0">
              <a:latin typeface="Times New Roman" charset="0"/>
            </a:endParaRPr>
          </a:p>
          <a:p>
            <a:pPr defTabSz="480746" eaLnBrk="1" hangingPunct="1">
              <a:defRPr/>
            </a:pPr>
            <a:r>
              <a:rPr lang="en-US" baseline="0" dirty="0" smtClean="0">
                <a:latin typeface="Times New Roman" charset="0"/>
              </a:rPr>
              <a:t>Admission is very competitive with an undergraduate GPA expectation in most cases at a minimum of 3.0.  Other admission criteria include volunteer/shadow hours in an institutional nutrition capacity, faculty letters of recommendation and positions of leadership on campus. </a:t>
            </a:r>
            <a:endParaRPr lang="en-US" dirty="0" smtClean="0">
              <a:latin typeface="Times New Roman" charset="0"/>
            </a:endParaRPr>
          </a:p>
        </p:txBody>
      </p:sp>
    </p:spTree>
    <p:extLst>
      <p:ext uri="{BB962C8B-B14F-4D97-AF65-F5344CB8AC3E}">
        <p14:creationId xmlns:p14="http://schemas.microsoft.com/office/powerpoint/2010/main" val="1526539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6FE11EF-61B2-41F6-8643-66593F643F09}" type="slidenum">
              <a:rPr lang="en-US" sz="1300"/>
              <a:pPr eaLnBrk="1" hangingPunct="1"/>
              <a:t>25</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Times New Roman" charset="0"/>
              </a:rPr>
              <a:t>The University of Delaware has its own accredited Dietetic Internship (DI) program.  UD Dietetics</a:t>
            </a:r>
            <a:r>
              <a:rPr lang="en-US" baseline="0" dirty="0" smtClean="0">
                <a:latin typeface="Times New Roman" charset="0"/>
              </a:rPr>
              <a:t> undergraduates are given the opportunity to apply on a “pre-select” basis allowing them to apply before other students and receive acceptance status six weeks prior to the national match day for all other Dietetic Internship programs.  We offer both a local and distance option for students interested in our DI program. </a:t>
            </a:r>
            <a:r>
              <a:rPr lang="en-US" dirty="0" smtClean="0">
                <a:latin typeface="Times New Roman" charset="0"/>
              </a:rPr>
              <a:t>Guidance is provided in applying to internships in a senior level course, NTDT 403, Dietetics Seminar.</a:t>
            </a:r>
          </a:p>
          <a:p>
            <a:pPr eaLnBrk="1" hangingPunct="1"/>
            <a:endParaRPr lang="en-US" b="0" dirty="0" smtClean="0">
              <a:latin typeface="Times New Roman" charset="0"/>
            </a:endParaRPr>
          </a:p>
        </p:txBody>
      </p:sp>
    </p:spTree>
    <p:extLst>
      <p:ext uri="{BB962C8B-B14F-4D97-AF65-F5344CB8AC3E}">
        <p14:creationId xmlns:p14="http://schemas.microsoft.com/office/powerpoint/2010/main" val="9905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MS/DI option allows students</a:t>
            </a:r>
            <a:r>
              <a:rPr lang="en-US" baseline="0" dirty="0" smtClean="0"/>
              <a:t> to complete an MS degree and dietetic internship in just two years.  Applicants are required to take the GRE exam, so plan to take the GRE exam before January of your senior year. The program includes graduate coursework during the fall, winter, spring and summer sessions of the first year, followed by the local dietetic internship program during the second year.</a:t>
            </a:r>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26</a:t>
            </a:fld>
            <a:endParaRPr lang="en-US"/>
          </a:p>
        </p:txBody>
      </p:sp>
    </p:spTree>
    <p:extLst>
      <p:ext uri="{BB962C8B-B14F-4D97-AF65-F5344CB8AC3E}">
        <p14:creationId xmlns:p14="http://schemas.microsoft.com/office/powerpoint/2010/main" val="2313414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E7E98A89-7342-4364-87A1-FA6875A9F176}" type="slidenum">
              <a:rPr lang="en-US" sz="1300"/>
              <a:pPr eaLnBrk="1" hangingPunct="1"/>
              <a:t>27</a:t>
            </a:fld>
            <a:endParaRPr lang="en-US" sz="13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After the internship the third and final step to becoming an RDN, the registration examination, must be taken and passed to achieve the RDN credential. The University of Delaware pass rate is a 98% five year average for first time testers. University of Delaware students have been accepted for internships at rates above the national average. </a:t>
            </a:r>
          </a:p>
        </p:txBody>
      </p:sp>
    </p:spTree>
    <p:extLst>
      <p:ext uri="{BB962C8B-B14F-4D97-AF65-F5344CB8AC3E}">
        <p14:creationId xmlns:p14="http://schemas.microsoft.com/office/powerpoint/2010/main" val="3061014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6FE11EF-61B2-41F6-8643-66593F643F09}" type="slidenum">
              <a:rPr lang="en-US" sz="1300"/>
              <a:pPr eaLnBrk="1" hangingPunct="1"/>
              <a:t>28</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rPr>
              <a:t>Another</a:t>
            </a:r>
            <a:r>
              <a:rPr lang="en-US" baseline="0" dirty="0" smtClean="0">
                <a:latin typeface="Times New Roman" charset="0"/>
              </a:rPr>
              <a:t> option for Dietetics graduates is t</a:t>
            </a:r>
            <a:r>
              <a:rPr lang="en-US" dirty="0" smtClean="0">
                <a:latin typeface="Times New Roman" charset="0"/>
              </a:rPr>
              <a:t>he Dietetic Technician Registered (DTR) credential which can be earned by students who complete the Dietetics major and pass the national DTR examination administered by the Commission on Dietetic Registration, the same organization that administers the RDN exam.  DTRs work independently or as a team member under the supervision of Registered Dietitian Nutritionists in a variety of employment settings, including health care, business and industry, community/public health, foodservice and research.</a:t>
            </a:r>
          </a:p>
          <a:p>
            <a:pPr eaLnBrk="1" hangingPunct="1"/>
            <a:endParaRPr lang="en-US" dirty="0" smtClean="0">
              <a:latin typeface="Times New Roman" charset="0"/>
            </a:endParaRPr>
          </a:p>
        </p:txBody>
      </p:sp>
    </p:spTree>
    <p:extLst>
      <p:ext uri="{BB962C8B-B14F-4D97-AF65-F5344CB8AC3E}">
        <p14:creationId xmlns:p14="http://schemas.microsoft.com/office/powerpoint/2010/main" val="110745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2</a:t>
            </a:fld>
            <a:endParaRPr lang="en-US"/>
          </a:p>
        </p:txBody>
      </p:sp>
    </p:spTree>
    <p:extLst>
      <p:ext uri="{BB962C8B-B14F-4D97-AF65-F5344CB8AC3E}">
        <p14:creationId xmlns:p14="http://schemas.microsoft.com/office/powerpoint/2010/main" val="3389316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6FE11EF-61B2-41F6-8643-66593F643F09}" type="slidenum">
              <a:rPr lang="en-US" sz="1300"/>
              <a:pPr eaLnBrk="1" hangingPunct="1"/>
              <a:t>29</a:t>
            </a:fld>
            <a:endParaRPr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For graduates of our </a:t>
            </a:r>
            <a:r>
              <a:rPr lang="en-US" baseline="0" dirty="0" smtClean="0">
                <a:latin typeface="Times New Roman" charset="0"/>
              </a:rPr>
              <a:t>third major, </a:t>
            </a:r>
            <a:r>
              <a:rPr lang="en-US" dirty="0" smtClean="0">
                <a:latin typeface="Times New Roman" charset="0"/>
              </a:rPr>
              <a:t>Nutritional Sciences, the expectation is that many of these students will be admitted to a post-baccalaureate program. Some choose to continue their education in nutrition and earn master of science or doctoral degrees. Others enroll in professional programs. Nutritional Sciences is a pre-med program as well as an appropriate degree for those who aspire to become physical therapists, dentists, chiropractors and physician assistants.  Another path may lead to employment in a research lab, food science setting or other food or nutrition-based environment.</a:t>
            </a:r>
          </a:p>
        </p:txBody>
      </p:sp>
    </p:spTree>
    <p:extLst>
      <p:ext uri="{BB962C8B-B14F-4D97-AF65-F5344CB8AC3E}">
        <p14:creationId xmlns:p14="http://schemas.microsoft.com/office/powerpoint/2010/main" val="2941314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A5750D16-0ED1-43B3-A85A-1284B4B051D6}" type="slidenum">
              <a:rPr lang="en-US" sz="1300"/>
              <a:pPr eaLnBrk="1" hangingPunct="1"/>
              <a:t>30</a:t>
            </a:fld>
            <a:endParaRPr lang="en-US"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Here are some examples of positions which have been offered to program graduates.  Some are found in the healthcare environment while others are located in industry, government, and education. A degree in nutrition allows one to pursue many paths.</a:t>
            </a:r>
          </a:p>
        </p:txBody>
      </p:sp>
    </p:spTree>
    <p:extLst>
      <p:ext uri="{BB962C8B-B14F-4D97-AF65-F5344CB8AC3E}">
        <p14:creationId xmlns:p14="http://schemas.microsoft.com/office/powerpoint/2010/main" val="154658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78B75E32-CEF7-4E4C-A2AE-18D0173AF7C8}" type="slidenum">
              <a:rPr lang="en-US" sz="1300"/>
              <a:pPr eaLnBrk="1" hangingPunct="1"/>
              <a:t>31</a:t>
            </a:fld>
            <a:endParaRPr lang="en-US"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In conclusion, we have looked at the characteristics of people who major in nutrition and dietetics. We believe that there are strong relationships among good nutrition, fitness and health, we enjoy working with and thinking about food, understand the importance of science and also want to work with people in a variety of settings.</a:t>
            </a:r>
          </a:p>
        </p:txBody>
      </p:sp>
    </p:spTree>
    <p:extLst>
      <p:ext uri="{BB962C8B-B14F-4D97-AF65-F5344CB8AC3E}">
        <p14:creationId xmlns:p14="http://schemas.microsoft.com/office/powerpoint/2010/main" val="948865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78B75E32-CEF7-4E4C-A2AE-18D0173AF7C8}" type="slidenum">
              <a:rPr lang="en-US" sz="1300"/>
              <a:pPr eaLnBrk="1" hangingPunct="1"/>
              <a:t>32</a:t>
            </a:fld>
            <a:endParaRPr lang="en-US"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Times New Roman" charset="0"/>
              </a:rPr>
              <a:t>UD’s majors in nutrition and dietetics include:  1) Applied Nutrition which is the most flexible, 2) Dietetics which is the starting point in becoming a Registered Dietitian Nutritionist and which has an admission application process including GPA and course completion criteria detailed earlier in this presentation and </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Times New Roman" charset="0"/>
              </a:rPr>
              <a:t>3) Nutritional Sciences which has a strong science and math emphasis and leads to graduate study or a research position.</a:t>
            </a:r>
          </a:p>
        </p:txBody>
      </p:sp>
    </p:spTree>
    <p:extLst>
      <p:ext uri="{BB962C8B-B14F-4D97-AF65-F5344CB8AC3E}">
        <p14:creationId xmlns:p14="http://schemas.microsoft.com/office/powerpoint/2010/main" val="919569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55BD385A-9592-4FB5-B63A-BEF4E57650FD}" type="slidenum">
              <a:rPr lang="en-US" sz="1300"/>
              <a:pPr eaLnBrk="1" hangingPunct="1"/>
              <a:t>33</a:t>
            </a:fld>
            <a:endParaRPr lang="en-US" sz="13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For more information about</a:t>
            </a:r>
            <a:r>
              <a:rPr lang="en-US" baseline="0" dirty="0" smtClean="0">
                <a:latin typeface="Times New Roman" charset="0"/>
              </a:rPr>
              <a:t> the programs </a:t>
            </a:r>
            <a:r>
              <a:rPr lang="en-US" dirty="0" smtClean="0">
                <a:latin typeface="Times New Roman" charset="0"/>
              </a:rPr>
              <a:t>please consult the home page of the Nutrition Programs at </a:t>
            </a:r>
            <a:r>
              <a:rPr lang="en-US" u="sng" dirty="0" smtClean="0">
                <a:solidFill>
                  <a:srgbClr val="00B0F0"/>
                </a:solidFill>
                <a:latin typeface="Times New Roman" charset="0"/>
              </a:rPr>
              <a:t>www.udel.edu/bhan</a:t>
            </a:r>
            <a:r>
              <a:rPr lang="en-US" dirty="0" smtClean="0">
                <a:latin typeface="Times New Roman" charset="0"/>
              </a:rPr>
              <a:t>. Another good source is the Academy of Nutrition and Dietetics website at </a:t>
            </a:r>
            <a:r>
              <a:rPr lang="en-US" u="sng" dirty="0" smtClean="0">
                <a:solidFill>
                  <a:schemeClr val="tx2">
                    <a:lumMod val="60000"/>
                    <a:lumOff val="40000"/>
                  </a:schemeClr>
                </a:solidFill>
                <a:latin typeface="Times New Roman" charset="0"/>
              </a:rPr>
              <a:t>www.eatright.org</a:t>
            </a:r>
            <a:r>
              <a:rPr lang="en-US" dirty="0" smtClean="0">
                <a:latin typeface="Times New Roman" charset="0"/>
              </a:rPr>
              <a:t>.  </a:t>
            </a:r>
          </a:p>
          <a:p>
            <a:pPr eaLnBrk="1" hangingPunct="1"/>
            <a:endParaRPr lang="en-US" dirty="0" smtClean="0">
              <a:latin typeface="Times New Roman" charset="0"/>
            </a:endParaRPr>
          </a:p>
          <a:p>
            <a:pPr eaLnBrk="1" hangingPunct="1"/>
            <a:r>
              <a:rPr lang="en-US" dirty="0" smtClean="0">
                <a:latin typeface="Times New Roman" charset="0"/>
              </a:rPr>
              <a:t>If you would like to request a change of major to one</a:t>
            </a:r>
            <a:r>
              <a:rPr lang="en-US" baseline="0" dirty="0" smtClean="0">
                <a:latin typeface="Times New Roman" charset="0"/>
              </a:rPr>
              <a:t> of our nutrition majors please schedule an appointment with an Academic Advisor.  Instructions for the Change of Major process can be found at </a:t>
            </a:r>
            <a:r>
              <a:rPr lang="en-US" u="sng" baseline="0" dirty="0" smtClean="0">
                <a:latin typeface="Times New Roman" charset="0"/>
              </a:rPr>
              <a:t>http://sites.udel.edu/bhan/undergraduates-changemajor/.</a:t>
            </a:r>
          </a:p>
          <a:p>
            <a:pPr eaLnBrk="1" hangingPunct="1"/>
            <a:endParaRPr lang="en-US" baseline="0" dirty="0" smtClean="0">
              <a:latin typeface="Times New Roman" charset="0"/>
            </a:endParaRPr>
          </a:p>
          <a:p>
            <a:pPr eaLnBrk="1" hangingPunct="1"/>
            <a:r>
              <a:rPr lang="en-US" baseline="0" dirty="0" smtClean="0">
                <a:latin typeface="Times New Roman" charset="0"/>
              </a:rPr>
              <a:t> </a:t>
            </a:r>
            <a:r>
              <a:rPr lang="en-US" dirty="0" smtClean="0">
                <a:latin typeface="Times New Roman" charset="0"/>
              </a:rPr>
              <a:t>We look forward to meeting with you and discussing nutrition options at the University of Delaware.</a:t>
            </a:r>
          </a:p>
          <a:p>
            <a:pPr eaLnBrk="1" hangingPunct="1"/>
            <a:endParaRPr lang="en-US" dirty="0" smtClean="0">
              <a:latin typeface="Times New Roman" charset="0"/>
            </a:endParaRPr>
          </a:p>
          <a:p>
            <a:pPr eaLnBrk="1" hangingPunct="1"/>
            <a:endParaRPr lang="en-US" dirty="0" smtClean="0">
              <a:latin typeface="Times New Roman" charset="0"/>
            </a:endParaRPr>
          </a:p>
        </p:txBody>
      </p:sp>
    </p:spTree>
    <p:extLst>
      <p:ext uri="{BB962C8B-B14F-4D97-AF65-F5344CB8AC3E}">
        <p14:creationId xmlns:p14="http://schemas.microsoft.com/office/powerpoint/2010/main" val="68179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90DCCC1A-51CE-496B-AF01-CCB4D5E4D12B}" type="slidenum">
              <a:rPr lang="en-US" sz="1300"/>
              <a:pPr eaLnBrk="1" hangingPunct="1"/>
              <a:t>3</a:t>
            </a:fld>
            <a:endParaRPr 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We have three majors to choose from: Applied Nutrition, Dietetics and Nutritional Sciences. Let’s take a moment  to identify the differences between these majors.</a:t>
            </a:r>
          </a:p>
        </p:txBody>
      </p:sp>
    </p:spTree>
    <p:extLst>
      <p:ext uri="{BB962C8B-B14F-4D97-AF65-F5344CB8AC3E}">
        <p14:creationId xmlns:p14="http://schemas.microsoft.com/office/powerpoint/2010/main" val="426520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4A28E748-5264-465A-BB60-3F924B79899B}" type="slidenum">
              <a:rPr lang="en-US" sz="1300"/>
              <a:pPr eaLnBrk="1" hangingPunct="1"/>
              <a:t>4</a:t>
            </a:fld>
            <a:endParaRPr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Applied Nutrition is the most flexible of our majors. It has many course options and electives so you can combine nutrition study with some other field. It may be for the person who wants to develop his or her own course of study based on a non-traditional career plan. Applied Nutrition majors are encouraged to consider a minor in a complementary field to enrich their program of study.</a:t>
            </a:r>
          </a:p>
        </p:txBody>
      </p:sp>
    </p:spTree>
    <p:extLst>
      <p:ext uri="{BB962C8B-B14F-4D97-AF65-F5344CB8AC3E}">
        <p14:creationId xmlns:p14="http://schemas.microsoft.com/office/powerpoint/2010/main" val="53086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4A28E748-5264-465A-BB60-3F924B79899B}" type="slidenum">
              <a:rPr lang="en-US" sz="1300"/>
              <a:pPr eaLnBrk="1" hangingPunct="1"/>
              <a:t>5</a:t>
            </a:fld>
            <a:endParaRPr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Applied Nutrition majors</a:t>
            </a:r>
            <a:r>
              <a:rPr lang="en-US" baseline="0" dirty="0" smtClean="0">
                <a:latin typeface="Times New Roman" charset="0"/>
              </a:rPr>
              <a:t> have 30 credits of free electives plus 12 credits of nutrition electives.  In order to focus on a specific area of interest, students may choose to cluster their curriculum around courses in:  1)  Maternal and Child Nutrition, 2)  Overweight/Obesity, 3) Culinary Nutrition, 4) Food Service Management or 5) Nutrition Communication</a:t>
            </a:r>
            <a:endParaRPr lang="en-US" dirty="0" smtClean="0">
              <a:latin typeface="Times New Roman" charset="0"/>
            </a:endParaRPr>
          </a:p>
        </p:txBody>
      </p:sp>
    </p:spTree>
    <p:extLst>
      <p:ext uri="{BB962C8B-B14F-4D97-AF65-F5344CB8AC3E}">
        <p14:creationId xmlns:p14="http://schemas.microsoft.com/office/powerpoint/2010/main" val="55006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241F6B93-7E28-4DC0-ABC5-90D92DD62ABE}" type="slidenum">
              <a:rPr lang="en-US" sz="1300"/>
              <a:pPr eaLnBrk="1" hangingPunct="1"/>
              <a:t>6</a:t>
            </a:fld>
            <a:endParaRPr 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The following minors, available to all nutrition majors, are</a:t>
            </a:r>
            <a:r>
              <a:rPr lang="en-US" baseline="0" dirty="0" smtClean="0">
                <a:latin typeface="Times New Roman" charset="0"/>
              </a:rPr>
              <a:t> the most frequently selected by our students:</a:t>
            </a:r>
            <a:r>
              <a:rPr lang="en-US" dirty="0" smtClean="0">
                <a:latin typeface="Times New Roman" charset="0"/>
              </a:rPr>
              <a:t> 1)</a:t>
            </a:r>
            <a:r>
              <a:rPr lang="en-US" baseline="0" dirty="0" smtClean="0">
                <a:latin typeface="Times New Roman" charset="0"/>
              </a:rPr>
              <a:t> Health and Wellness, 2) Biology, 3) Public Health, 4) Psychology, 5) Strength and Conditioning, 6) Dance and 7) Foreign Language.  </a:t>
            </a:r>
            <a:r>
              <a:rPr lang="en-US" dirty="0" smtClean="0">
                <a:latin typeface="Times New Roman" charset="0"/>
              </a:rPr>
              <a:t>Another common option is to complete a Certificate of Business Fundamentals, for the student who wants</a:t>
            </a:r>
            <a:r>
              <a:rPr lang="en-US" baseline="0" dirty="0" smtClean="0">
                <a:latin typeface="Times New Roman" charset="0"/>
              </a:rPr>
              <a:t> to work in healthcare administration or </a:t>
            </a:r>
            <a:r>
              <a:rPr lang="en-US" dirty="0" smtClean="0">
                <a:latin typeface="Times New Roman" charset="0"/>
              </a:rPr>
              <a:t>as an entrepreneur.</a:t>
            </a:r>
          </a:p>
        </p:txBody>
      </p:sp>
    </p:spTree>
    <p:extLst>
      <p:ext uri="{BB962C8B-B14F-4D97-AF65-F5344CB8AC3E}">
        <p14:creationId xmlns:p14="http://schemas.microsoft.com/office/powerpoint/2010/main" val="406500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wishing to pursue the Registered Dietitian Nutritionist certification (RDN) must complete the Dietetics major</a:t>
            </a:r>
            <a:r>
              <a:rPr lang="en-US" baseline="0" dirty="0" smtClean="0"/>
              <a:t>.  Students may request to change their major once they have completed CHEM101 (or 103 or 107) and have a cumulative GPA of 2.5.</a:t>
            </a:r>
            <a:endParaRPr lang="en-US" dirty="0"/>
          </a:p>
        </p:txBody>
      </p:sp>
      <p:sp>
        <p:nvSpPr>
          <p:cNvPr id="4" name="Slide Number Placeholder 3"/>
          <p:cNvSpPr>
            <a:spLocks noGrp="1"/>
          </p:cNvSpPr>
          <p:nvPr>
            <p:ph type="sldNum" sz="quarter" idx="10"/>
          </p:nvPr>
        </p:nvSpPr>
        <p:spPr/>
        <p:txBody>
          <a:bodyPr/>
          <a:lstStyle/>
          <a:p>
            <a:pPr>
              <a:defRPr/>
            </a:pPr>
            <a:fld id="{CFE6EDC6-DD80-2D48-A9E8-763FB51E6E0C}" type="slidenum">
              <a:rPr lang="en-US" smtClean="0"/>
              <a:pPr>
                <a:defRPr/>
              </a:pPr>
              <a:t>7</a:t>
            </a:fld>
            <a:endParaRPr lang="en-US"/>
          </a:p>
        </p:txBody>
      </p:sp>
    </p:spTree>
    <p:extLst>
      <p:ext uri="{BB962C8B-B14F-4D97-AF65-F5344CB8AC3E}">
        <p14:creationId xmlns:p14="http://schemas.microsoft.com/office/powerpoint/2010/main" val="55569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058" eaLnBrk="0" hangingPunct="0">
              <a:defRPr sz="2500">
                <a:solidFill>
                  <a:schemeClr val="tx1"/>
                </a:solidFill>
                <a:latin typeface="Times New Roman" charset="0"/>
                <a:ea typeface="ＭＳ Ｐゴシック" charset="-128"/>
              </a:defRPr>
            </a:lvl1pPr>
            <a:lvl2pPr marL="769415" indent="-295929" defTabSz="965058" eaLnBrk="0" hangingPunct="0">
              <a:defRPr sz="2500">
                <a:solidFill>
                  <a:schemeClr val="tx1"/>
                </a:solidFill>
                <a:latin typeface="Times New Roman" charset="0"/>
                <a:ea typeface="ＭＳ Ｐゴシック" charset="-128"/>
              </a:defRPr>
            </a:lvl2pPr>
            <a:lvl3pPr marL="1183717" indent="-236743" defTabSz="965058" eaLnBrk="0" hangingPunct="0">
              <a:defRPr sz="2500">
                <a:solidFill>
                  <a:schemeClr val="tx1"/>
                </a:solidFill>
                <a:latin typeface="Times New Roman" charset="0"/>
                <a:ea typeface="ＭＳ Ｐゴシック" charset="-128"/>
              </a:defRPr>
            </a:lvl3pPr>
            <a:lvl4pPr marL="1657203" indent="-236743" defTabSz="965058" eaLnBrk="0" hangingPunct="0">
              <a:defRPr sz="2500">
                <a:solidFill>
                  <a:schemeClr val="tx1"/>
                </a:solidFill>
                <a:latin typeface="Times New Roman" charset="0"/>
                <a:ea typeface="ＭＳ Ｐゴシック" charset="-128"/>
              </a:defRPr>
            </a:lvl4pPr>
            <a:lvl5pPr marL="2130689" indent="-236743" defTabSz="965058" eaLnBrk="0" hangingPunct="0">
              <a:defRPr sz="2500">
                <a:solidFill>
                  <a:schemeClr val="tx1"/>
                </a:solidFill>
                <a:latin typeface="Times New Roman" charset="0"/>
                <a:ea typeface="ＭＳ Ｐゴシック" charset="-128"/>
              </a:defRPr>
            </a:lvl5pPr>
            <a:lvl6pPr marL="2604176" indent="-236743" defTabSz="965058" eaLnBrk="0" fontAlgn="base" hangingPunct="0">
              <a:spcBef>
                <a:spcPct val="0"/>
              </a:spcBef>
              <a:spcAft>
                <a:spcPct val="0"/>
              </a:spcAft>
              <a:defRPr sz="2500">
                <a:solidFill>
                  <a:schemeClr val="tx1"/>
                </a:solidFill>
                <a:latin typeface="Times New Roman" charset="0"/>
                <a:ea typeface="ＭＳ Ｐゴシック" charset="-128"/>
              </a:defRPr>
            </a:lvl6pPr>
            <a:lvl7pPr marL="3077663" indent="-236743" defTabSz="965058" eaLnBrk="0" fontAlgn="base" hangingPunct="0">
              <a:spcBef>
                <a:spcPct val="0"/>
              </a:spcBef>
              <a:spcAft>
                <a:spcPct val="0"/>
              </a:spcAft>
              <a:defRPr sz="2500">
                <a:solidFill>
                  <a:schemeClr val="tx1"/>
                </a:solidFill>
                <a:latin typeface="Times New Roman" charset="0"/>
                <a:ea typeface="ＭＳ Ｐゴシック" charset="-128"/>
              </a:defRPr>
            </a:lvl7pPr>
            <a:lvl8pPr marL="3551149" indent="-236743" defTabSz="965058" eaLnBrk="0" fontAlgn="base" hangingPunct="0">
              <a:spcBef>
                <a:spcPct val="0"/>
              </a:spcBef>
              <a:spcAft>
                <a:spcPct val="0"/>
              </a:spcAft>
              <a:defRPr sz="2500">
                <a:solidFill>
                  <a:schemeClr val="tx1"/>
                </a:solidFill>
                <a:latin typeface="Times New Roman" charset="0"/>
                <a:ea typeface="ＭＳ Ｐゴシック" charset="-128"/>
              </a:defRPr>
            </a:lvl8pPr>
            <a:lvl9pPr marL="4024635" indent="-236743" defTabSz="965058" eaLnBrk="0" fontAlgn="base" hangingPunct="0">
              <a:spcBef>
                <a:spcPct val="0"/>
              </a:spcBef>
              <a:spcAft>
                <a:spcPct val="0"/>
              </a:spcAft>
              <a:defRPr sz="2500">
                <a:solidFill>
                  <a:schemeClr val="tx1"/>
                </a:solidFill>
                <a:latin typeface="Times New Roman" charset="0"/>
                <a:ea typeface="ＭＳ Ｐゴシック" charset="-128"/>
              </a:defRPr>
            </a:lvl9pPr>
          </a:lstStyle>
          <a:p>
            <a:pPr eaLnBrk="1" hangingPunct="1"/>
            <a:fld id="{4A28E748-5264-465A-BB60-3F924B79899B}" type="slidenum">
              <a:rPr lang="en-US" sz="1300"/>
              <a:pPr eaLnBrk="1" hangingPunct="1"/>
              <a:t>8</a:t>
            </a:fld>
            <a:endParaRPr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The UD Dietetics program is accredited by the Accreditation Council for Education in Nutrition and Dietetics (ACEND), the credentialing</a:t>
            </a:r>
            <a:r>
              <a:rPr lang="en-US" baseline="0" dirty="0" smtClean="0">
                <a:latin typeface="Times New Roman" charset="0"/>
              </a:rPr>
              <a:t> agency for the Academy of Nutrition and Dietetics.  Completion of a post-undergraduate accredited dietetics internship is the second step toward becoming a Registered Dietitian Nutritionist (RDN).  </a:t>
            </a:r>
            <a:r>
              <a:rPr lang="en-US" dirty="0" smtClean="0">
                <a:latin typeface="Times New Roman" charset="0"/>
              </a:rPr>
              <a:t>After completing the 1200-hour internship (~ 9-12 months), students must take and pass the national exam as the final step in attaining the RDN credential.</a:t>
            </a:r>
          </a:p>
        </p:txBody>
      </p:sp>
    </p:spTree>
    <p:extLst>
      <p:ext uri="{BB962C8B-B14F-4D97-AF65-F5344CB8AC3E}">
        <p14:creationId xmlns:p14="http://schemas.microsoft.com/office/powerpoint/2010/main" val="207106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001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6F69E68-A1F7-A441-8DC9-1255D615ACC0}" type="slidenum">
              <a:rPr lang="en-US"/>
              <a:pPr>
                <a:defRPr/>
              </a:pPr>
              <a:t>‹#›</a:t>
            </a:fld>
            <a:endParaRPr lang="en-US"/>
          </a:p>
        </p:txBody>
      </p:sp>
    </p:spTree>
    <p:extLst>
      <p:ext uri="{BB962C8B-B14F-4D97-AF65-F5344CB8AC3E}">
        <p14:creationId xmlns:p14="http://schemas.microsoft.com/office/powerpoint/2010/main" val="227401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FD8FFC6-973B-2442-BCAF-B040FDE7B897}" type="slidenum">
              <a:rPr lang="en-US"/>
              <a:pPr>
                <a:defRPr/>
              </a:pPr>
              <a:t>‹#›</a:t>
            </a:fld>
            <a:endParaRPr lang="en-US"/>
          </a:p>
        </p:txBody>
      </p:sp>
    </p:spTree>
    <p:extLst>
      <p:ext uri="{BB962C8B-B14F-4D97-AF65-F5344CB8AC3E}">
        <p14:creationId xmlns:p14="http://schemas.microsoft.com/office/powerpoint/2010/main" val="25561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67ED70C6-FDCB-5747-9A21-CEFC4DDC4D7F}" type="slidenum">
              <a:rPr lang="en-US"/>
              <a:pPr>
                <a:defRPr/>
              </a:pPr>
              <a:t>‹#›</a:t>
            </a:fld>
            <a:endParaRPr lang="en-US"/>
          </a:p>
        </p:txBody>
      </p:sp>
    </p:spTree>
    <p:extLst>
      <p:ext uri="{BB962C8B-B14F-4D97-AF65-F5344CB8AC3E}">
        <p14:creationId xmlns:p14="http://schemas.microsoft.com/office/powerpoint/2010/main" val="383659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8643EE7-E1E3-6A41-AED4-ADD0882BF97B}" type="slidenum">
              <a:rPr lang="en-US"/>
              <a:pPr>
                <a:defRPr/>
              </a:pPr>
              <a:t>‹#›</a:t>
            </a:fld>
            <a:endParaRPr lang="en-US"/>
          </a:p>
        </p:txBody>
      </p:sp>
    </p:spTree>
    <p:extLst>
      <p:ext uri="{BB962C8B-B14F-4D97-AF65-F5344CB8AC3E}">
        <p14:creationId xmlns:p14="http://schemas.microsoft.com/office/powerpoint/2010/main" val="46318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1"/>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5901"/>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2F8EF95E-660F-6F48-9B3C-B3F93E20ACE1}" type="slidenum">
              <a:rPr lang="en-US"/>
              <a:pPr>
                <a:defRPr/>
              </a:pPr>
              <a:t>‹#›</a:t>
            </a:fld>
            <a:endParaRPr lang="en-US"/>
          </a:p>
        </p:txBody>
      </p:sp>
    </p:spTree>
    <p:extLst>
      <p:ext uri="{BB962C8B-B14F-4D97-AF65-F5344CB8AC3E}">
        <p14:creationId xmlns:p14="http://schemas.microsoft.com/office/powerpoint/2010/main" val="126498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57251"/>
            <a:ext cx="4040188" cy="773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857251"/>
            <a:ext cx="4041775" cy="773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a:defRPr/>
            </a:lvl1pPr>
          </a:lstStyle>
          <a:p>
            <a:pPr>
              <a:defRPr/>
            </a:pPr>
            <a:fld id="{57A9B1A9-890C-8B44-BE90-7CB4395EE4D3}" type="slidenum">
              <a:rPr lang="en-US"/>
              <a:pPr>
                <a:defRPr/>
              </a:pPr>
              <a:t>‹#›</a:t>
            </a:fld>
            <a:endParaRPr lang="en-US"/>
          </a:p>
        </p:txBody>
      </p:sp>
    </p:spTree>
    <p:extLst>
      <p:ext uri="{BB962C8B-B14F-4D97-AF65-F5344CB8AC3E}">
        <p14:creationId xmlns:p14="http://schemas.microsoft.com/office/powerpoint/2010/main" val="418460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pPr>
              <a:defRPr/>
            </a:pPr>
            <a:fld id="{388F1A38-2662-714D-BA55-F0640804B748}" type="slidenum">
              <a:rPr lang="en-US"/>
              <a:pPr>
                <a:defRPr/>
              </a:pPr>
              <a:t>‹#›</a:t>
            </a:fld>
            <a:endParaRPr lang="en-US"/>
          </a:p>
        </p:txBody>
      </p:sp>
    </p:spTree>
    <p:extLst>
      <p:ext uri="{BB962C8B-B14F-4D97-AF65-F5344CB8AC3E}">
        <p14:creationId xmlns:p14="http://schemas.microsoft.com/office/powerpoint/2010/main" val="28895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D5524B65-BD56-BC42-A8D4-F7B262BC0E77}" type="slidenum">
              <a:rPr lang="en-US"/>
              <a:pPr>
                <a:defRPr/>
              </a:pPr>
              <a:t>‹#›</a:t>
            </a:fld>
            <a:endParaRPr lang="en-US"/>
          </a:p>
        </p:txBody>
      </p:sp>
    </p:spTree>
    <p:extLst>
      <p:ext uri="{BB962C8B-B14F-4D97-AF65-F5344CB8AC3E}">
        <p14:creationId xmlns:p14="http://schemas.microsoft.com/office/powerpoint/2010/main" val="424603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8662"/>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885951"/>
            <a:ext cx="3008313" cy="27086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0C045864-67DE-844A-AC03-EBD93572A568}" type="slidenum">
              <a:rPr lang="en-US"/>
              <a:pPr>
                <a:defRPr/>
              </a:pPr>
              <a:t>‹#›</a:t>
            </a:fld>
            <a:endParaRPr lang="en-US"/>
          </a:p>
        </p:txBody>
      </p:sp>
    </p:spTree>
    <p:extLst>
      <p:ext uri="{BB962C8B-B14F-4D97-AF65-F5344CB8AC3E}">
        <p14:creationId xmlns:p14="http://schemas.microsoft.com/office/powerpoint/2010/main" val="297163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34742D8B-8594-4B44-80B0-BECC0F075DC4}" type="slidenum">
              <a:rPr lang="en-US"/>
              <a:pPr>
                <a:defRPr/>
              </a:pPr>
              <a:t>‹#›</a:t>
            </a:fld>
            <a:endParaRPr lang="en-US"/>
          </a:p>
        </p:txBody>
      </p:sp>
    </p:spTree>
    <p:extLst>
      <p:ext uri="{BB962C8B-B14F-4D97-AF65-F5344CB8AC3E}">
        <p14:creationId xmlns:p14="http://schemas.microsoft.com/office/powerpoint/2010/main" val="53118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943100"/>
            <a:ext cx="8229600" cy="265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Helvetica Neue" charset="0"/>
              </a:defRPr>
            </a:lvl1pPr>
          </a:lstStyle>
          <a:p>
            <a:pPr>
              <a:defRPr/>
            </a:pPr>
            <a:r>
              <a:rPr lang="en-US"/>
              <a:t>1</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defTabSz="457200" rtl="0" eaLnBrk="0" fontAlgn="base" hangingPunct="0">
        <a:spcBef>
          <a:spcPct val="0"/>
        </a:spcBef>
        <a:spcAft>
          <a:spcPct val="0"/>
        </a:spcAft>
        <a:defRPr sz="3200" kern="1200">
          <a:solidFill>
            <a:schemeClr val="tx2"/>
          </a:solidFill>
          <a:latin typeface="Calibri"/>
          <a:ea typeface="Geneva" pitchFamily="-65" charset="-128"/>
          <a:cs typeface="Calibri"/>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2"/>
          </a:solidFill>
          <a:latin typeface="Calibri"/>
          <a:ea typeface="Geneva" pitchFamily="-65" charset="-128"/>
          <a:cs typeface="Calibri"/>
        </a:defRPr>
      </a:lvl1pPr>
      <a:lvl2pPr marL="742950" indent="-285750" algn="l" defTabSz="457200" rtl="0" eaLnBrk="0" fontAlgn="base" hangingPunct="0">
        <a:spcBef>
          <a:spcPct val="20000"/>
        </a:spcBef>
        <a:spcAft>
          <a:spcPct val="0"/>
        </a:spcAft>
        <a:buFont typeface="Arial" charset="0"/>
        <a:buChar char="–"/>
        <a:defRPr kern="1200">
          <a:solidFill>
            <a:schemeClr val="tx2"/>
          </a:solidFill>
          <a:latin typeface="Calibri"/>
          <a:ea typeface="Geneva" pitchFamily="-65" charset="-128"/>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udel.edu/bha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ites.udel.edu/bhan/undergraduate-programs-2/bhan-advising/making-an-appointment/" TargetMode="External"/><Relationship Id="rId5" Type="http://schemas.openxmlformats.org/officeDocument/2006/relationships/hyperlink" Target="http://sites.udel.edu/bhan/undergraduate-programs-2/bhan-advising/undergraduates-changemajor/" TargetMode="External"/><Relationship Id="rId4" Type="http://schemas.openxmlformats.org/officeDocument/2006/relationships/hyperlink" Target="http://www.eatright.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0" y="3105150"/>
            <a:ext cx="9144000" cy="457200"/>
          </a:xfrm>
        </p:spPr>
        <p:txBody>
          <a:bodyPr anchor="t"/>
          <a:lstStyle/>
          <a:p>
            <a:pPr eaLnBrk="1" hangingPunct="1"/>
            <a:r>
              <a:rPr lang="en-US" sz="2400" b="1" dirty="0" smtClean="0">
                <a:solidFill>
                  <a:schemeClr val="bg1"/>
                </a:solidFill>
                <a:ea typeface="Geneva" charset="0"/>
              </a:rPr>
              <a:t>Department of Behavioral Health and Nutrition</a:t>
            </a:r>
            <a:endParaRPr lang="en-US" sz="2400" b="1" dirty="0">
              <a:solidFill>
                <a:schemeClr val="bg1"/>
              </a:solidFill>
              <a:ea typeface="Geneva" charset="0"/>
            </a:endParaRPr>
          </a:p>
        </p:txBody>
      </p:sp>
      <p:sp>
        <p:nvSpPr>
          <p:cNvPr id="14339" name="Subtitle 2"/>
          <p:cNvSpPr>
            <a:spLocks noGrp="1"/>
          </p:cNvSpPr>
          <p:nvPr>
            <p:ph type="subTitle" idx="1"/>
          </p:nvPr>
        </p:nvSpPr>
        <p:spPr>
          <a:xfrm>
            <a:off x="10160" y="3562350"/>
            <a:ext cx="9144000" cy="666750"/>
          </a:xfrm>
        </p:spPr>
        <p:txBody>
          <a:bodyPr/>
          <a:lstStyle/>
          <a:p>
            <a:pPr eaLnBrk="1" hangingPunct="1"/>
            <a:endParaRPr lang="en-US" sz="2400" b="1" dirty="0">
              <a:solidFill>
                <a:schemeClr val="bg1"/>
              </a:solidFill>
              <a:ea typeface="Geneva" charset="0"/>
            </a:endParaRPr>
          </a:p>
        </p:txBody>
      </p:sp>
      <p:sp>
        <p:nvSpPr>
          <p:cNvPr id="2" name="TextBox 1"/>
          <p:cNvSpPr txBox="1"/>
          <p:nvPr/>
        </p:nvSpPr>
        <p:spPr>
          <a:xfrm>
            <a:off x="609600" y="1581150"/>
            <a:ext cx="7924800" cy="707886"/>
          </a:xfrm>
          <a:prstGeom prst="rect">
            <a:avLst/>
          </a:prstGeom>
          <a:noFill/>
        </p:spPr>
        <p:txBody>
          <a:bodyPr wrap="square" rtlCol="0">
            <a:spAutoFit/>
          </a:bodyPr>
          <a:lstStyle/>
          <a:p>
            <a:pPr algn="ctr"/>
            <a:r>
              <a:rPr lang="en-US" sz="4000" b="1" dirty="0" smtClean="0">
                <a:solidFill>
                  <a:schemeClr val="accent3">
                    <a:lumMod val="60000"/>
                    <a:lumOff val="40000"/>
                  </a:schemeClr>
                </a:solidFill>
              </a:rPr>
              <a:t>Introduction to Nutrition Majors</a:t>
            </a:r>
            <a:endParaRPr lang="en-US" sz="4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2"/>
          <p:cNvSpPr txBox="1">
            <a:spLocks noChangeArrowheads="1"/>
          </p:cNvSpPr>
          <p:nvPr/>
        </p:nvSpPr>
        <p:spPr bwMode="auto">
          <a:xfrm>
            <a:off x="6553200" y="3384947"/>
            <a:ext cx="1828800"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1400" i="1">
                <a:solidFill>
                  <a:schemeClr val="bg2"/>
                </a:solidFill>
                <a:latin typeface="Arial" charset="0"/>
                <a:cs typeface="Arial" charset="0"/>
              </a:rPr>
              <a:t>Psychology</a:t>
            </a:r>
          </a:p>
        </p:txBody>
      </p:sp>
      <p:sp>
        <p:nvSpPr>
          <p:cNvPr id="8" name="Rectangle 7"/>
          <p:cNvSpPr/>
          <p:nvPr/>
        </p:nvSpPr>
        <p:spPr>
          <a:xfrm>
            <a:off x="3200400" y="819150"/>
            <a:ext cx="2743200" cy="18288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Nutritional Sciences</a:t>
            </a:r>
            <a:endParaRPr lang="en-US" sz="2400" b="1" dirty="0"/>
          </a:p>
        </p:txBody>
      </p:sp>
      <p:sp>
        <p:nvSpPr>
          <p:cNvPr id="9" name="Rectangle 8"/>
          <p:cNvSpPr/>
          <p:nvPr/>
        </p:nvSpPr>
        <p:spPr>
          <a:xfrm>
            <a:off x="381000" y="2876550"/>
            <a:ext cx="8382000" cy="18288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eaLnBrk="1" hangingPunct="1">
              <a:buClr>
                <a:srgbClr val="00539F"/>
              </a:buClr>
              <a:defRPr/>
            </a:pPr>
            <a:r>
              <a:rPr lang="en-US" sz="2400" dirty="0" smtClean="0">
                <a:solidFill>
                  <a:schemeClr val="tx1"/>
                </a:solidFill>
              </a:rPr>
              <a:t>Builds knowledge and skills for post-graduate study (e.g., Master’s or PhD in Nutrition; Medicine; Dentistry; Physical Therapy; Chiropractic; Physician Assistant).</a:t>
            </a:r>
          </a:p>
          <a:p>
            <a:endParaRPr lang="en-US" dirty="0"/>
          </a:p>
        </p:txBody>
      </p:sp>
    </p:spTree>
    <p:extLst>
      <p:ext uri="{BB962C8B-B14F-4D97-AF65-F5344CB8AC3E}">
        <p14:creationId xmlns:p14="http://schemas.microsoft.com/office/powerpoint/2010/main" val="3220584592"/>
      </p:ext>
    </p:extLst>
  </p:cSld>
  <p:clrMapOvr>
    <a:masterClrMapping/>
  </p:clrMapOvr>
  <mc:AlternateContent xmlns:mc="http://schemas.openxmlformats.org/markup-compatibility/2006" xmlns:p14="http://schemas.microsoft.com/office/powerpoint/2010/main">
    <mc:Choice Requires="p14">
      <p:transition spd="slow" p14:dur="2000" advTm="24545"/>
    </mc:Choice>
    <mc:Fallback xmlns="">
      <p:transition xmlns:p14="http://schemas.microsoft.com/office/powerpoint/2010/main" spd="slow" advTm="24545"/>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1512"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txBox="1">
            <a:spLocks noChangeArrowheads="1"/>
          </p:cNvSpPr>
          <p:nvPr/>
        </p:nvSpPr>
        <p:spPr bwMode="auto">
          <a:xfrm>
            <a:off x="0" y="514350"/>
            <a:ext cx="9144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3200" dirty="0">
                <a:latin typeface="+mn-lt"/>
              </a:rPr>
              <a:t>Courses </a:t>
            </a:r>
            <a:r>
              <a:rPr lang="en-US" sz="3200" dirty="0" smtClean="0">
                <a:latin typeface="+mn-lt"/>
              </a:rPr>
              <a:t>Required for </a:t>
            </a:r>
            <a:r>
              <a:rPr lang="en-US" sz="3200" dirty="0">
                <a:latin typeface="+mn-lt"/>
              </a:rPr>
              <a:t>E</a:t>
            </a:r>
            <a:r>
              <a:rPr lang="en-US" sz="3200" dirty="0" smtClean="0">
                <a:latin typeface="+mn-lt"/>
              </a:rPr>
              <a:t>ach </a:t>
            </a:r>
            <a:r>
              <a:rPr lang="en-US" sz="3200" dirty="0">
                <a:latin typeface="+mn-lt"/>
              </a:rPr>
              <a:t>M</a:t>
            </a:r>
            <a:r>
              <a:rPr lang="en-US" sz="3200" dirty="0" smtClean="0">
                <a:latin typeface="+mn-lt"/>
              </a:rPr>
              <a:t>ajor (total </a:t>
            </a:r>
            <a:r>
              <a:rPr lang="en-US" sz="3200" dirty="0">
                <a:latin typeface="+mn-lt"/>
              </a:rPr>
              <a:t>credits </a:t>
            </a:r>
            <a:r>
              <a:rPr lang="en-US" sz="3200" dirty="0" smtClean="0">
                <a:latin typeface="+mn-lt"/>
              </a:rPr>
              <a:t>= 120)</a:t>
            </a:r>
            <a:endParaRPr lang="en-US" sz="3200" dirty="0">
              <a:latin typeface="+mn-lt"/>
            </a:endParaRPr>
          </a:p>
        </p:txBody>
      </p:sp>
      <p:graphicFrame>
        <p:nvGraphicFramePr>
          <p:cNvPr id="8" name="Group 3"/>
          <p:cNvGraphicFramePr>
            <a:graphicFrameLocks noGrp="1"/>
          </p:cNvGraphicFramePr>
          <p:nvPr>
            <p:extLst>
              <p:ext uri="{D42A27DB-BD31-4B8C-83A1-F6EECF244321}">
                <p14:modId xmlns:p14="http://schemas.microsoft.com/office/powerpoint/2010/main" val="1122356824"/>
              </p:ext>
            </p:extLst>
          </p:nvPr>
        </p:nvGraphicFramePr>
        <p:xfrm>
          <a:off x="114300" y="1428751"/>
          <a:ext cx="8915400" cy="3269456"/>
        </p:xfrm>
        <a:graphic>
          <a:graphicData uri="http://schemas.openxmlformats.org/drawingml/2006/table">
            <a:tbl>
              <a:tblPr/>
              <a:tblGrid>
                <a:gridCol w="1371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tblGrid>
              <a:tr h="9831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rgbClr val="000000"/>
                        </a:solidFill>
                        <a:effectLst/>
                        <a:latin typeface="+mn-lt"/>
                      </a:endParaRPr>
                    </a:p>
                  </a:txBody>
                  <a:tcPr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mn-lt"/>
                        </a:rPr>
                        <a:t>Creative Arts and Humanities Breadth</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mn-lt"/>
                        </a:rPr>
                        <a:t>Social Sciences</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mn-lt"/>
                        </a:rPr>
                        <a:t>Science, Math, and Statistics</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mn-lt"/>
                        </a:rPr>
                        <a:t>Major Courses NTDT &amp; ANFS</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mn-lt"/>
                        </a:rPr>
                        <a:t>Electives</a:t>
                      </a:r>
                    </a:p>
                  </a:txBody>
                  <a:tcPr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Applied Nutrition</a:t>
                      </a:r>
                    </a:p>
                  </a:txBody>
                  <a:tcPr marT="34295" marB="342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4</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9</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12</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~10-11</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rPr>
                        <a:t>(31 credits)</a:t>
                      </a:r>
                    </a:p>
                  </a:txBody>
                  <a:tcPr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762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Dietetics</a:t>
                      </a:r>
                    </a:p>
                  </a:txBody>
                  <a:tcPr marT="34295" marB="342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4</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11</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18</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~4-5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rPr>
                        <a:t>(12-15 credits)</a:t>
                      </a:r>
                    </a:p>
                  </a:txBody>
                  <a:tcPr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762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Nutritional Sciences</a:t>
                      </a:r>
                    </a:p>
                  </a:txBody>
                  <a:tcPr marT="34295" marB="342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4</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13</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12</a:t>
                      </a:r>
                    </a:p>
                  </a:txBody>
                  <a:tcPr marT="34295" marB="342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~4-5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rPr>
                        <a:t>(12-15 credits)</a:t>
                      </a:r>
                    </a:p>
                  </a:txBody>
                  <a:tcPr marT="34295" marB="342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0364771"/>
      </p:ext>
    </p:extLst>
  </p:cSld>
  <p:clrMapOvr>
    <a:masterClrMapping/>
  </p:clrMapOvr>
  <mc:AlternateContent xmlns:mc="http://schemas.openxmlformats.org/markup-compatibility/2006" xmlns:p14="http://schemas.microsoft.com/office/powerpoint/2010/main">
    <mc:Choice Requires="p14">
      <p:transition spd="slow" p14:dur="2000" advTm="22421"/>
    </mc:Choice>
    <mc:Fallback xmlns="">
      <p:transition xmlns:p14="http://schemas.microsoft.com/office/powerpoint/2010/main" spd="slow" advTm="22421"/>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0711"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020233" y="1308755"/>
            <a:ext cx="1752600" cy="1600200"/>
          </a:xfrm>
          <a:prstGeom prst="ellipse">
            <a:avLst/>
          </a:prstGeom>
          <a:solidFill>
            <a:schemeClr val="accent6">
              <a:lumMod val="60000"/>
              <a:lumOff val="40000"/>
            </a:schemeClr>
          </a:solidFill>
          <a:ln>
            <a:solidFill>
              <a:srgbClr val="B36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Biology</a:t>
            </a:r>
            <a:endParaRPr lang="en-US" sz="1600" dirty="0"/>
          </a:p>
        </p:txBody>
      </p:sp>
      <p:sp>
        <p:nvSpPr>
          <p:cNvPr id="11" name="Oval 10"/>
          <p:cNvSpPr/>
          <p:nvPr/>
        </p:nvSpPr>
        <p:spPr>
          <a:xfrm>
            <a:off x="3664373" y="1308755"/>
            <a:ext cx="1752600" cy="1600200"/>
          </a:xfrm>
          <a:prstGeom prst="ellipse">
            <a:avLst/>
          </a:prstGeom>
          <a:solidFill>
            <a:srgbClr val="FFB55C"/>
          </a:solidFill>
          <a:ln>
            <a:solidFill>
              <a:srgbClr val="B36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Public Health</a:t>
            </a:r>
            <a:endParaRPr lang="en-US" sz="1600" dirty="0"/>
          </a:p>
        </p:txBody>
      </p:sp>
      <p:sp>
        <p:nvSpPr>
          <p:cNvPr id="12" name="Oval 11"/>
          <p:cNvSpPr/>
          <p:nvPr/>
        </p:nvSpPr>
        <p:spPr>
          <a:xfrm>
            <a:off x="4800600" y="3181350"/>
            <a:ext cx="1752600" cy="1600200"/>
          </a:xfrm>
          <a:prstGeom prst="ellipse">
            <a:avLst/>
          </a:prstGeom>
          <a:solidFill>
            <a:srgbClr val="FFB55C"/>
          </a:solidFill>
          <a:ln>
            <a:solidFill>
              <a:srgbClr val="B36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Strength and Conditioning</a:t>
            </a:r>
            <a:endParaRPr lang="en-US" sz="1600" dirty="0"/>
          </a:p>
        </p:txBody>
      </p:sp>
      <p:sp>
        <p:nvSpPr>
          <p:cNvPr id="13" name="Oval 12"/>
          <p:cNvSpPr/>
          <p:nvPr/>
        </p:nvSpPr>
        <p:spPr>
          <a:xfrm>
            <a:off x="7010400" y="3181350"/>
            <a:ext cx="1752600" cy="1600200"/>
          </a:xfrm>
          <a:prstGeom prst="ellipse">
            <a:avLst/>
          </a:prstGeom>
          <a:solidFill>
            <a:srgbClr val="FFB55C"/>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Foreign Language</a:t>
            </a:r>
            <a:endParaRPr lang="en-US" sz="1600" dirty="0"/>
          </a:p>
        </p:txBody>
      </p:sp>
      <p:sp>
        <p:nvSpPr>
          <p:cNvPr id="14" name="Oval 13"/>
          <p:cNvSpPr/>
          <p:nvPr/>
        </p:nvSpPr>
        <p:spPr>
          <a:xfrm>
            <a:off x="2438400" y="3181350"/>
            <a:ext cx="1752600" cy="1600200"/>
          </a:xfrm>
          <a:prstGeom prst="ellipse">
            <a:avLst/>
          </a:prstGeom>
          <a:solidFill>
            <a:srgbClr val="FFB55C"/>
          </a:solidFill>
          <a:ln>
            <a:solidFill>
              <a:srgbClr val="B36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Certificate of Business Essentials</a:t>
            </a:r>
            <a:endParaRPr lang="en-US" sz="1600" dirty="0"/>
          </a:p>
        </p:txBody>
      </p:sp>
      <p:sp>
        <p:nvSpPr>
          <p:cNvPr id="3" name="TextBox 2"/>
          <p:cNvSpPr txBox="1"/>
          <p:nvPr/>
        </p:nvSpPr>
        <p:spPr>
          <a:xfrm>
            <a:off x="304800" y="666750"/>
            <a:ext cx="8458200" cy="584775"/>
          </a:xfrm>
          <a:prstGeom prst="rect">
            <a:avLst/>
          </a:prstGeom>
          <a:noFill/>
        </p:spPr>
        <p:txBody>
          <a:bodyPr wrap="square" rtlCol="0">
            <a:spAutoFit/>
          </a:bodyPr>
          <a:lstStyle/>
          <a:p>
            <a:pPr algn="ctr"/>
            <a:r>
              <a:rPr lang="en-US" sz="3200" b="1" dirty="0">
                <a:solidFill>
                  <a:schemeClr val="accent2"/>
                </a:solidFill>
              </a:rPr>
              <a:t> </a:t>
            </a:r>
            <a:r>
              <a:rPr lang="en-US" sz="3200" b="1" dirty="0" smtClean="0">
                <a:solidFill>
                  <a:schemeClr val="accent6">
                    <a:lumMod val="60000"/>
                    <a:lumOff val="40000"/>
                  </a:schemeClr>
                </a:solidFill>
              </a:rPr>
              <a:t>OPTIONAL MINORS and CERTIFICATES</a:t>
            </a:r>
            <a:endParaRPr lang="en-US" sz="2400" dirty="0">
              <a:solidFill>
                <a:schemeClr val="accent2"/>
              </a:solidFill>
            </a:endParaRPr>
          </a:p>
        </p:txBody>
      </p:sp>
      <p:sp>
        <p:nvSpPr>
          <p:cNvPr id="10" name="Oval 9"/>
          <p:cNvSpPr/>
          <p:nvPr/>
        </p:nvSpPr>
        <p:spPr>
          <a:xfrm>
            <a:off x="143933" y="3105150"/>
            <a:ext cx="1752600" cy="1600200"/>
          </a:xfrm>
          <a:prstGeom prst="ellipse">
            <a:avLst/>
          </a:prstGeom>
          <a:solidFill>
            <a:srgbClr val="FFB55C"/>
          </a:solidFill>
          <a:ln>
            <a:solidFill>
              <a:srgbClr val="B36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Chemistry</a:t>
            </a:r>
            <a:endParaRPr lang="en-US" sz="1600" dirty="0"/>
          </a:p>
        </p:txBody>
      </p:sp>
      <p:sp>
        <p:nvSpPr>
          <p:cNvPr id="15" name="Oval 14"/>
          <p:cNvSpPr/>
          <p:nvPr/>
        </p:nvSpPr>
        <p:spPr>
          <a:xfrm>
            <a:off x="6278033" y="1307485"/>
            <a:ext cx="1752600" cy="1600200"/>
          </a:xfrm>
          <a:prstGeom prst="ellipse">
            <a:avLst/>
          </a:prstGeom>
          <a:solidFill>
            <a:srgbClr val="FFB55C"/>
          </a:solidFill>
          <a:ln>
            <a:solidFill>
              <a:srgbClr val="B36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Health and Wellness</a:t>
            </a:r>
            <a:endParaRPr lang="en-US" sz="1600" dirty="0"/>
          </a:p>
        </p:txBody>
      </p:sp>
    </p:spTree>
    <p:extLst>
      <p:ext uri="{BB962C8B-B14F-4D97-AF65-F5344CB8AC3E}">
        <p14:creationId xmlns:p14="http://schemas.microsoft.com/office/powerpoint/2010/main" val="784877480"/>
      </p:ext>
    </p:extLst>
  </p:cSld>
  <p:clrMapOvr>
    <a:masterClrMapping/>
  </p:clrMapOvr>
  <mc:AlternateContent xmlns:mc="http://schemas.openxmlformats.org/markup-compatibility/2006" xmlns:p14="http://schemas.microsoft.com/office/powerpoint/2010/main">
    <mc:Choice Requires="p14">
      <p:transition spd="slow" p14:dur="2000" advTm="22421"/>
    </mc:Choice>
    <mc:Fallback xmlns="">
      <p:transition xmlns:p14="http://schemas.microsoft.com/office/powerpoint/2010/main" spd="slow" advTm="22421"/>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0711"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971550"/>
            <a:ext cx="8229600" cy="3505200"/>
          </a:xfrm>
        </p:spPr>
        <p:txBody>
          <a:bodyPr/>
          <a:lstStyle/>
          <a:p>
            <a:pPr eaLnBrk="1" hangingPunct="1">
              <a:buFontTx/>
              <a:buNone/>
            </a:pPr>
            <a:r>
              <a:rPr lang="en-US" sz="2800" b="1" dirty="0" smtClean="0"/>
              <a:t>Similarities among majors:</a:t>
            </a:r>
          </a:p>
          <a:p>
            <a:pPr eaLnBrk="1" hangingPunct="1">
              <a:buClr>
                <a:srgbClr val="00539F"/>
              </a:buClr>
            </a:pPr>
            <a:r>
              <a:rPr lang="en-US" sz="2400" dirty="0" smtClean="0">
                <a:solidFill>
                  <a:schemeClr val="tx1"/>
                </a:solidFill>
              </a:rPr>
              <a:t>Practical experiences in and out of the classroom</a:t>
            </a:r>
          </a:p>
          <a:p>
            <a:pPr eaLnBrk="1" hangingPunct="1">
              <a:buClr>
                <a:srgbClr val="00539F"/>
              </a:buClr>
            </a:pPr>
            <a:r>
              <a:rPr lang="en-US" sz="2400" dirty="0">
                <a:solidFill>
                  <a:schemeClr val="tx1"/>
                </a:solidFill>
              </a:rPr>
              <a:t>S</a:t>
            </a:r>
            <a:r>
              <a:rPr lang="en-US" sz="2400" dirty="0" smtClean="0">
                <a:solidFill>
                  <a:schemeClr val="tx1"/>
                </a:solidFill>
              </a:rPr>
              <a:t>trong science base</a:t>
            </a:r>
          </a:p>
          <a:p>
            <a:pPr eaLnBrk="1" hangingPunct="1">
              <a:buClr>
                <a:srgbClr val="00539F"/>
              </a:buClr>
            </a:pPr>
            <a:r>
              <a:rPr lang="en-US" sz="2400" dirty="0" smtClean="0">
                <a:solidFill>
                  <a:schemeClr val="tx1"/>
                </a:solidFill>
              </a:rPr>
              <a:t>Professional set of courses in nutrition and food science</a:t>
            </a:r>
          </a:p>
          <a:p>
            <a:pPr eaLnBrk="1" hangingPunct="1">
              <a:buClr>
                <a:srgbClr val="00539F"/>
              </a:buClr>
            </a:pPr>
            <a:r>
              <a:rPr lang="en-US" sz="2400" dirty="0" smtClean="0">
                <a:solidFill>
                  <a:schemeClr val="tx1"/>
                </a:solidFill>
              </a:rPr>
              <a:t>Courses in humanities and social sciences</a:t>
            </a:r>
          </a:p>
          <a:p>
            <a:pPr eaLnBrk="1" hangingPunct="1">
              <a:buClr>
                <a:srgbClr val="00539F"/>
              </a:buClr>
            </a:pPr>
            <a:r>
              <a:rPr lang="en-US" sz="2400" dirty="0" smtClean="0">
                <a:solidFill>
                  <a:schemeClr val="tx1"/>
                </a:solidFill>
              </a:rPr>
              <a:t>Electives</a:t>
            </a:r>
          </a:p>
          <a:p>
            <a:pPr eaLnBrk="1" hangingPunct="1">
              <a:buClr>
                <a:srgbClr val="00539F"/>
              </a:buClr>
            </a:pPr>
            <a:r>
              <a:rPr lang="en-US" sz="2400" dirty="0" smtClean="0">
                <a:solidFill>
                  <a:schemeClr val="tx1"/>
                </a:solidFill>
              </a:rPr>
              <a:t>No foreign language requirement</a:t>
            </a:r>
          </a:p>
          <a:p>
            <a:pPr eaLnBrk="1" hangingPunct="1">
              <a:buClr>
                <a:srgbClr val="00539F"/>
              </a:buClr>
            </a:pPr>
            <a:r>
              <a:rPr lang="en-US" sz="2400" dirty="0" smtClean="0">
                <a:solidFill>
                  <a:schemeClr val="tx1"/>
                </a:solidFill>
              </a:rPr>
              <a:t>Preparation for grad school</a:t>
            </a:r>
          </a:p>
          <a:p>
            <a:pPr marL="0" indent="0" eaLnBrk="1" hangingPunct="1">
              <a:buClr>
                <a:srgbClr val="00539F"/>
              </a:buClr>
              <a:buNone/>
            </a:pPr>
            <a:endParaRPr lang="en-US" sz="2000" i="1" dirty="0" smtClean="0">
              <a:solidFill>
                <a:schemeClr val="tx1"/>
              </a:solidFill>
            </a:endParaRPr>
          </a:p>
        </p:txBody>
      </p:sp>
      <p:sp>
        <p:nvSpPr>
          <p:cNvPr id="2" name="TextBox 1"/>
          <p:cNvSpPr txBox="1"/>
          <p:nvPr/>
        </p:nvSpPr>
        <p:spPr>
          <a:xfrm>
            <a:off x="533400" y="4438864"/>
            <a:ext cx="8153400" cy="984885"/>
          </a:xfrm>
          <a:prstGeom prst="rect">
            <a:avLst/>
          </a:prstGeom>
          <a:noFill/>
        </p:spPr>
        <p:txBody>
          <a:bodyPr wrap="square" rtlCol="0">
            <a:spAutoFit/>
          </a:bodyPr>
          <a:lstStyle/>
          <a:p>
            <a:r>
              <a:rPr lang="en-US" sz="2000" dirty="0"/>
              <a:t>	</a:t>
            </a:r>
            <a:r>
              <a:rPr lang="en-US" sz="2000" dirty="0" smtClean="0"/>
              <a:t>- Nutritional </a:t>
            </a:r>
            <a:r>
              <a:rPr lang="en-US" sz="2000" dirty="0"/>
              <a:t>Sciences best for programs requiring science </a:t>
            </a:r>
            <a:r>
              <a:rPr lang="en-US" sz="2000" dirty="0" smtClean="0"/>
              <a:t>	  		  background</a:t>
            </a:r>
            <a:endParaRPr lang="en-US" sz="2000" dirty="0"/>
          </a:p>
          <a:p>
            <a:endParaRPr lang="en-US" dirty="0"/>
          </a:p>
        </p:txBody>
      </p:sp>
    </p:spTree>
    <p:extLst>
      <p:ext uri="{BB962C8B-B14F-4D97-AF65-F5344CB8AC3E}">
        <p14:creationId xmlns:p14="http://schemas.microsoft.com/office/powerpoint/2010/main" val="3972336026"/>
      </p:ext>
    </p:extLst>
  </p:cSld>
  <p:clrMapOvr>
    <a:masterClrMapping/>
  </p:clrMapOvr>
  <mc:AlternateContent xmlns:mc="http://schemas.openxmlformats.org/markup-compatibility/2006" xmlns:p14="http://schemas.microsoft.com/office/powerpoint/2010/main">
    <mc:Choice Requires="p14">
      <p:transition spd="slow" p14:dur="2000" advTm="36820"/>
    </mc:Choice>
    <mc:Fallback xmlns="">
      <p:transition xmlns:p14="http://schemas.microsoft.com/office/powerpoint/2010/main" spd="slow" advTm="36820"/>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35580"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67086561"/>
              </p:ext>
            </p:extLst>
          </p:nvPr>
        </p:nvGraphicFramePr>
        <p:xfrm>
          <a:off x="457200" y="742948"/>
          <a:ext cx="8382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341438">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endParaRPr lang="en-US" dirty="0" smtClean="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FF"/>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41438">
                <a:tc>
                  <a:txBody>
                    <a:bodyPr/>
                    <a:lstStyle/>
                    <a:p>
                      <a:pPr algn="ct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41438">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FF"/>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5054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03879517"/>
              </p:ext>
            </p:extLst>
          </p:nvPr>
        </p:nvGraphicFramePr>
        <p:xfrm>
          <a:off x="457200" y="742948"/>
          <a:ext cx="8382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341438">
                <a:tc>
                  <a:txBody>
                    <a:bodyPr/>
                    <a:lstStyle/>
                    <a:p>
                      <a:pPr algn="ctr"/>
                      <a:r>
                        <a:rPr lang="en-US" dirty="0" smtClean="0">
                          <a:solidFill>
                            <a:srgbClr val="FFFFFF"/>
                          </a:solidFill>
                        </a:rPr>
                        <a:t>Academic advisement </a:t>
                      </a:r>
                    </a:p>
                    <a:p>
                      <a:pPr algn="ctr"/>
                      <a:r>
                        <a:rPr lang="en-US" dirty="0" smtClean="0">
                          <a:solidFill>
                            <a:srgbClr val="FFFFFF"/>
                          </a:solidFill>
                        </a:rPr>
                        <a:t>by faculty and professional academic</a:t>
                      </a:r>
                      <a:r>
                        <a:rPr lang="en-US" baseline="0" dirty="0" smtClean="0">
                          <a:solidFill>
                            <a:srgbClr val="FFFFFF"/>
                          </a:solidFill>
                        </a:rPr>
                        <a:t> advisors</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algn="ctr"/>
                      <a:endParaRPr lang="en-US" dirty="0" smtClean="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FF"/>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41438">
                <a:tc>
                  <a:txBody>
                    <a:bodyPr/>
                    <a:lstStyle/>
                    <a:p>
                      <a:pPr algn="ct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41438">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FF"/>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7492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03611604"/>
              </p:ext>
            </p:extLst>
          </p:nvPr>
        </p:nvGraphicFramePr>
        <p:xfrm>
          <a:off x="457200" y="742948"/>
          <a:ext cx="8382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341438">
                <a:tc>
                  <a:txBody>
                    <a:bodyPr/>
                    <a:lstStyle/>
                    <a:p>
                      <a:pPr algn="ctr"/>
                      <a:r>
                        <a:rPr lang="en-US" dirty="0" smtClean="0">
                          <a:solidFill>
                            <a:srgbClr val="FFFFFF"/>
                          </a:solidFill>
                        </a:rPr>
                        <a:t>Academic advisement </a:t>
                      </a:r>
                    </a:p>
                    <a:p>
                      <a:pPr algn="ctr"/>
                      <a:r>
                        <a:rPr lang="en-US" dirty="0" smtClean="0">
                          <a:solidFill>
                            <a:srgbClr val="FFFFFF"/>
                          </a:solidFill>
                        </a:rPr>
                        <a:t>by faculty and professional academic</a:t>
                      </a:r>
                      <a:r>
                        <a:rPr lang="en-US" baseline="0" dirty="0" smtClean="0">
                          <a:solidFill>
                            <a:srgbClr val="FFFFFF"/>
                          </a:solidFill>
                        </a:rPr>
                        <a:t> advisors</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algn="ctr"/>
                      <a:r>
                        <a:rPr lang="en-US" dirty="0" smtClean="0">
                          <a:solidFill>
                            <a:srgbClr val="000000"/>
                          </a:solidFill>
                        </a:rPr>
                        <a:t>Nutrition and Dietetics</a:t>
                      </a:r>
                    </a:p>
                    <a:p>
                      <a:pPr algn="ctr"/>
                      <a:r>
                        <a:rPr lang="en-US" dirty="0" smtClean="0">
                          <a:solidFill>
                            <a:srgbClr val="000000"/>
                          </a:solidFill>
                        </a:rPr>
                        <a:t>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00"/>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41438">
                <a:tc>
                  <a:txBody>
                    <a:bodyPr/>
                    <a:lstStyle/>
                    <a:p>
                      <a:pPr algn="ct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41438">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Food and Culinary 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00"/>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2262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03372528"/>
              </p:ext>
            </p:extLst>
          </p:nvPr>
        </p:nvGraphicFramePr>
        <p:xfrm>
          <a:off x="457200" y="742948"/>
          <a:ext cx="5588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tblGrid>
              <a:tr h="1341438">
                <a:tc>
                  <a:txBody>
                    <a:bodyPr/>
                    <a:lstStyle/>
                    <a:p>
                      <a:pPr algn="ctr"/>
                      <a:r>
                        <a:rPr lang="en-US" dirty="0" smtClean="0">
                          <a:solidFill>
                            <a:srgbClr val="FFFFFF"/>
                          </a:solidFill>
                        </a:rPr>
                        <a:t>Academic advisement </a:t>
                      </a:r>
                    </a:p>
                    <a:p>
                      <a:pPr algn="ctr"/>
                      <a:r>
                        <a:rPr lang="en-US" dirty="0" smtClean="0">
                          <a:solidFill>
                            <a:srgbClr val="FFFFFF"/>
                          </a:solidFill>
                        </a:rPr>
                        <a:t>by faculty and professional academic</a:t>
                      </a:r>
                      <a:r>
                        <a:rPr lang="en-US" baseline="0" dirty="0" smtClean="0">
                          <a:solidFill>
                            <a:srgbClr val="FFFFFF"/>
                          </a:solidFill>
                        </a:rPr>
                        <a:t> advisors</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algn="ctr"/>
                      <a:r>
                        <a:rPr lang="en-US" dirty="0" smtClean="0">
                          <a:solidFill>
                            <a:srgbClr val="000000"/>
                          </a:solidFill>
                        </a:rPr>
                        <a:t>Nutrition and Dietetics</a:t>
                      </a:r>
                    </a:p>
                    <a:p>
                      <a:pPr algn="ctr"/>
                      <a:r>
                        <a:rPr lang="en-US" dirty="0" smtClean="0">
                          <a:solidFill>
                            <a:srgbClr val="000000"/>
                          </a:solidFill>
                        </a:rPr>
                        <a:t>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341438">
                <a:tc>
                  <a:txBody>
                    <a:bodyPr/>
                    <a:lstStyle/>
                    <a:p>
                      <a:pPr algn="ctr"/>
                      <a:r>
                        <a:rPr lang="en-US" dirty="0" smtClean="0">
                          <a:solidFill>
                            <a:srgbClr val="000000"/>
                          </a:solidFill>
                        </a:rPr>
                        <a:t>Study Abroad Programs</a:t>
                      </a: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41438">
                <a:tc>
                  <a:txBody>
                    <a:bodyPr/>
                    <a:lstStyle/>
                    <a:p>
                      <a:pPr algn="ctr"/>
                      <a:r>
                        <a:rPr lang="en-US" dirty="0" smtClean="0">
                          <a:solidFill>
                            <a:srgbClr val="FFFFFF"/>
                          </a:solidFill>
                        </a:rPr>
                        <a:t>Discovery Learning Experience</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Food and Culinary 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771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2236766"/>
              </p:ext>
            </p:extLst>
          </p:nvPr>
        </p:nvGraphicFramePr>
        <p:xfrm>
          <a:off x="457200" y="742948"/>
          <a:ext cx="8382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341438">
                <a:tc>
                  <a:txBody>
                    <a:bodyPr/>
                    <a:lstStyle/>
                    <a:p>
                      <a:pPr algn="ctr"/>
                      <a:r>
                        <a:rPr lang="en-US" dirty="0" smtClean="0">
                          <a:solidFill>
                            <a:srgbClr val="FFFFFF"/>
                          </a:solidFill>
                        </a:rPr>
                        <a:t>Academic advisement </a:t>
                      </a:r>
                    </a:p>
                    <a:p>
                      <a:pPr algn="ctr"/>
                      <a:r>
                        <a:rPr lang="en-US" dirty="0" smtClean="0">
                          <a:solidFill>
                            <a:srgbClr val="FFFFFF"/>
                          </a:solidFill>
                        </a:rPr>
                        <a:t>by faculty and professional academic</a:t>
                      </a:r>
                      <a:r>
                        <a:rPr lang="en-US" baseline="0" dirty="0" smtClean="0">
                          <a:solidFill>
                            <a:srgbClr val="FFFFFF"/>
                          </a:solidFill>
                        </a:rPr>
                        <a:t> advisors</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algn="ctr"/>
                      <a:r>
                        <a:rPr lang="en-US" dirty="0" smtClean="0">
                          <a:solidFill>
                            <a:srgbClr val="000000"/>
                          </a:solidFill>
                        </a:rPr>
                        <a:t>Nutrition and Dietetics</a:t>
                      </a:r>
                    </a:p>
                    <a:p>
                      <a:pPr algn="ctr"/>
                      <a:r>
                        <a:rPr lang="en-US" dirty="0" smtClean="0">
                          <a:solidFill>
                            <a:srgbClr val="000000"/>
                          </a:solidFill>
                        </a:rPr>
                        <a:t>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dirty="0" smtClean="0">
                          <a:solidFill>
                            <a:srgbClr val="FFFFFF"/>
                          </a:solidFill>
                        </a:rPr>
                        <a:t>Independent Study</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341438">
                <a:tc>
                  <a:txBody>
                    <a:bodyPr/>
                    <a:lstStyle/>
                    <a:p>
                      <a:pPr algn="ctr"/>
                      <a:r>
                        <a:rPr lang="en-US" dirty="0" smtClean="0">
                          <a:solidFill>
                            <a:srgbClr val="000000"/>
                          </a:solidFill>
                        </a:rPr>
                        <a:t>Study Abroad Programs</a:t>
                      </a: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endParaRPr lang="en-US"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41438">
                <a:tc>
                  <a:txBody>
                    <a:bodyPr/>
                    <a:lstStyle/>
                    <a:p>
                      <a:pPr algn="ctr"/>
                      <a:r>
                        <a:rPr lang="en-US" dirty="0" smtClean="0">
                          <a:solidFill>
                            <a:srgbClr val="FFFFFF"/>
                          </a:solidFill>
                        </a:rPr>
                        <a:t>Discovery Learning Experience</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Food and Culinary 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00"/>
                    </a:solidFill>
                  </a:tcPr>
                </a:tc>
                <a:tc>
                  <a:txBody>
                    <a:bodyPr/>
                    <a:lstStyle/>
                    <a:p>
                      <a:endParaRPr lang="en-US"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2262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88776572"/>
              </p:ext>
            </p:extLst>
          </p:nvPr>
        </p:nvGraphicFramePr>
        <p:xfrm>
          <a:off x="457200" y="742948"/>
          <a:ext cx="8382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341438">
                <a:tc>
                  <a:txBody>
                    <a:bodyPr/>
                    <a:lstStyle/>
                    <a:p>
                      <a:pPr algn="ctr"/>
                      <a:r>
                        <a:rPr lang="en-US" dirty="0" smtClean="0">
                          <a:solidFill>
                            <a:srgbClr val="FFFFFF"/>
                          </a:solidFill>
                        </a:rPr>
                        <a:t>Academic advisement </a:t>
                      </a:r>
                    </a:p>
                    <a:p>
                      <a:pPr algn="ctr"/>
                      <a:r>
                        <a:rPr lang="en-US" dirty="0" smtClean="0">
                          <a:solidFill>
                            <a:srgbClr val="FFFFFF"/>
                          </a:solidFill>
                        </a:rPr>
                        <a:t>by faculty and professional academic</a:t>
                      </a:r>
                      <a:r>
                        <a:rPr lang="en-US" baseline="0" dirty="0" smtClean="0">
                          <a:solidFill>
                            <a:srgbClr val="FFFFFF"/>
                          </a:solidFill>
                        </a:rPr>
                        <a:t> advisors</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algn="ctr"/>
                      <a:r>
                        <a:rPr lang="en-US" dirty="0" smtClean="0">
                          <a:solidFill>
                            <a:srgbClr val="000000"/>
                          </a:solidFill>
                        </a:rPr>
                        <a:t>Nutrition and Dietetics</a:t>
                      </a:r>
                    </a:p>
                    <a:p>
                      <a:pPr algn="ctr"/>
                      <a:r>
                        <a:rPr lang="en-US" dirty="0" smtClean="0">
                          <a:solidFill>
                            <a:srgbClr val="000000"/>
                          </a:solidFill>
                        </a:rPr>
                        <a:t>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dirty="0" smtClean="0">
                          <a:solidFill>
                            <a:srgbClr val="FFFFFF"/>
                          </a:solidFill>
                        </a:rPr>
                        <a:t>Independent Study</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341438">
                <a:tc>
                  <a:txBody>
                    <a:bodyPr/>
                    <a:lstStyle/>
                    <a:p>
                      <a:pPr algn="ctr"/>
                      <a:r>
                        <a:rPr lang="en-US" dirty="0" smtClean="0">
                          <a:solidFill>
                            <a:srgbClr val="000000"/>
                          </a:solidFill>
                        </a:rPr>
                        <a:t>Study Abroad Programs</a:t>
                      </a: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r>
                        <a:rPr lang="en-US" dirty="0" smtClean="0">
                          <a:solidFill>
                            <a:srgbClr val="000000"/>
                          </a:solidFill>
                        </a:rPr>
                        <a:t>Honors Degree</a:t>
                      </a: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341438">
                <a:tc>
                  <a:txBody>
                    <a:bodyPr/>
                    <a:lstStyle/>
                    <a:p>
                      <a:pPr algn="ctr"/>
                      <a:r>
                        <a:rPr lang="en-US" dirty="0" smtClean="0">
                          <a:solidFill>
                            <a:srgbClr val="FFFFFF"/>
                          </a:solidFill>
                        </a:rPr>
                        <a:t>Discovery Learning Experience</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Food and Culinary 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00"/>
                    </a:solidFill>
                  </a:tcPr>
                </a:tc>
                <a:tc>
                  <a:txBody>
                    <a:bodyPr/>
                    <a:lstStyle/>
                    <a:p>
                      <a:pPr algn="ct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349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a:t>
            </a:r>
            <a:endParaRPr lang="en-US" b="1" dirty="0"/>
          </a:p>
        </p:txBody>
      </p:sp>
      <p:sp>
        <p:nvSpPr>
          <p:cNvPr id="3" name="Content Placeholder 2"/>
          <p:cNvSpPr>
            <a:spLocks noGrp="1"/>
          </p:cNvSpPr>
          <p:nvPr>
            <p:ph idx="1"/>
          </p:nvPr>
        </p:nvSpPr>
        <p:spPr>
          <a:xfrm>
            <a:off x="457200" y="1733550"/>
            <a:ext cx="6096000" cy="3098800"/>
          </a:xfrm>
        </p:spPr>
        <p:txBody>
          <a:bodyPr/>
          <a:lstStyle/>
          <a:p>
            <a:pPr eaLnBrk="1" hangingPunct="1">
              <a:buClr>
                <a:srgbClr val="00539F"/>
              </a:buClr>
              <a:defRPr/>
            </a:pPr>
            <a:r>
              <a:rPr lang="en-US" sz="2400" dirty="0">
                <a:solidFill>
                  <a:schemeClr val="tx1"/>
                </a:solidFill>
                <a:latin typeface="+mn-lt"/>
              </a:rPr>
              <a:t>Believe in the connections among nutrition, </a:t>
            </a:r>
            <a:r>
              <a:rPr lang="en-US" sz="2400" dirty="0" smtClean="0">
                <a:solidFill>
                  <a:schemeClr val="tx1"/>
                </a:solidFill>
                <a:latin typeface="+mn-lt"/>
              </a:rPr>
              <a:t>fitness and health?</a:t>
            </a:r>
            <a:endParaRPr lang="en-US" sz="2400" dirty="0">
              <a:solidFill>
                <a:schemeClr val="tx1"/>
              </a:solidFill>
              <a:latin typeface="+mn-lt"/>
            </a:endParaRPr>
          </a:p>
          <a:p>
            <a:pPr>
              <a:buClr>
                <a:srgbClr val="00539F"/>
              </a:buClr>
              <a:defRPr/>
            </a:pPr>
            <a:r>
              <a:rPr lang="en-US" sz="2400" dirty="0">
                <a:solidFill>
                  <a:schemeClr val="tx1"/>
                </a:solidFill>
                <a:latin typeface="+mn-lt"/>
              </a:rPr>
              <a:t>Enjoy </a:t>
            </a:r>
            <a:r>
              <a:rPr lang="en-US" sz="2400" dirty="0" smtClean="0">
                <a:solidFill>
                  <a:schemeClr val="tx1"/>
                </a:solidFill>
                <a:latin typeface="+mn-lt"/>
              </a:rPr>
              <a:t>food?</a:t>
            </a:r>
            <a:endParaRPr lang="en-US" sz="2400" b="1" dirty="0">
              <a:solidFill>
                <a:schemeClr val="tx1"/>
              </a:solidFill>
              <a:latin typeface="+mn-lt"/>
            </a:endParaRPr>
          </a:p>
          <a:p>
            <a:pPr eaLnBrk="1" hangingPunct="1">
              <a:buClr>
                <a:srgbClr val="00539F"/>
              </a:buClr>
              <a:defRPr/>
            </a:pPr>
            <a:r>
              <a:rPr lang="en-US" sz="2400" dirty="0">
                <a:solidFill>
                  <a:schemeClr val="tx1"/>
                </a:solidFill>
                <a:latin typeface="+mn-lt"/>
              </a:rPr>
              <a:t>Understand the importance of science </a:t>
            </a:r>
            <a:r>
              <a:rPr lang="en-US" sz="2400" dirty="0" smtClean="0">
                <a:solidFill>
                  <a:schemeClr val="tx1"/>
                </a:solidFill>
                <a:latin typeface="+mn-lt"/>
              </a:rPr>
              <a:t>courses such as chemistry and biology?</a:t>
            </a:r>
            <a:endParaRPr lang="en-US" sz="2400" dirty="0">
              <a:solidFill>
                <a:schemeClr val="tx1"/>
              </a:solidFill>
              <a:latin typeface="+mn-lt"/>
            </a:endParaRPr>
          </a:p>
          <a:p>
            <a:pPr eaLnBrk="1" hangingPunct="1">
              <a:defRPr/>
            </a:pPr>
            <a:r>
              <a:rPr lang="en-US" sz="2400" dirty="0" smtClean="0">
                <a:solidFill>
                  <a:schemeClr val="tx1"/>
                </a:solidFill>
                <a:latin typeface="+mn-lt"/>
              </a:rPr>
              <a:t>Want </a:t>
            </a:r>
            <a:r>
              <a:rPr lang="en-US" sz="2400" dirty="0">
                <a:solidFill>
                  <a:schemeClr val="tx1"/>
                </a:solidFill>
                <a:latin typeface="+mn-lt"/>
              </a:rPr>
              <a:t>to </a:t>
            </a:r>
            <a:r>
              <a:rPr lang="en-US" sz="2400" dirty="0" smtClean="0">
                <a:solidFill>
                  <a:schemeClr val="tx1"/>
                </a:solidFill>
                <a:latin typeface="+mn-lt"/>
              </a:rPr>
              <a:t>work with people?</a:t>
            </a:r>
            <a:endParaRPr lang="en-US" sz="2400" dirty="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67ED70C6-FDCB-5747-9A21-CEFC4DDC4D7F}" type="slidenum">
              <a:rPr lang="en-US" smtClean="0"/>
              <a:pPr>
                <a:defRPr/>
              </a:pPr>
              <a:t>1</a:t>
            </a:fld>
            <a:endParaRPr lang="en-US"/>
          </a:p>
        </p:txBody>
      </p:sp>
    </p:spTree>
    <p:extLst>
      <p:ext uri="{BB962C8B-B14F-4D97-AF65-F5344CB8AC3E}">
        <p14:creationId xmlns:p14="http://schemas.microsoft.com/office/powerpoint/2010/main" val="773867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62928482"/>
              </p:ext>
            </p:extLst>
          </p:nvPr>
        </p:nvGraphicFramePr>
        <p:xfrm>
          <a:off x="457200" y="742948"/>
          <a:ext cx="8382000" cy="4024314"/>
        </p:xfrm>
        <a:graphic>
          <a:graphicData uri="http://schemas.openxmlformats.org/drawingml/2006/table">
            <a:tbl>
              <a:tblPr firstRow="1" bandRow="1">
                <a:tableStyleId>{2D5ABB26-0587-4C30-8999-92F81FD0307C}</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341438">
                <a:tc>
                  <a:txBody>
                    <a:bodyPr/>
                    <a:lstStyle/>
                    <a:p>
                      <a:pPr algn="ctr"/>
                      <a:r>
                        <a:rPr lang="en-US" dirty="0" smtClean="0">
                          <a:solidFill>
                            <a:srgbClr val="FFFFFF"/>
                          </a:solidFill>
                        </a:rPr>
                        <a:t>Academic advisement </a:t>
                      </a:r>
                    </a:p>
                    <a:p>
                      <a:pPr algn="ctr"/>
                      <a:r>
                        <a:rPr lang="en-US" dirty="0" smtClean="0">
                          <a:solidFill>
                            <a:srgbClr val="FFFFFF"/>
                          </a:solidFill>
                        </a:rPr>
                        <a:t>by faculty and professional</a:t>
                      </a:r>
                      <a:r>
                        <a:rPr lang="en-US" baseline="0" dirty="0" smtClean="0">
                          <a:solidFill>
                            <a:srgbClr val="FFFFFF"/>
                          </a:solidFill>
                        </a:rPr>
                        <a:t> academic advisors</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algn="ctr"/>
                      <a:r>
                        <a:rPr lang="en-US" dirty="0" smtClean="0">
                          <a:solidFill>
                            <a:srgbClr val="000000"/>
                          </a:solidFill>
                        </a:rPr>
                        <a:t>Nutrition and Dietetics</a:t>
                      </a:r>
                    </a:p>
                    <a:p>
                      <a:pPr algn="ctr"/>
                      <a:r>
                        <a:rPr lang="en-US" dirty="0" smtClean="0">
                          <a:solidFill>
                            <a:srgbClr val="000000"/>
                          </a:solidFill>
                        </a:rPr>
                        <a:t>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dirty="0" smtClean="0">
                          <a:solidFill>
                            <a:srgbClr val="FFFFFF"/>
                          </a:solidFill>
                        </a:rPr>
                        <a:t>Independent Study</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341438">
                <a:tc>
                  <a:txBody>
                    <a:bodyPr/>
                    <a:lstStyle/>
                    <a:p>
                      <a:pPr algn="ctr"/>
                      <a:r>
                        <a:rPr lang="en-US" dirty="0" smtClean="0">
                          <a:solidFill>
                            <a:srgbClr val="000000"/>
                          </a:solidFill>
                        </a:rPr>
                        <a:t>Study Abroad Programs</a:t>
                      </a: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r>
                        <a:rPr lang="en-US" sz="3200" b="1" dirty="0" smtClean="0">
                          <a:solidFill>
                            <a:srgbClr val="FF0000"/>
                          </a:solidFill>
                        </a:rPr>
                        <a:t>Opportunities</a:t>
                      </a:r>
                      <a:r>
                        <a:rPr lang="en-US" sz="3200" b="1" baseline="0" dirty="0" smtClean="0">
                          <a:solidFill>
                            <a:srgbClr val="FF0000"/>
                          </a:solidFill>
                        </a:rPr>
                        <a:t> for You!</a:t>
                      </a:r>
                      <a:endParaRPr lang="en-US" sz="3200" b="1" dirty="0">
                        <a:solidFill>
                          <a:srgbClr val="FF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r>
                        <a:rPr lang="en-US" dirty="0" smtClean="0">
                          <a:solidFill>
                            <a:srgbClr val="000000"/>
                          </a:solidFill>
                        </a:rPr>
                        <a:t>Honors Degree</a:t>
                      </a:r>
                      <a:endParaRPr lang="en-US" dirty="0">
                        <a:solidFill>
                          <a:srgbClr val="0000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341438">
                <a:tc>
                  <a:txBody>
                    <a:bodyPr/>
                    <a:lstStyle/>
                    <a:p>
                      <a:pPr algn="ctr"/>
                      <a:r>
                        <a:rPr lang="en-US" dirty="0" smtClean="0">
                          <a:solidFill>
                            <a:srgbClr val="FFFFFF"/>
                          </a:solidFill>
                        </a:rPr>
                        <a:t>Discovery Learning Experience</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Food and Culinary Club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FFF00"/>
                    </a:solidFill>
                  </a:tcPr>
                </a:tc>
                <a:tc>
                  <a:txBody>
                    <a:bodyPr/>
                    <a:lstStyle/>
                    <a:p>
                      <a:pPr algn="ctr"/>
                      <a:r>
                        <a:rPr lang="en-US" dirty="0" smtClean="0">
                          <a:solidFill>
                            <a:srgbClr val="FFFFFF"/>
                          </a:solidFill>
                        </a:rPr>
                        <a:t>Kappa Omicron Nu Society</a:t>
                      </a:r>
                      <a:endParaRPr lang="en-US"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728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90880" y="1962150"/>
            <a:ext cx="7772400" cy="2705100"/>
          </a:xfrm>
        </p:spPr>
        <p:txBody>
          <a:bodyPr/>
          <a:lstStyle/>
          <a:p>
            <a:pPr eaLnBrk="1" hangingPunct="1">
              <a:buClr>
                <a:srgbClr val="00539F"/>
              </a:buClr>
            </a:pPr>
            <a:r>
              <a:rPr lang="en-US" sz="2000" dirty="0" smtClean="0">
                <a:solidFill>
                  <a:schemeClr val="tx1"/>
                </a:solidFill>
              </a:rPr>
              <a:t>Learning hands-on nutrition assessment methods</a:t>
            </a:r>
          </a:p>
          <a:p>
            <a:pPr eaLnBrk="1" hangingPunct="1">
              <a:buClr>
                <a:srgbClr val="00539F"/>
              </a:buClr>
            </a:pPr>
            <a:r>
              <a:rPr lang="en-US" sz="2000" dirty="0" smtClean="0">
                <a:solidFill>
                  <a:schemeClr val="tx1"/>
                </a:solidFill>
              </a:rPr>
              <a:t>Teaching nutrition to children in a school setting</a:t>
            </a:r>
          </a:p>
          <a:p>
            <a:pPr eaLnBrk="1" hangingPunct="1">
              <a:buClr>
                <a:srgbClr val="00539F"/>
              </a:buClr>
            </a:pPr>
            <a:r>
              <a:rPr lang="en-US" sz="2000" dirty="0" smtClean="0">
                <a:solidFill>
                  <a:schemeClr val="tx1"/>
                </a:solidFill>
              </a:rPr>
              <a:t>Creating health recipes in our foods lab</a:t>
            </a:r>
          </a:p>
          <a:p>
            <a:pPr eaLnBrk="1" hangingPunct="1">
              <a:buClr>
                <a:srgbClr val="00539F"/>
              </a:buClr>
            </a:pPr>
            <a:r>
              <a:rPr lang="en-US" sz="2000" dirty="0" smtClean="0">
                <a:solidFill>
                  <a:schemeClr val="tx1"/>
                </a:solidFill>
              </a:rPr>
              <a:t>Exploring the science of nutrition working alongside a researcher</a:t>
            </a:r>
          </a:p>
          <a:p>
            <a:pPr eaLnBrk="1" hangingPunct="1">
              <a:buClr>
                <a:srgbClr val="00539F"/>
              </a:buClr>
            </a:pPr>
            <a:r>
              <a:rPr lang="en-US" sz="2000" dirty="0" smtClean="0">
                <a:solidFill>
                  <a:schemeClr val="tx1"/>
                </a:solidFill>
              </a:rPr>
              <a:t>Taking part in </a:t>
            </a:r>
            <a:r>
              <a:rPr lang="en-US" sz="2000" dirty="0" err="1" smtClean="0">
                <a:solidFill>
                  <a:schemeClr val="tx1"/>
                </a:solidFill>
              </a:rPr>
              <a:t>practica</a:t>
            </a:r>
            <a:r>
              <a:rPr lang="en-US" sz="2000" dirty="0" smtClean="0">
                <a:solidFill>
                  <a:schemeClr val="tx1"/>
                </a:solidFill>
              </a:rPr>
              <a:t> in community food service and clinical settings</a:t>
            </a:r>
          </a:p>
          <a:p>
            <a:pPr eaLnBrk="1" hangingPunct="1">
              <a:buClr>
                <a:srgbClr val="00539F"/>
              </a:buClr>
            </a:pPr>
            <a:r>
              <a:rPr lang="en-US" sz="2000" dirty="0" smtClean="0">
                <a:solidFill>
                  <a:schemeClr val="tx1"/>
                </a:solidFill>
              </a:rPr>
              <a:t>Practicing counseling in Health Care Theatre</a:t>
            </a:r>
          </a:p>
        </p:txBody>
      </p:sp>
      <p:sp>
        <p:nvSpPr>
          <p:cNvPr id="48132" name="Rectangle 2"/>
          <p:cNvSpPr txBox="1">
            <a:spLocks noChangeArrowheads="1"/>
          </p:cNvSpPr>
          <p:nvPr/>
        </p:nvSpPr>
        <p:spPr bwMode="auto">
          <a:xfrm>
            <a:off x="0" y="819150"/>
            <a:ext cx="9144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3200" b="1" dirty="0" smtClean="0">
                <a:solidFill>
                  <a:schemeClr val="tx2"/>
                </a:solidFill>
                <a:latin typeface="+mn-lt"/>
              </a:rPr>
              <a:t>Nutrition majors at UD </a:t>
            </a:r>
          </a:p>
          <a:p>
            <a:pPr algn="ctr" eaLnBrk="1" hangingPunct="1"/>
            <a:r>
              <a:rPr lang="en-US" sz="3200" b="1" dirty="0" smtClean="0">
                <a:solidFill>
                  <a:schemeClr val="tx2"/>
                </a:solidFill>
                <a:latin typeface="+mn-lt"/>
              </a:rPr>
              <a:t>gain real world experiences:</a:t>
            </a:r>
          </a:p>
        </p:txBody>
      </p:sp>
    </p:spTree>
    <p:extLst>
      <p:ext uri="{BB962C8B-B14F-4D97-AF65-F5344CB8AC3E}">
        <p14:creationId xmlns:p14="http://schemas.microsoft.com/office/powerpoint/2010/main" val="3299299141"/>
      </p:ext>
    </p:extLst>
  </p:cSld>
  <p:clrMapOvr>
    <a:masterClrMapping/>
  </p:clrMapOvr>
  <mc:AlternateContent xmlns:mc="http://schemas.openxmlformats.org/markup-compatibility/2006" xmlns:p14="http://schemas.microsoft.com/office/powerpoint/2010/main">
    <mc:Choice Requires="p14">
      <p:transition spd="slow" p14:dur="2000" advTm="22411"/>
    </mc:Choice>
    <mc:Fallback xmlns="">
      <p:transition xmlns:p14="http://schemas.microsoft.com/office/powerpoint/2010/main" spd="slow" advTm="22411"/>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1890"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85800" y="1352550"/>
            <a:ext cx="7772400" cy="2324100"/>
          </a:xfrm>
        </p:spPr>
        <p:txBody>
          <a:bodyPr/>
          <a:lstStyle/>
          <a:p>
            <a:pPr marL="0" indent="0" eaLnBrk="1" hangingPunct="1">
              <a:buClr>
                <a:srgbClr val="00539F"/>
              </a:buClr>
              <a:buNone/>
            </a:pPr>
            <a:endParaRPr lang="en-US" sz="2400" dirty="0" smtClean="0">
              <a:solidFill>
                <a:schemeClr val="tx1"/>
              </a:solidFill>
            </a:endParaRPr>
          </a:p>
          <a:p>
            <a:pPr eaLnBrk="1" hangingPunct="1">
              <a:buClr>
                <a:srgbClr val="00539F"/>
              </a:buClr>
            </a:pPr>
            <a:r>
              <a:rPr lang="en-US" sz="2400" dirty="0" smtClean="0">
                <a:solidFill>
                  <a:schemeClr val="tx1"/>
                </a:solidFill>
              </a:rPr>
              <a:t>Required for all Nutrition majors, recommended 1</a:t>
            </a:r>
            <a:r>
              <a:rPr lang="en-US" sz="2400" baseline="30000" dirty="0" smtClean="0">
                <a:solidFill>
                  <a:schemeClr val="tx1"/>
                </a:solidFill>
              </a:rPr>
              <a:t>st</a:t>
            </a:r>
            <a:r>
              <a:rPr lang="en-US" sz="2400" dirty="0" smtClean="0">
                <a:solidFill>
                  <a:schemeClr val="tx1"/>
                </a:solidFill>
              </a:rPr>
              <a:t> year</a:t>
            </a:r>
          </a:p>
          <a:p>
            <a:pPr eaLnBrk="1" hangingPunct="1">
              <a:buClr>
                <a:srgbClr val="00539F"/>
              </a:buClr>
            </a:pPr>
            <a:r>
              <a:rPr lang="en-US" sz="2400" dirty="0">
                <a:solidFill>
                  <a:schemeClr val="tx1"/>
                </a:solidFill>
              </a:rPr>
              <a:t>NTDT 103 (1 credit) Pass/Fail – Introduction to Nutrition </a:t>
            </a:r>
            <a:r>
              <a:rPr lang="en-US" sz="2400" dirty="0" smtClean="0">
                <a:solidFill>
                  <a:schemeClr val="tx1"/>
                </a:solidFill>
              </a:rPr>
              <a:t>Professions</a:t>
            </a:r>
          </a:p>
          <a:p>
            <a:pPr eaLnBrk="1" hangingPunct="1">
              <a:buClr>
                <a:srgbClr val="00539F"/>
              </a:buClr>
            </a:pPr>
            <a:r>
              <a:rPr lang="en-US" sz="2400" dirty="0" smtClean="0">
                <a:solidFill>
                  <a:schemeClr val="tx1"/>
                </a:solidFill>
              </a:rPr>
              <a:t>Offered Fall </a:t>
            </a:r>
            <a:r>
              <a:rPr lang="en-US" sz="2400" dirty="0">
                <a:solidFill>
                  <a:schemeClr val="tx1"/>
                </a:solidFill>
              </a:rPr>
              <a:t>S</a:t>
            </a:r>
            <a:r>
              <a:rPr lang="en-US" sz="2400" dirty="0" smtClean="0">
                <a:solidFill>
                  <a:schemeClr val="tx1"/>
                </a:solidFill>
              </a:rPr>
              <a:t>emester only</a:t>
            </a:r>
          </a:p>
          <a:p>
            <a:pPr eaLnBrk="1" hangingPunct="1">
              <a:buClr>
                <a:srgbClr val="00539F"/>
              </a:buClr>
            </a:pPr>
            <a:r>
              <a:rPr lang="en-US" sz="2400" dirty="0" smtClean="0">
                <a:solidFill>
                  <a:schemeClr val="tx1"/>
                </a:solidFill>
              </a:rPr>
              <a:t>Learn about opportunities for nutrition majors on campus and beyond</a:t>
            </a:r>
          </a:p>
        </p:txBody>
      </p:sp>
      <p:sp>
        <p:nvSpPr>
          <p:cNvPr id="48132" name="Rectangle 2"/>
          <p:cNvSpPr txBox="1">
            <a:spLocks noChangeArrowheads="1"/>
          </p:cNvSpPr>
          <p:nvPr/>
        </p:nvSpPr>
        <p:spPr bwMode="auto">
          <a:xfrm>
            <a:off x="0" y="742950"/>
            <a:ext cx="9144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3200" b="1" dirty="0" smtClean="0">
                <a:solidFill>
                  <a:schemeClr val="tx2"/>
                </a:solidFill>
                <a:latin typeface="+mn-lt"/>
              </a:rPr>
              <a:t>For a formal </a:t>
            </a:r>
            <a:r>
              <a:rPr lang="en-US" sz="3200" b="1" dirty="0">
                <a:solidFill>
                  <a:schemeClr val="tx2"/>
                </a:solidFill>
                <a:latin typeface="+mn-lt"/>
              </a:rPr>
              <a:t>introduction to </a:t>
            </a:r>
            <a:r>
              <a:rPr lang="en-US" sz="3200" b="1" dirty="0" smtClean="0">
                <a:solidFill>
                  <a:schemeClr val="tx2"/>
                </a:solidFill>
                <a:latin typeface="+mn-lt"/>
              </a:rPr>
              <a:t>nutrition majors:</a:t>
            </a:r>
            <a:endParaRPr lang="en-US" sz="3200" b="1" dirty="0">
              <a:solidFill>
                <a:schemeClr val="tx2"/>
              </a:solidFill>
              <a:latin typeface="+mn-lt"/>
            </a:endParaRPr>
          </a:p>
        </p:txBody>
      </p:sp>
    </p:spTree>
    <p:extLst>
      <p:ext uri="{BB962C8B-B14F-4D97-AF65-F5344CB8AC3E}">
        <p14:creationId xmlns:p14="http://schemas.microsoft.com/office/powerpoint/2010/main" val="2436347252"/>
      </p:ext>
    </p:extLst>
  </p:cSld>
  <p:clrMapOvr>
    <a:masterClrMapping/>
  </p:clrMapOvr>
  <mc:AlternateContent xmlns:mc="http://schemas.openxmlformats.org/markup-compatibility/2006" xmlns:p14="http://schemas.microsoft.com/office/powerpoint/2010/main">
    <mc:Choice Requires="p14">
      <p:transition spd="slow" p14:dur="2000" advTm="22411"/>
    </mc:Choice>
    <mc:Fallback xmlns="">
      <p:transition xmlns:p14="http://schemas.microsoft.com/office/powerpoint/2010/main" spd="slow" advTm="22411"/>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1890"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76200" y="1031748"/>
            <a:ext cx="8229600" cy="742950"/>
          </a:xfrm>
          <a:effectLst>
            <a:glow rad="139700">
              <a:schemeClr val="accent2">
                <a:satMod val="175000"/>
                <a:alpha val="40000"/>
              </a:schemeClr>
            </a:glow>
          </a:effectLst>
        </p:spPr>
        <p:txBody>
          <a:bodyPr/>
          <a:lstStyle/>
          <a:p>
            <a:pPr eaLnBrk="1" hangingPunct="1"/>
            <a:r>
              <a:rPr lang="en-US" sz="3200" dirty="0" smtClean="0">
                <a:solidFill>
                  <a:srgbClr val="00539F"/>
                </a:solidFill>
              </a:rPr>
              <a:t>What are your Applied Nutrition </a:t>
            </a:r>
            <a:br>
              <a:rPr lang="en-US" sz="3200" dirty="0" smtClean="0">
                <a:solidFill>
                  <a:srgbClr val="00539F"/>
                </a:solidFill>
              </a:rPr>
            </a:br>
            <a:r>
              <a:rPr lang="en-US" sz="3200" dirty="0" smtClean="0">
                <a:solidFill>
                  <a:srgbClr val="00539F"/>
                </a:solidFill>
              </a:rPr>
              <a:t>options upon graduation?</a:t>
            </a:r>
          </a:p>
        </p:txBody>
      </p:sp>
      <p:pic>
        <p:nvPicPr>
          <p:cNvPr id="10" name="Picture 9" descr="skd182040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150" y="1829308"/>
            <a:ext cx="2791968" cy="3346704"/>
          </a:xfrm>
          <a:prstGeom prst="rect">
            <a:avLst/>
          </a:prstGeom>
        </p:spPr>
      </p:pic>
      <p:sp>
        <p:nvSpPr>
          <p:cNvPr id="11" name="Rectangle 10"/>
          <p:cNvSpPr/>
          <p:nvPr/>
        </p:nvSpPr>
        <p:spPr>
          <a:xfrm>
            <a:off x="6705600" y="3333750"/>
            <a:ext cx="2209800" cy="818642"/>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Applied Nutrition</a:t>
            </a:r>
            <a:endParaRPr lang="en-US" sz="2400" b="1" dirty="0"/>
          </a:p>
        </p:txBody>
      </p:sp>
      <p:sp>
        <p:nvSpPr>
          <p:cNvPr id="2" name="TextBox 1"/>
          <p:cNvSpPr txBox="1"/>
          <p:nvPr/>
        </p:nvSpPr>
        <p:spPr>
          <a:xfrm>
            <a:off x="1295400" y="2495550"/>
            <a:ext cx="5109482" cy="2308324"/>
          </a:xfrm>
          <a:prstGeom prst="rect">
            <a:avLst/>
          </a:prstGeom>
          <a:noFill/>
        </p:spPr>
        <p:txBody>
          <a:bodyPr wrap="square" rtlCol="0">
            <a:spAutoFit/>
          </a:bodyPr>
          <a:lstStyle/>
          <a:p>
            <a:r>
              <a:rPr lang="en-US" dirty="0" smtClean="0"/>
              <a:t>Career Options Include:</a:t>
            </a:r>
          </a:p>
          <a:p>
            <a:pPr marL="285750" indent="-285750">
              <a:buFont typeface="Arial" panose="020B0604020202020204" pitchFamily="34" charset="0"/>
              <a:buChar char="•"/>
            </a:pPr>
            <a:r>
              <a:rPr lang="en-US" dirty="0" smtClean="0"/>
              <a:t>Community Nutrition</a:t>
            </a:r>
          </a:p>
          <a:p>
            <a:pPr marL="285750" indent="-285750">
              <a:buFont typeface="Arial" panose="020B0604020202020204" pitchFamily="34" charset="0"/>
              <a:buChar char="•"/>
            </a:pPr>
            <a:r>
              <a:rPr lang="en-US" dirty="0" smtClean="0"/>
              <a:t>Food Service Management</a:t>
            </a:r>
          </a:p>
          <a:p>
            <a:pPr marL="285750" indent="-285750">
              <a:buFont typeface="Arial" panose="020B0604020202020204" pitchFamily="34" charset="0"/>
              <a:buChar char="•"/>
            </a:pPr>
            <a:r>
              <a:rPr lang="en-US" dirty="0" smtClean="0"/>
              <a:t>Nutrition Education</a:t>
            </a:r>
          </a:p>
          <a:p>
            <a:pPr marL="285750" indent="-285750">
              <a:buFont typeface="Arial" panose="020B0604020202020204" pitchFamily="34" charset="0"/>
              <a:buChar char="•"/>
            </a:pPr>
            <a:r>
              <a:rPr lang="en-US" dirty="0" smtClean="0"/>
              <a:t>Nutrition Media</a:t>
            </a:r>
          </a:p>
          <a:p>
            <a:endParaRPr lang="en-US" dirty="0"/>
          </a:p>
          <a:p>
            <a:r>
              <a:rPr lang="en-US" dirty="0" smtClean="0"/>
              <a:t>Graduate School or Professional Program</a:t>
            </a:r>
            <a:endParaRPr lang="en-US" dirty="0"/>
          </a:p>
          <a:p>
            <a:r>
              <a:rPr lang="en-US" sz="1400" dirty="0" smtClean="0"/>
              <a:t>i.e. Accelerated Nursing</a:t>
            </a:r>
          </a:p>
        </p:txBody>
      </p:sp>
    </p:spTree>
    <p:extLst>
      <p:ext uri="{BB962C8B-B14F-4D97-AF65-F5344CB8AC3E}">
        <p14:creationId xmlns:p14="http://schemas.microsoft.com/office/powerpoint/2010/main" val="4105295826"/>
      </p:ext>
    </p:extLst>
  </p:cSld>
  <p:clrMapOvr>
    <a:masterClrMapping/>
  </p:clrMapOvr>
  <mc:AlternateContent xmlns:mc="http://schemas.openxmlformats.org/markup-compatibility/2006" xmlns:p14="http://schemas.microsoft.com/office/powerpoint/2010/main">
    <mc:Choice Requires="p14">
      <p:transition spd="slow" p14:dur="2000" advTm="40564"/>
    </mc:Choice>
    <mc:Fallback xmlns="">
      <p:transition xmlns:p14="http://schemas.microsoft.com/office/powerpoint/2010/main" spd="slow" advTm="4056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9161" objId="3"/>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28600" y="1581150"/>
            <a:ext cx="6195550" cy="3276600"/>
          </a:xfrm>
        </p:spPr>
        <p:txBody>
          <a:bodyPr/>
          <a:lstStyle/>
          <a:p>
            <a:pPr eaLnBrk="1" hangingPunct="1">
              <a:lnSpc>
                <a:spcPct val="90000"/>
              </a:lnSpc>
              <a:buClr>
                <a:srgbClr val="00539F"/>
              </a:buClr>
            </a:pPr>
            <a:r>
              <a:rPr lang="en-US" sz="2400" dirty="0" smtClean="0">
                <a:solidFill>
                  <a:srgbClr val="000000"/>
                </a:solidFill>
              </a:rPr>
              <a:t>65</a:t>
            </a:r>
            <a:r>
              <a:rPr lang="en-US" sz="2400" dirty="0">
                <a:solidFill>
                  <a:srgbClr val="000000"/>
                </a:solidFill>
              </a:rPr>
              <a:t>% of the graduates from UD’s nutrition programs are Dietetics </a:t>
            </a:r>
            <a:r>
              <a:rPr lang="en-US" sz="2400" dirty="0" smtClean="0">
                <a:solidFill>
                  <a:srgbClr val="000000"/>
                </a:solidFill>
              </a:rPr>
              <a:t>majors.</a:t>
            </a:r>
          </a:p>
          <a:p>
            <a:pPr marL="0" indent="0" eaLnBrk="1" hangingPunct="1">
              <a:lnSpc>
                <a:spcPct val="90000"/>
              </a:lnSpc>
              <a:buClr>
                <a:srgbClr val="00539F"/>
              </a:buClr>
              <a:buNone/>
            </a:pPr>
            <a:endParaRPr lang="en-US" sz="2400" dirty="0">
              <a:solidFill>
                <a:srgbClr val="000000"/>
              </a:solidFill>
            </a:endParaRPr>
          </a:p>
          <a:p>
            <a:pPr eaLnBrk="1" hangingPunct="1">
              <a:lnSpc>
                <a:spcPct val="90000"/>
              </a:lnSpc>
              <a:buClr>
                <a:srgbClr val="00539F"/>
              </a:buClr>
            </a:pPr>
            <a:r>
              <a:rPr lang="en-US" sz="2400" dirty="0" smtClean="0">
                <a:solidFill>
                  <a:srgbClr val="000000"/>
                </a:solidFill>
              </a:rPr>
              <a:t>Some of the options available </a:t>
            </a:r>
            <a:r>
              <a:rPr lang="en-US" sz="2400" dirty="0">
                <a:solidFill>
                  <a:srgbClr val="000000"/>
                </a:solidFill>
              </a:rPr>
              <a:t>to dietetics </a:t>
            </a:r>
            <a:r>
              <a:rPr lang="en-US" sz="2400" dirty="0" smtClean="0">
                <a:solidFill>
                  <a:srgbClr val="000000"/>
                </a:solidFill>
              </a:rPr>
              <a:t>graduates:</a:t>
            </a:r>
            <a:endParaRPr lang="en-US" sz="2400" dirty="0">
              <a:solidFill>
                <a:srgbClr val="000000"/>
              </a:solidFill>
            </a:endParaRPr>
          </a:p>
          <a:p>
            <a:pPr lvl="1" eaLnBrk="1" hangingPunct="1">
              <a:lnSpc>
                <a:spcPct val="90000"/>
              </a:lnSpc>
              <a:buClr>
                <a:srgbClr val="00539F"/>
              </a:buClr>
              <a:buFont typeface="Arial" charset="0"/>
              <a:buChar char="•"/>
            </a:pPr>
            <a:r>
              <a:rPr lang="en-US" sz="2400" dirty="0" smtClean="0">
                <a:solidFill>
                  <a:srgbClr val="000000"/>
                </a:solidFill>
              </a:rPr>
              <a:t>Registered </a:t>
            </a:r>
            <a:r>
              <a:rPr lang="en-US" sz="2400" dirty="0">
                <a:solidFill>
                  <a:srgbClr val="000000"/>
                </a:solidFill>
              </a:rPr>
              <a:t>Dietitian </a:t>
            </a:r>
            <a:r>
              <a:rPr lang="en-US" sz="2400" dirty="0" smtClean="0">
                <a:solidFill>
                  <a:srgbClr val="000000"/>
                </a:solidFill>
              </a:rPr>
              <a:t>Nutritionist (RDN)</a:t>
            </a:r>
          </a:p>
          <a:p>
            <a:pPr lvl="1" eaLnBrk="1" hangingPunct="1">
              <a:lnSpc>
                <a:spcPct val="90000"/>
              </a:lnSpc>
              <a:buClr>
                <a:srgbClr val="00539F"/>
              </a:buClr>
              <a:buFont typeface="Arial" charset="0"/>
              <a:buChar char="•"/>
            </a:pPr>
            <a:r>
              <a:rPr lang="en-US" sz="2400" dirty="0" smtClean="0">
                <a:solidFill>
                  <a:srgbClr val="000000"/>
                </a:solidFill>
              </a:rPr>
              <a:t>Dietetic </a:t>
            </a:r>
            <a:r>
              <a:rPr lang="en-US" sz="2400" dirty="0">
                <a:solidFill>
                  <a:srgbClr val="000000"/>
                </a:solidFill>
              </a:rPr>
              <a:t>Technician, Registered (DTR</a:t>
            </a:r>
            <a:r>
              <a:rPr lang="en-US" sz="2400" dirty="0" smtClean="0">
                <a:solidFill>
                  <a:srgbClr val="000000"/>
                </a:solidFill>
              </a:rPr>
              <a:t>)</a:t>
            </a:r>
          </a:p>
          <a:p>
            <a:pPr lvl="1" eaLnBrk="1" hangingPunct="1">
              <a:lnSpc>
                <a:spcPct val="90000"/>
              </a:lnSpc>
              <a:buClr>
                <a:srgbClr val="00539F"/>
              </a:buClr>
              <a:buFont typeface="Arial" charset="0"/>
              <a:buChar char="•"/>
            </a:pPr>
            <a:r>
              <a:rPr lang="en-US" sz="2400" dirty="0" smtClean="0">
                <a:solidFill>
                  <a:srgbClr val="000000"/>
                </a:solidFill>
              </a:rPr>
              <a:t>Graduate and professional programs</a:t>
            </a:r>
            <a:endParaRPr lang="en-US" sz="2400" dirty="0">
              <a:solidFill>
                <a:srgbClr val="000000"/>
              </a:solidFill>
            </a:endParaRPr>
          </a:p>
          <a:p>
            <a:pPr lvl="1" eaLnBrk="1" hangingPunct="1">
              <a:lnSpc>
                <a:spcPct val="90000"/>
              </a:lnSpc>
              <a:buClr>
                <a:srgbClr val="00539F"/>
              </a:buClr>
              <a:buFont typeface="Arial" charset="0"/>
              <a:buChar char="•"/>
            </a:pPr>
            <a:endParaRPr lang="en-US" sz="2400" dirty="0" smtClean="0">
              <a:solidFill>
                <a:srgbClr val="000000"/>
              </a:solidFill>
            </a:endParaRPr>
          </a:p>
          <a:p>
            <a:pPr marL="914400" lvl="2" indent="0" eaLnBrk="1" hangingPunct="1">
              <a:buClr>
                <a:srgbClr val="00539F"/>
              </a:buClr>
              <a:buFontTx/>
              <a:buNone/>
              <a:defRPr/>
            </a:pPr>
            <a:endParaRPr lang="en-US" dirty="0" smtClean="0">
              <a:solidFill>
                <a:schemeClr val="bg2"/>
              </a:solidFill>
            </a:endParaRPr>
          </a:p>
          <a:p>
            <a:pPr marL="914400" lvl="2" indent="0" eaLnBrk="1" hangingPunct="1">
              <a:buClr>
                <a:srgbClr val="00539F"/>
              </a:buClr>
              <a:buFontTx/>
              <a:buNone/>
              <a:defRPr/>
            </a:pPr>
            <a:endParaRPr lang="en-US" dirty="0" smtClean="0">
              <a:solidFill>
                <a:schemeClr val="bg2"/>
              </a:solidFill>
            </a:endParaRPr>
          </a:p>
        </p:txBody>
      </p:sp>
      <p:sp>
        <p:nvSpPr>
          <p:cNvPr id="49156" name="Rectangle 2"/>
          <p:cNvSpPr>
            <a:spLocks noGrp="1" noChangeArrowheads="1"/>
          </p:cNvSpPr>
          <p:nvPr>
            <p:ph type="title"/>
          </p:nvPr>
        </p:nvSpPr>
        <p:spPr>
          <a:xfrm>
            <a:off x="76200" y="666750"/>
            <a:ext cx="8229600" cy="742950"/>
          </a:xfrm>
        </p:spPr>
        <p:txBody>
          <a:bodyPr/>
          <a:lstStyle/>
          <a:p>
            <a:pPr eaLnBrk="1" hangingPunct="1"/>
            <a:r>
              <a:rPr lang="en-US" sz="3200" dirty="0" smtClean="0">
                <a:solidFill>
                  <a:srgbClr val="00539F"/>
                </a:solidFill>
              </a:rPr>
              <a:t>What are your Dietetics options </a:t>
            </a:r>
            <a:br>
              <a:rPr lang="en-US" sz="3200" dirty="0" smtClean="0">
                <a:solidFill>
                  <a:srgbClr val="00539F"/>
                </a:solidFill>
              </a:rPr>
            </a:br>
            <a:r>
              <a:rPr lang="en-US" sz="3200" dirty="0" smtClean="0">
                <a:solidFill>
                  <a:srgbClr val="00539F"/>
                </a:solidFill>
              </a:rPr>
              <a:t>upon graduation?</a:t>
            </a:r>
          </a:p>
        </p:txBody>
      </p:sp>
      <p:pic>
        <p:nvPicPr>
          <p:cNvPr id="8" name="Picture 7" descr="rbm2_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560" y="1857756"/>
            <a:ext cx="2834640" cy="3285744"/>
          </a:xfrm>
          <a:prstGeom prst="rect">
            <a:avLst/>
          </a:prstGeom>
        </p:spPr>
      </p:pic>
      <p:sp>
        <p:nvSpPr>
          <p:cNvPr id="10" name="Rectangle 9"/>
          <p:cNvSpPr/>
          <p:nvPr/>
        </p:nvSpPr>
        <p:spPr>
          <a:xfrm rot="1056829">
            <a:off x="6576692" y="2512611"/>
            <a:ext cx="2449179" cy="1009504"/>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Dietetics</a:t>
            </a:r>
            <a:endParaRPr lang="en-US" sz="2400" b="1" dirty="0"/>
          </a:p>
        </p:txBody>
      </p:sp>
    </p:spTree>
    <p:extLst>
      <p:ext uri="{BB962C8B-B14F-4D97-AF65-F5344CB8AC3E}">
        <p14:creationId xmlns:p14="http://schemas.microsoft.com/office/powerpoint/2010/main" val="156036938"/>
      </p:ext>
    </p:extLst>
  </p:cSld>
  <p:clrMapOvr>
    <a:masterClrMapping/>
  </p:clrMapOvr>
  <mc:AlternateContent xmlns:mc="http://schemas.openxmlformats.org/markup-compatibility/2006" xmlns:p14="http://schemas.microsoft.com/office/powerpoint/2010/main">
    <mc:Choice Requires="p14">
      <p:transition spd="slow" p14:dur="2000" advTm="40564"/>
    </mc:Choice>
    <mc:Fallback xmlns="">
      <p:transition xmlns:p14="http://schemas.microsoft.com/office/powerpoint/2010/main" spd="slow" advTm="4056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9161" objId="3"/>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13360" y="1828546"/>
            <a:ext cx="6195550" cy="3276600"/>
          </a:xfrm>
        </p:spPr>
        <p:txBody>
          <a:bodyPr/>
          <a:lstStyle/>
          <a:p>
            <a:pPr lvl="1" eaLnBrk="1" hangingPunct="1">
              <a:lnSpc>
                <a:spcPct val="90000"/>
              </a:lnSpc>
              <a:buClr>
                <a:srgbClr val="00539F"/>
              </a:buClr>
              <a:buFont typeface="Arial"/>
              <a:buChar char="•"/>
            </a:pPr>
            <a:r>
              <a:rPr lang="en-US" sz="2400" dirty="0" smtClean="0">
                <a:solidFill>
                  <a:schemeClr val="tx1"/>
                </a:solidFill>
              </a:rPr>
              <a:t>1200 </a:t>
            </a:r>
            <a:r>
              <a:rPr lang="en-US" sz="2400" dirty="0">
                <a:solidFill>
                  <a:schemeClr val="tx1"/>
                </a:solidFill>
              </a:rPr>
              <a:t>hours </a:t>
            </a:r>
            <a:r>
              <a:rPr lang="en-US" sz="2400" dirty="0" smtClean="0">
                <a:solidFill>
                  <a:schemeClr val="tx1"/>
                </a:solidFill>
              </a:rPr>
              <a:t>(approximately </a:t>
            </a:r>
            <a:r>
              <a:rPr lang="en-US" sz="2400" dirty="0">
                <a:solidFill>
                  <a:schemeClr val="tx1"/>
                </a:solidFill>
              </a:rPr>
              <a:t>9-12 months</a:t>
            </a:r>
            <a:r>
              <a:rPr lang="en-US" sz="2400" dirty="0" smtClean="0">
                <a:solidFill>
                  <a:schemeClr val="tx1"/>
                </a:solidFill>
              </a:rPr>
              <a:t>)</a:t>
            </a:r>
          </a:p>
          <a:p>
            <a:pPr lvl="1" eaLnBrk="1" hangingPunct="1">
              <a:lnSpc>
                <a:spcPct val="90000"/>
              </a:lnSpc>
              <a:buClr>
                <a:srgbClr val="00539F"/>
              </a:buClr>
              <a:buFont typeface="Arial"/>
              <a:buChar char="•"/>
            </a:pPr>
            <a:r>
              <a:rPr lang="en-US" sz="2400" dirty="0" smtClean="0">
                <a:solidFill>
                  <a:schemeClr val="tx1"/>
                </a:solidFill>
              </a:rPr>
              <a:t>250+ </a:t>
            </a:r>
            <a:r>
              <a:rPr lang="en-US" sz="2400" dirty="0">
                <a:solidFill>
                  <a:schemeClr val="tx1"/>
                </a:solidFill>
              </a:rPr>
              <a:t>programs around the </a:t>
            </a:r>
            <a:r>
              <a:rPr lang="en-US" sz="2400" dirty="0" smtClean="0">
                <a:solidFill>
                  <a:schemeClr val="tx1"/>
                </a:solidFill>
              </a:rPr>
              <a:t>US</a:t>
            </a:r>
          </a:p>
          <a:p>
            <a:pPr lvl="1" eaLnBrk="1" hangingPunct="1">
              <a:buClr>
                <a:srgbClr val="00539F"/>
              </a:buClr>
              <a:buFont typeface="Arial" charset="0"/>
              <a:buChar char="•"/>
            </a:pPr>
            <a:r>
              <a:rPr lang="en-US" sz="2400" dirty="0">
                <a:solidFill>
                  <a:srgbClr val="000000"/>
                </a:solidFill>
              </a:rPr>
              <a:t>Vary in </a:t>
            </a:r>
            <a:r>
              <a:rPr lang="en-US" sz="2400" dirty="0" smtClean="0">
                <a:solidFill>
                  <a:srgbClr val="000000"/>
                </a:solidFill>
              </a:rPr>
              <a:t>cost &amp; hours</a:t>
            </a:r>
            <a:endParaRPr lang="en-US" sz="2400" dirty="0">
              <a:solidFill>
                <a:srgbClr val="000000"/>
              </a:solidFill>
            </a:endParaRPr>
          </a:p>
          <a:p>
            <a:pPr lvl="1" eaLnBrk="1" hangingPunct="1">
              <a:buClr>
                <a:srgbClr val="00539F"/>
              </a:buClr>
              <a:buFont typeface="Arial" charset="0"/>
              <a:buChar char="•"/>
            </a:pPr>
            <a:r>
              <a:rPr lang="en-US" sz="2400" dirty="0">
                <a:solidFill>
                  <a:srgbClr val="000000"/>
                </a:solidFill>
              </a:rPr>
              <a:t>Competitive admission </a:t>
            </a:r>
            <a:r>
              <a:rPr lang="en-US" sz="2400" dirty="0" smtClean="0">
                <a:solidFill>
                  <a:srgbClr val="000000"/>
                </a:solidFill>
              </a:rPr>
              <a:t>process</a:t>
            </a:r>
          </a:p>
          <a:p>
            <a:pPr lvl="2" eaLnBrk="1" hangingPunct="1">
              <a:buClr>
                <a:srgbClr val="00539F"/>
              </a:buClr>
              <a:buFont typeface="Wingdings" panose="05000000000000000000" pitchFamily="2" charset="2"/>
              <a:buChar char="ü"/>
            </a:pPr>
            <a:r>
              <a:rPr lang="en-US" sz="2000" dirty="0" smtClean="0">
                <a:solidFill>
                  <a:srgbClr val="000000"/>
                </a:solidFill>
              </a:rPr>
              <a:t>Strong GPA</a:t>
            </a:r>
          </a:p>
          <a:p>
            <a:pPr lvl="2" eaLnBrk="1" hangingPunct="1">
              <a:buClr>
                <a:srgbClr val="00539F"/>
              </a:buClr>
              <a:buFont typeface="Wingdings" panose="05000000000000000000" pitchFamily="2" charset="2"/>
              <a:buChar char="ü"/>
            </a:pPr>
            <a:r>
              <a:rPr lang="en-US" sz="2000" dirty="0" smtClean="0">
                <a:solidFill>
                  <a:srgbClr val="000000"/>
                </a:solidFill>
              </a:rPr>
              <a:t>Volunteer/shadow </a:t>
            </a:r>
            <a:r>
              <a:rPr lang="en-US" sz="2000" dirty="0">
                <a:solidFill>
                  <a:srgbClr val="000000"/>
                </a:solidFill>
              </a:rPr>
              <a:t>h</a:t>
            </a:r>
            <a:r>
              <a:rPr lang="en-US" sz="2000" dirty="0" smtClean="0">
                <a:solidFill>
                  <a:srgbClr val="000000"/>
                </a:solidFill>
              </a:rPr>
              <a:t>ours</a:t>
            </a:r>
          </a:p>
          <a:p>
            <a:pPr lvl="2" eaLnBrk="1" hangingPunct="1">
              <a:buClr>
                <a:srgbClr val="00539F"/>
              </a:buClr>
              <a:buFont typeface="Wingdings" panose="05000000000000000000" pitchFamily="2" charset="2"/>
              <a:buChar char="ü"/>
            </a:pPr>
            <a:r>
              <a:rPr lang="en-US" sz="2000" dirty="0" smtClean="0">
                <a:solidFill>
                  <a:srgbClr val="000000"/>
                </a:solidFill>
              </a:rPr>
              <a:t>Leadership positions on campus</a:t>
            </a:r>
          </a:p>
          <a:p>
            <a:pPr lvl="2" eaLnBrk="1" hangingPunct="1">
              <a:buClr>
                <a:srgbClr val="00539F"/>
              </a:buClr>
              <a:buFont typeface="Wingdings" panose="05000000000000000000" pitchFamily="2" charset="2"/>
              <a:buChar char="ü"/>
            </a:pPr>
            <a:r>
              <a:rPr lang="en-US" sz="2000" dirty="0" smtClean="0">
                <a:solidFill>
                  <a:srgbClr val="000000"/>
                </a:solidFill>
              </a:rPr>
              <a:t>Letters of Recommendation</a:t>
            </a:r>
            <a:endParaRPr lang="en-US" sz="2000" dirty="0">
              <a:solidFill>
                <a:srgbClr val="000000"/>
              </a:solidFill>
            </a:endParaRPr>
          </a:p>
          <a:p>
            <a:pPr marL="457200" lvl="1" indent="0" eaLnBrk="1" hangingPunct="1">
              <a:lnSpc>
                <a:spcPct val="90000"/>
              </a:lnSpc>
              <a:buClr>
                <a:srgbClr val="00539F"/>
              </a:buClr>
              <a:buNone/>
            </a:pPr>
            <a:endParaRPr lang="en-US" sz="2400" dirty="0" smtClean="0">
              <a:solidFill>
                <a:schemeClr val="tx1"/>
              </a:solidFill>
            </a:endParaRPr>
          </a:p>
          <a:p>
            <a:pPr eaLnBrk="1" hangingPunct="1">
              <a:lnSpc>
                <a:spcPct val="90000"/>
              </a:lnSpc>
              <a:buClr>
                <a:srgbClr val="00539F"/>
              </a:buClr>
            </a:pPr>
            <a:endParaRPr lang="en-US" dirty="0" smtClean="0">
              <a:solidFill>
                <a:schemeClr val="bg2"/>
              </a:solidFill>
            </a:endParaRPr>
          </a:p>
          <a:p>
            <a:pPr marL="914400" lvl="2" indent="0" eaLnBrk="1" hangingPunct="1">
              <a:buClr>
                <a:srgbClr val="00539F"/>
              </a:buClr>
              <a:buFontTx/>
              <a:buNone/>
              <a:defRPr/>
            </a:pPr>
            <a:endParaRPr lang="en-US" dirty="0" smtClean="0">
              <a:solidFill>
                <a:schemeClr val="bg2"/>
              </a:solidFill>
            </a:endParaRPr>
          </a:p>
        </p:txBody>
      </p:sp>
      <p:sp>
        <p:nvSpPr>
          <p:cNvPr id="49156" name="Rectangle 2"/>
          <p:cNvSpPr>
            <a:spLocks noGrp="1" noChangeArrowheads="1"/>
          </p:cNvSpPr>
          <p:nvPr>
            <p:ph type="title"/>
          </p:nvPr>
        </p:nvSpPr>
        <p:spPr>
          <a:xfrm>
            <a:off x="76200" y="838200"/>
            <a:ext cx="8229600" cy="438150"/>
          </a:xfrm>
        </p:spPr>
        <p:txBody>
          <a:bodyPr/>
          <a:lstStyle/>
          <a:p>
            <a:pPr algn="l" eaLnBrk="1" hangingPunct="1"/>
            <a:r>
              <a:rPr lang="en-US" sz="3200" dirty="0" smtClean="0">
                <a:solidFill>
                  <a:srgbClr val="00539F"/>
                </a:solidFill>
              </a:rPr>
              <a:t>Dietetic Internship Programs</a:t>
            </a:r>
          </a:p>
        </p:txBody>
      </p:sp>
      <p:pic>
        <p:nvPicPr>
          <p:cNvPr id="8" name="Picture 7" descr="rbm2_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560" y="1857756"/>
            <a:ext cx="2834640" cy="3285744"/>
          </a:xfrm>
          <a:prstGeom prst="rect">
            <a:avLst/>
          </a:prstGeom>
        </p:spPr>
      </p:pic>
      <p:sp>
        <p:nvSpPr>
          <p:cNvPr id="10" name="Rectangle 9"/>
          <p:cNvSpPr/>
          <p:nvPr/>
        </p:nvSpPr>
        <p:spPr>
          <a:xfrm rot="1056829">
            <a:off x="6576692" y="2512611"/>
            <a:ext cx="2449179" cy="1009504"/>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Dietetic Internship</a:t>
            </a:r>
            <a:endParaRPr lang="en-US" sz="2400" b="1" dirty="0"/>
          </a:p>
        </p:txBody>
      </p:sp>
    </p:spTree>
    <p:extLst>
      <p:ext uri="{BB962C8B-B14F-4D97-AF65-F5344CB8AC3E}">
        <p14:creationId xmlns:p14="http://schemas.microsoft.com/office/powerpoint/2010/main" val="1083766211"/>
      </p:ext>
    </p:extLst>
  </p:cSld>
  <p:clrMapOvr>
    <a:masterClrMapping/>
  </p:clrMapOvr>
  <mc:AlternateContent xmlns:mc="http://schemas.openxmlformats.org/markup-compatibility/2006" xmlns:p14="http://schemas.microsoft.com/office/powerpoint/2010/main">
    <mc:Choice Requires="p14">
      <p:transition spd="slow" p14:dur="2000" advTm="40564"/>
    </mc:Choice>
    <mc:Fallback xmlns="">
      <p:transition xmlns:p14="http://schemas.microsoft.com/office/powerpoint/2010/main" spd="slow" advTm="4056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9161" objId="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28600" y="1842770"/>
            <a:ext cx="8382000" cy="2938780"/>
          </a:xfrm>
        </p:spPr>
        <p:txBody>
          <a:bodyPr/>
          <a:lstStyle/>
          <a:p>
            <a:pPr marL="0" lvl="1" eaLnBrk="1" hangingPunct="1">
              <a:spcBef>
                <a:spcPts val="600"/>
              </a:spcBef>
              <a:buClr>
                <a:srgbClr val="00539F"/>
              </a:buClr>
              <a:buFont typeface="Arial" panose="020B0604020202020204" pitchFamily="34" charset="0"/>
              <a:buChar char="•"/>
            </a:pPr>
            <a:r>
              <a:rPr lang="en-US" sz="2400" dirty="0" smtClean="0">
                <a:solidFill>
                  <a:srgbClr val="000000"/>
                </a:solidFill>
              </a:rPr>
              <a:t>UD undergrads have “Pre-select” application option</a:t>
            </a:r>
          </a:p>
          <a:p>
            <a:pPr marL="0" lvl="1" eaLnBrk="1" hangingPunct="1">
              <a:spcBef>
                <a:spcPts val="600"/>
              </a:spcBef>
              <a:buClr>
                <a:srgbClr val="00539F"/>
              </a:buClr>
              <a:buFont typeface="Arial" panose="020B0604020202020204" pitchFamily="34" charset="0"/>
              <a:buChar char="•"/>
            </a:pPr>
            <a:r>
              <a:rPr lang="en-US" sz="2400" dirty="0" smtClean="0">
                <a:solidFill>
                  <a:srgbClr val="000000"/>
                </a:solidFill>
              </a:rPr>
              <a:t>Local and distance options</a:t>
            </a:r>
          </a:p>
          <a:p>
            <a:pPr marL="0" lvl="1" eaLnBrk="1" hangingPunct="1">
              <a:lnSpc>
                <a:spcPct val="90000"/>
              </a:lnSpc>
              <a:spcBef>
                <a:spcPts val="600"/>
              </a:spcBef>
              <a:buClr>
                <a:srgbClr val="00539F"/>
              </a:buClr>
              <a:buFont typeface="Arial"/>
              <a:buChar char="•"/>
            </a:pPr>
            <a:r>
              <a:rPr lang="en-US" sz="2400" dirty="0" smtClean="0">
                <a:solidFill>
                  <a:schemeClr val="tx1"/>
                </a:solidFill>
              </a:rPr>
              <a:t>Apply </a:t>
            </a:r>
            <a:r>
              <a:rPr lang="en-US" sz="2400" dirty="0">
                <a:solidFill>
                  <a:schemeClr val="tx1"/>
                </a:solidFill>
              </a:rPr>
              <a:t>during senior year</a:t>
            </a:r>
          </a:p>
          <a:p>
            <a:pPr marL="0" lvl="1" eaLnBrk="1" hangingPunct="1">
              <a:lnSpc>
                <a:spcPct val="90000"/>
              </a:lnSpc>
              <a:spcBef>
                <a:spcPts val="600"/>
              </a:spcBef>
              <a:buClr>
                <a:srgbClr val="00539F"/>
              </a:buClr>
              <a:buFont typeface="Arial"/>
              <a:buChar char="•"/>
            </a:pPr>
            <a:r>
              <a:rPr lang="en-US" sz="2400" dirty="0">
                <a:solidFill>
                  <a:schemeClr val="tx1"/>
                </a:solidFill>
              </a:rPr>
              <a:t>NTDT 403 </a:t>
            </a:r>
            <a:r>
              <a:rPr lang="en-US" sz="2400" dirty="0" smtClean="0">
                <a:solidFill>
                  <a:schemeClr val="tx1"/>
                </a:solidFill>
              </a:rPr>
              <a:t>Senior Nutrition Seminar</a:t>
            </a:r>
          </a:p>
          <a:p>
            <a:pPr marL="171450" lvl="2" indent="0" eaLnBrk="1" hangingPunct="1">
              <a:lnSpc>
                <a:spcPct val="90000"/>
              </a:lnSpc>
              <a:spcBef>
                <a:spcPts val="600"/>
              </a:spcBef>
              <a:buClr>
                <a:srgbClr val="00539F"/>
              </a:buClr>
              <a:buNone/>
            </a:pPr>
            <a:r>
              <a:rPr lang="en-US" sz="2400" dirty="0">
                <a:solidFill>
                  <a:schemeClr val="tx1"/>
                </a:solidFill>
              </a:rPr>
              <a:t>	</a:t>
            </a:r>
            <a:r>
              <a:rPr lang="en-US" sz="2400" dirty="0" smtClean="0">
                <a:solidFill>
                  <a:schemeClr val="tx1"/>
                </a:solidFill>
              </a:rPr>
              <a:t>- </a:t>
            </a:r>
            <a:r>
              <a:rPr lang="en-US" sz="2000" dirty="0" smtClean="0">
                <a:solidFill>
                  <a:schemeClr val="tx1"/>
                </a:solidFill>
              </a:rPr>
              <a:t>Provides guidance in applying for internships</a:t>
            </a:r>
          </a:p>
          <a:p>
            <a:pPr marL="171450" lvl="2" indent="0" eaLnBrk="1" hangingPunct="1">
              <a:lnSpc>
                <a:spcPct val="90000"/>
              </a:lnSpc>
              <a:spcBef>
                <a:spcPts val="600"/>
              </a:spcBef>
              <a:buClr>
                <a:srgbClr val="00539F"/>
              </a:buClr>
              <a:buNone/>
            </a:pPr>
            <a:r>
              <a:rPr lang="en-US" sz="2000" dirty="0">
                <a:solidFill>
                  <a:schemeClr val="tx1"/>
                </a:solidFill>
              </a:rPr>
              <a:t>	- Senior y</a:t>
            </a:r>
            <a:r>
              <a:rPr lang="en-US" sz="2000" dirty="0" smtClean="0">
                <a:solidFill>
                  <a:schemeClr val="tx1"/>
                </a:solidFill>
              </a:rPr>
              <a:t>ear</a:t>
            </a:r>
            <a:endParaRPr lang="en-US" sz="2000" dirty="0">
              <a:solidFill>
                <a:schemeClr val="tx1"/>
              </a:solidFill>
            </a:endParaRPr>
          </a:p>
          <a:p>
            <a:pPr marL="171450" lvl="2" indent="0" eaLnBrk="1" hangingPunct="1">
              <a:lnSpc>
                <a:spcPct val="90000"/>
              </a:lnSpc>
              <a:spcBef>
                <a:spcPts val="600"/>
              </a:spcBef>
              <a:buClr>
                <a:srgbClr val="00539F"/>
              </a:buClr>
              <a:buNone/>
            </a:pPr>
            <a:r>
              <a:rPr lang="en-US" sz="2000" dirty="0">
                <a:solidFill>
                  <a:schemeClr val="tx1"/>
                </a:solidFill>
              </a:rPr>
              <a:t>	- Offered Fall Semester </a:t>
            </a:r>
            <a:r>
              <a:rPr lang="en-US" sz="2000" dirty="0" smtClean="0">
                <a:solidFill>
                  <a:schemeClr val="tx1"/>
                </a:solidFill>
              </a:rPr>
              <a:t>only</a:t>
            </a:r>
            <a:endParaRPr lang="en-US" sz="2000" dirty="0">
              <a:solidFill>
                <a:srgbClr val="000000"/>
              </a:solidFill>
            </a:endParaRPr>
          </a:p>
          <a:p>
            <a:pPr marL="171450" lvl="2" indent="0" eaLnBrk="1" hangingPunct="1">
              <a:lnSpc>
                <a:spcPct val="90000"/>
              </a:lnSpc>
              <a:spcBef>
                <a:spcPts val="600"/>
              </a:spcBef>
              <a:buClr>
                <a:srgbClr val="00539F"/>
              </a:buClr>
              <a:buNone/>
            </a:pPr>
            <a:endParaRPr lang="en-US" sz="2000" dirty="0" smtClean="0">
              <a:solidFill>
                <a:srgbClr val="000000"/>
              </a:solidFill>
            </a:endParaRPr>
          </a:p>
          <a:p>
            <a:pPr marL="914400" lvl="2" indent="0" eaLnBrk="1" hangingPunct="1">
              <a:buClr>
                <a:srgbClr val="00539F"/>
              </a:buClr>
              <a:buFontTx/>
              <a:buNone/>
              <a:defRPr/>
            </a:pPr>
            <a:endParaRPr lang="en-US" dirty="0" smtClean="0">
              <a:solidFill>
                <a:schemeClr val="bg2"/>
              </a:solidFill>
            </a:endParaRPr>
          </a:p>
        </p:txBody>
      </p:sp>
      <p:sp>
        <p:nvSpPr>
          <p:cNvPr id="49156" name="Rectangle 2"/>
          <p:cNvSpPr>
            <a:spLocks noGrp="1" noChangeArrowheads="1"/>
          </p:cNvSpPr>
          <p:nvPr>
            <p:ph type="title"/>
          </p:nvPr>
        </p:nvSpPr>
        <p:spPr>
          <a:xfrm>
            <a:off x="914400" y="828675"/>
            <a:ext cx="8229600" cy="742950"/>
          </a:xfrm>
        </p:spPr>
        <p:txBody>
          <a:bodyPr/>
          <a:lstStyle/>
          <a:p>
            <a:pPr algn="l" eaLnBrk="1" hangingPunct="1"/>
            <a:r>
              <a:rPr lang="en-US" sz="3200" dirty="0" smtClean="0">
                <a:solidFill>
                  <a:srgbClr val="00539F"/>
                </a:solidFill>
              </a:rPr>
              <a:t>UD’s Dietetic Internship Program</a:t>
            </a:r>
          </a:p>
        </p:txBody>
      </p:sp>
      <p:sp>
        <p:nvSpPr>
          <p:cNvPr id="7" name="Rectangle 6"/>
          <p:cNvSpPr/>
          <p:nvPr/>
        </p:nvSpPr>
        <p:spPr>
          <a:xfrm>
            <a:off x="7350760" y="666750"/>
            <a:ext cx="1524000" cy="106680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Dietetic Internship</a:t>
            </a:r>
            <a:endParaRPr lang="en-US" sz="2000" b="1" dirty="0"/>
          </a:p>
        </p:txBody>
      </p:sp>
    </p:spTree>
    <p:extLst>
      <p:ext uri="{BB962C8B-B14F-4D97-AF65-F5344CB8AC3E}">
        <p14:creationId xmlns:p14="http://schemas.microsoft.com/office/powerpoint/2010/main" val="842333178"/>
      </p:ext>
    </p:extLst>
  </p:cSld>
  <p:clrMapOvr>
    <a:masterClrMapping/>
  </p:clrMapOvr>
  <mc:AlternateContent xmlns:mc="http://schemas.openxmlformats.org/markup-compatibility/2006" xmlns:p14="http://schemas.microsoft.com/office/powerpoint/2010/main">
    <mc:Choice Requires="p14">
      <p:transition spd="slow" p14:dur="2000" advTm="40564"/>
    </mc:Choice>
    <mc:Fallback xmlns="">
      <p:transition xmlns:p14="http://schemas.microsoft.com/office/powerpoint/2010/main" spd="slow" advTm="4056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9161"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UD’s Combined MS/Dietetic Internship (MS/DI)</a:t>
            </a:r>
            <a:endParaRPr lang="en-US" dirty="0"/>
          </a:p>
        </p:txBody>
      </p:sp>
      <p:sp>
        <p:nvSpPr>
          <p:cNvPr id="3" name="Content Placeholder 2"/>
          <p:cNvSpPr>
            <a:spLocks noGrp="1"/>
          </p:cNvSpPr>
          <p:nvPr>
            <p:ph idx="1"/>
          </p:nvPr>
        </p:nvSpPr>
        <p:spPr>
          <a:xfrm>
            <a:off x="457200" y="1943100"/>
            <a:ext cx="8229600" cy="2651125"/>
          </a:xfrm>
        </p:spPr>
        <p:txBody>
          <a:bodyPr/>
          <a:lstStyle/>
          <a:p>
            <a:r>
              <a:rPr lang="en-US" sz="2000" dirty="0" smtClean="0">
                <a:solidFill>
                  <a:schemeClr val="tx1"/>
                </a:solidFill>
              </a:rPr>
              <a:t>Apply during senior year</a:t>
            </a:r>
          </a:p>
          <a:p>
            <a:pPr lvl="1"/>
            <a:r>
              <a:rPr lang="en-US" sz="2000" dirty="0" smtClean="0">
                <a:solidFill>
                  <a:schemeClr val="tx1"/>
                </a:solidFill>
              </a:rPr>
              <a:t>GREs required for application</a:t>
            </a:r>
          </a:p>
          <a:p>
            <a:r>
              <a:rPr lang="en-US" sz="2000" dirty="0" smtClean="0">
                <a:solidFill>
                  <a:schemeClr val="tx1"/>
                </a:solidFill>
              </a:rPr>
              <a:t>Complete graduate coursework during the first year of MS/DI</a:t>
            </a:r>
          </a:p>
          <a:p>
            <a:r>
              <a:rPr lang="en-US" sz="2000" dirty="0" smtClean="0">
                <a:solidFill>
                  <a:schemeClr val="tx1"/>
                </a:solidFill>
              </a:rPr>
              <a:t>Complete 1,200 hours of supervised practice during the second year</a:t>
            </a:r>
          </a:p>
          <a:p>
            <a:pPr lvl="1"/>
            <a:r>
              <a:rPr lang="en-US" sz="2000" dirty="0" smtClean="0">
                <a:solidFill>
                  <a:schemeClr val="tx1"/>
                </a:solidFill>
              </a:rPr>
              <a:t>Intern placements available throughout Delaware for the supervised practice portion</a:t>
            </a:r>
          </a:p>
          <a:p>
            <a:r>
              <a:rPr lang="en-US" sz="2000" dirty="0" smtClean="0">
                <a:solidFill>
                  <a:schemeClr val="tx1"/>
                </a:solidFill>
              </a:rPr>
              <a:t>Graduates earn MS in Nutrition and Dietetics </a:t>
            </a:r>
            <a:r>
              <a:rPr lang="en-US" sz="2000" u="sng" dirty="0" smtClean="0">
                <a:solidFill>
                  <a:schemeClr val="tx1"/>
                </a:solidFill>
              </a:rPr>
              <a:t>and</a:t>
            </a:r>
            <a:r>
              <a:rPr lang="en-US" sz="2000" dirty="0" smtClean="0">
                <a:solidFill>
                  <a:schemeClr val="tx1"/>
                </a:solidFill>
              </a:rPr>
              <a:t> verification statement certifying eligibility to sit for the National RDN exam</a:t>
            </a:r>
            <a:endParaRPr lang="en-US"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67ED70C6-FDCB-5747-9A21-CEFC4DDC4D7F}" type="slidenum">
              <a:rPr lang="en-US" smtClean="0"/>
              <a:pPr>
                <a:defRPr/>
              </a:pPr>
              <a:t>26</a:t>
            </a:fld>
            <a:endParaRPr lang="en-US"/>
          </a:p>
        </p:txBody>
      </p:sp>
    </p:spTree>
    <p:extLst>
      <p:ext uri="{BB962C8B-B14F-4D97-AF65-F5344CB8AC3E}">
        <p14:creationId xmlns:p14="http://schemas.microsoft.com/office/powerpoint/2010/main" val="373459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1504950"/>
            <a:ext cx="9144000" cy="3638550"/>
          </a:xfrm>
        </p:spPr>
        <p:txBody>
          <a:bodyPr/>
          <a:lstStyle/>
          <a:p>
            <a:pPr marL="0" indent="0" algn="ctr">
              <a:buNone/>
              <a:defRPr/>
            </a:pPr>
            <a:r>
              <a:rPr lang="en-US" altLang="en-US" sz="2400" dirty="0">
                <a:solidFill>
                  <a:schemeClr val="tx1"/>
                </a:solidFill>
              </a:rPr>
              <a:t>UD Dietetics grads first time pass rate on RDN Exam:  </a:t>
            </a:r>
          </a:p>
          <a:p>
            <a:pPr algn="ctr">
              <a:defRPr/>
            </a:pPr>
            <a:r>
              <a:rPr lang="en-US" altLang="en-US" sz="2400" dirty="0">
                <a:solidFill>
                  <a:schemeClr val="tx1"/>
                </a:solidFill>
              </a:rPr>
              <a:t>5 year average =  </a:t>
            </a:r>
            <a:r>
              <a:rPr lang="en-US" altLang="en-US" sz="2400" dirty="0" smtClean="0">
                <a:solidFill>
                  <a:schemeClr val="tx1"/>
                </a:solidFill>
              </a:rPr>
              <a:t>98%</a:t>
            </a:r>
            <a:endParaRPr lang="en-US" altLang="en-US" sz="2400" dirty="0">
              <a:solidFill>
                <a:schemeClr val="tx1"/>
              </a:solidFill>
            </a:endParaRPr>
          </a:p>
          <a:p>
            <a:pPr algn="ctr">
              <a:defRPr/>
            </a:pPr>
            <a:r>
              <a:rPr lang="en-US" altLang="en-US" sz="2400" dirty="0">
                <a:solidFill>
                  <a:schemeClr val="tx1"/>
                </a:solidFill>
              </a:rPr>
              <a:t>2015 Pass Rate = </a:t>
            </a:r>
            <a:r>
              <a:rPr lang="en-US" altLang="en-US" sz="2400" dirty="0" smtClean="0">
                <a:solidFill>
                  <a:schemeClr val="tx1"/>
                </a:solidFill>
              </a:rPr>
              <a:t>97%</a:t>
            </a:r>
            <a:endParaRPr lang="en-US" altLang="en-US" sz="2400" dirty="0">
              <a:solidFill>
                <a:schemeClr val="tx1"/>
              </a:solidFill>
            </a:endParaRPr>
          </a:p>
          <a:p>
            <a:pPr marL="457200" lvl="1" indent="0" algn="ctr" eaLnBrk="1" hangingPunct="1">
              <a:buClr>
                <a:srgbClr val="00539F"/>
              </a:buClr>
              <a:buNone/>
            </a:pPr>
            <a:endParaRPr lang="en-US" altLang="en-US" sz="2400" dirty="0">
              <a:solidFill>
                <a:schemeClr val="tx1"/>
              </a:solidFill>
            </a:endParaRPr>
          </a:p>
          <a:p>
            <a:pPr marL="457200" lvl="1" indent="0" algn="ctr" eaLnBrk="1" hangingPunct="1">
              <a:buClr>
                <a:srgbClr val="00539F"/>
              </a:buClr>
              <a:buNone/>
            </a:pPr>
            <a:r>
              <a:rPr lang="en-US" altLang="en-US" sz="2400" dirty="0" smtClean="0">
                <a:solidFill>
                  <a:schemeClr val="tx1"/>
                </a:solidFill>
              </a:rPr>
              <a:t>UD </a:t>
            </a:r>
            <a:r>
              <a:rPr lang="en-US" altLang="en-US" sz="2400" dirty="0">
                <a:solidFill>
                  <a:schemeClr val="tx1"/>
                </a:solidFill>
              </a:rPr>
              <a:t>Applicants </a:t>
            </a:r>
            <a:r>
              <a:rPr lang="en-US" altLang="en-US" sz="2400" dirty="0" smtClean="0">
                <a:solidFill>
                  <a:schemeClr val="tx1"/>
                </a:solidFill>
              </a:rPr>
              <a:t>acceptance rate </a:t>
            </a:r>
            <a:r>
              <a:rPr lang="en-US" altLang="en-US" sz="2400" dirty="0">
                <a:solidFill>
                  <a:schemeClr val="tx1"/>
                </a:solidFill>
              </a:rPr>
              <a:t>for </a:t>
            </a:r>
            <a:r>
              <a:rPr lang="en-US" altLang="en-US" sz="2400" dirty="0" smtClean="0">
                <a:solidFill>
                  <a:schemeClr val="tx1"/>
                </a:solidFill>
              </a:rPr>
              <a:t>the Dietetic Internship </a:t>
            </a:r>
          </a:p>
          <a:p>
            <a:pPr marL="457200" lvl="1" indent="0" algn="ctr" eaLnBrk="1" hangingPunct="1">
              <a:buClr>
                <a:srgbClr val="00539F"/>
              </a:buClr>
              <a:buNone/>
            </a:pPr>
            <a:r>
              <a:rPr lang="en-US" altLang="en-US" sz="2400" dirty="0" smtClean="0">
                <a:solidFill>
                  <a:schemeClr val="tx1"/>
                </a:solidFill>
              </a:rPr>
              <a:t>is above national average! </a:t>
            </a:r>
          </a:p>
          <a:p>
            <a:pPr marL="1371600" lvl="3" indent="0" algn="ctr" eaLnBrk="1" hangingPunct="1">
              <a:buClr>
                <a:srgbClr val="00539F"/>
              </a:buClr>
              <a:buNone/>
            </a:pPr>
            <a:endParaRPr lang="en-US" sz="2400" dirty="0" smtClean="0">
              <a:solidFill>
                <a:schemeClr val="bg2"/>
              </a:solidFill>
            </a:endParaRPr>
          </a:p>
        </p:txBody>
      </p:sp>
      <p:sp>
        <p:nvSpPr>
          <p:cNvPr id="53252" name="Rectangle 2"/>
          <p:cNvSpPr>
            <a:spLocks noGrp="1" noChangeArrowheads="1"/>
          </p:cNvSpPr>
          <p:nvPr>
            <p:ph type="title"/>
          </p:nvPr>
        </p:nvSpPr>
        <p:spPr>
          <a:xfrm>
            <a:off x="0" y="666750"/>
            <a:ext cx="9144000" cy="742950"/>
          </a:xfrm>
        </p:spPr>
        <p:txBody>
          <a:bodyPr/>
          <a:lstStyle/>
          <a:p>
            <a:pPr eaLnBrk="1" hangingPunct="1"/>
            <a:r>
              <a:rPr lang="en-US" sz="3200" dirty="0" smtClean="0">
                <a:solidFill>
                  <a:srgbClr val="00539F"/>
                </a:solidFill>
              </a:rPr>
              <a:t>Internship and Exam Facts</a:t>
            </a:r>
          </a:p>
        </p:txBody>
      </p:sp>
    </p:spTree>
    <p:extLst>
      <p:ext uri="{BB962C8B-B14F-4D97-AF65-F5344CB8AC3E}">
        <p14:creationId xmlns:p14="http://schemas.microsoft.com/office/powerpoint/2010/main" val="2637723881"/>
      </p:ext>
    </p:extLst>
  </p:cSld>
  <p:clrMapOvr>
    <a:masterClrMapping/>
  </p:clrMapOvr>
  <mc:AlternateContent xmlns:mc="http://schemas.openxmlformats.org/markup-compatibility/2006" xmlns:p14="http://schemas.microsoft.com/office/powerpoint/2010/main">
    <mc:Choice Requires="p14">
      <p:transition spd="slow" p14:dur="2000" advTm="16094"/>
    </mc:Choice>
    <mc:Fallback xmlns="">
      <p:transition xmlns:p14="http://schemas.microsoft.com/office/powerpoint/2010/main" spd="slow" advTm="1609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4407"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76200" y="666750"/>
            <a:ext cx="8229600" cy="742950"/>
          </a:xfrm>
        </p:spPr>
        <p:txBody>
          <a:bodyPr/>
          <a:lstStyle/>
          <a:p>
            <a:pPr lvl="2" algn="l" eaLnBrk="1" hangingPunct="1"/>
            <a:r>
              <a:rPr lang="en-US" dirty="0">
                <a:solidFill>
                  <a:schemeClr val="tx2"/>
                </a:solidFill>
                <a:latin typeface="+mn-lt"/>
              </a:rPr>
              <a:t>Dietetic Technician, Registered (DTR)</a:t>
            </a:r>
          </a:p>
        </p:txBody>
      </p:sp>
      <p:pic>
        <p:nvPicPr>
          <p:cNvPr id="8" name="Picture 7" descr="rbm2_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560" y="1857756"/>
            <a:ext cx="2834640" cy="3285744"/>
          </a:xfrm>
          <a:prstGeom prst="rect">
            <a:avLst/>
          </a:prstGeom>
        </p:spPr>
      </p:pic>
      <p:sp>
        <p:nvSpPr>
          <p:cNvPr id="10" name="Rectangle 9"/>
          <p:cNvSpPr/>
          <p:nvPr/>
        </p:nvSpPr>
        <p:spPr>
          <a:xfrm rot="1056829">
            <a:off x="6576692" y="2512611"/>
            <a:ext cx="2449179" cy="1009504"/>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Dietetics</a:t>
            </a:r>
            <a:endParaRPr lang="en-US" sz="2400" b="1" dirty="0"/>
          </a:p>
        </p:txBody>
      </p:sp>
      <p:sp>
        <p:nvSpPr>
          <p:cNvPr id="6" name="Rectangle 3"/>
          <p:cNvSpPr txBox="1">
            <a:spLocks noChangeArrowheads="1"/>
          </p:cNvSpPr>
          <p:nvPr/>
        </p:nvSpPr>
        <p:spPr bwMode="auto">
          <a:xfrm>
            <a:off x="228600" y="1581150"/>
            <a:ext cx="619555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kern="1200">
                <a:solidFill>
                  <a:schemeClr val="tx2"/>
                </a:solidFill>
                <a:latin typeface="Calibri"/>
                <a:ea typeface="Geneva" pitchFamily="-65" charset="-128"/>
                <a:cs typeface="Calibri"/>
              </a:defRPr>
            </a:lvl1pPr>
            <a:lvl2pPr marL="742950" indent="-285750" algn="l" defTabSz="457200" rtl="0" eaLnBrk="0" fontAlgn="base" hangingPunct="0">
              <a:spcBef>
                <a:spcPct val="20000"/>
              </a:spcBef>
              <a:spcAft>
                <a:spcPct val="0"/>
              </a:spcAft>
              <a:buFont typeface="Arial" charset="0"/>
              <a:buChar char="–"/>
              <a:defRPr kern="1200">
                <a:solidFill>
                  <a:schemeClr val="tx2"/>
                </a:solidFill>
                <a:latin typeface="Calibri"/>
                <a:ea typeface="Geneva" pitchFamily="-65" charset="-128"/>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Clr>
                <a:srgbClr val="00539F"/>
              </a:buClr>
              <a:buNone/>
            </a:pPr>
            <a:r>
              <a:rPr lang="en-US" sz="2400" dirty="0" smtClean="0">
                <a:solidFill>
                  <a:srgbClr val="000000"/>
                </a:solidFill>
              </a:rPr>
              <a:t>After completion of of </a:t>
            </a:r>
            <a:r>
              <a:rPr lang="en-US" sz="2400" dirty="0">
                <a:solidFill>
                  <a:srgbClr val="000000"/>
                </a:solidFill>
              </a:rPr>
              <a:t>dietetics </a:t>
            </a:r>
            <a:r>
              <a:rPr lang="en-US" sz="2400" dirty="0" smtClean="0">
                <a:solidFill>
                  <a:srgbClr val="000000"/>
                </a:solidFill>
              </a:rPr>
              <a:t>degree:</a:t>
            </a:r>
          </a:p>
          <a:p>
            <a:pPr eaLnBrk="1" hangingPunct="1">
              <a:lnSpc>
                <a:spcPct val="90000"/>
              </a:lnSpc>
              <a:buClr>
                <a:srgbClr val="00539F"/>
              </a:buClr>
            </a:pPr>
            <a:r>
              <a:rPr lang="en-US" sz="2400" dirty="0" smtClean="0">
                <a:solidFill>
                  <a:srgbClr val="000000"/>
                </a:solidFill>
              </a:rPr>
              <a:t>Pass </a:t>
            </a:r>
            <a:r>
              <a:rPr lang="en-US" sz="2400" dirty="0">
                <a:solidFill>
                  <a:srgbClr val="000000"/>
                </a:solidFill>
              </a:rPr>
              <a:t>national exam given by the Commission on Dietetic Registration of the </a:t>
            </a:r>
            <a:r>
              <a:rPr lang="en-US" sz="2400" dirty="0" smtClean="0">
                <a:solidFill>
                  <a:srgbClr val="000000"/>
                </a:solidFill>
              </a:rPr>
              <a:t>ADA.</a:t>
            </a:r>
          </a:p>
          <a:p>
            <a:pPr eaLnBrk="1" hangingPunct="1">
              <a:lnSpc>
                <a:spcPct val="90000"/>
              </a:lnSpc>
              <a:buClr>
                <a:srgbClr val="00539F"/>
              </a:buClr>
            </a:pPr>
            <a:r>
              <a:rPr lang="en-US" sz="2400" dirty="0" smtClean="0">
                <a:solidFill>
                  <a:srgbClr val="000000"/>
                </a:solidFill>
              </a:rPr>
              <a:t>Work </a:t>
            </a:r>
            <a:r>
              <a:rPr lang="en-US" sz="2400" dirty="0">
                <a:solidFill>
                  <a:srgbClr val="000000"/>
                </a:solidFill>
              </a:rPr>
              <a:t>independently or as a team member under the supervision of an </a:t>
            </a:r>
            <a:r>
              <a:rPr lang="en-US" sz="2400" dirty="0" smtClean="0">
                <a:solidFill>
                  <a:srgbClr val="000000"/>
                </a:solidFill>
              </a:rPr>
              <a:t>RDN.</a:t>
            </a:r>
          </a:p>
          <a:p>
            <a:pPr eaLnBrk="1" hangingPunct="1">
              <a:lnSpc>
                <a:spcPct val="90000"/>
              </a:lnSpc>
              <a:buClr>
                <a:srgbClr val="00539F"/>
              </a:buClr>
            </a:pPr>
            <a:r>
              <a:rPr lang="en-US" sz="2400" dirty="0" smtClean="0">
                <a:solidFill>
                  <a:srgbClr val="000000"/>
                </a:solidFill>
              </a:rPr>
              <a:t>Work </a:t>
            </a:r>
            <a:r>
              <a:rPr lang="en-US" sz="2400" dirty="0">
                <a:solidFill>
                  <a:srgbClr val="000000"/>
                </a:solidFill>
              </a:rPr>
              <a:t>in health care, </a:t>
            </a:r>
            <a:r>
              <a:rPr lang="en-US" sz="2400" dirty="0" smtClean="0">
                <a:solidFill>
                  <a:srgbClr val="000000"/>
                </a:solidFill>
              </a:rPr>
              <a:t>business/industry</a:t>
            </a:r>
            <a:r>
              <a:rPr lang="en-US" sz="2400" dirty="0">
                <a:solidFill>
                  <a:srgbClr val="000000"/>
                </a:solidFill>
              </a:rPr>
              <a:t>, </a:t>
            </a:r>
            <a:r>
              <a:rPr lang="en-US" sz="2400" dirty="0" smtClean="0">
                <a:solidFill>
                  <a:srgbClr val="000000"/>
                </a:solidFill>
              </a:rPr>
              <a:t>community nutrition, public </a:t>
            </a:r>
            <a:r>
              <a:rPr lang="en-US" sz="2400" dirty="0">
                <a:solidFill>
                  <a:srgbClr val="000000"/>
                </a:solidFill>
              </a:rPr>
              <a:t>health, foodservice </a:t>
            </a:r>
            <a:r>
              <a:rPr lang="en-US" sz="2400" dirty="0" smtClean="0">
                <a:solidFill>
                  <a:srgbClr val="000000"/>
                </a:solidFill>
              </a:rPr>
              <a:t>or </a:t>
            </a:r>
            <a:r>
              <a:rPr lang="en-US" sz="2400" dirty="0">
                <a:solidFill>
                  <a:srgbClr val="000000"/>
                </a:solidFill>
              </a:rPr>
              <a:t>research.</a:t>
            </a:r>
          </a:p>
          <a:p>
            <a:pPr marL="914400" lvl="2" indent="0" eaLnBrk="1" hangingPunct="1">
              <a:buClr>
                <a:srgbClr val="00539F"/>
              </a:buClr>
              <a:buFontTx/>
              <a:buNone/>
              <a:defRPr/>
            </a:pPr>
            <a:endParaRPr lang="en-US" dirty="0" smtClean="0">
              <a:solidFill>
                <a:schemeClr val="bg2"/>
              </a:solidFill>
            </a:endParaRPr>
          </a:p>
          <a:p>
            <a:pPr marL="914400" lvl="2" indent="0" eaLnBrk="1" hangingPunct="1">
              <a:buClr>
                <a:srgbClr val="00539F"/>
              </a:buClr>
              <a:buFontTx/>
              <a:buNone/>
              <a:defRPr/>
            </a:pPr>
            <a:endParaRPr lang="en-US" dirty="0" smtClean="0">
              <a:solidFill>
                <a:schemeClr val="bg2"/>
              </a:solidFill>
            </a:endParaRPr>
          </a:p>
        </p:txBody>
      </p:sp>
    </p:spTree>
    <p:extLst>
      <p:ext uri="{BB962C8B-B14F-4D97-AF65-F5344CB8AC3E}">
        <p14:creationId xmlns:p14="http://schemas.microsoft.com/office/powerpoint/2010/main" val="3664812633"/>
      </p:ext>
    </p:extLst>
  </p:cSld>
  <p:clrMapOvr>
    <a:masterClrMapping/>
  </p:clrMapOvr>
  <mc:AlternateContent xmlns:mc="http://schemas.openxmlformats.org/markup-compatibility/2006" xmlns:p14="http://schemas.microsoft.com/office/powerpoint/2010/main">
    <mc:Choice Requires="p14">
      <p:transition spd="slow" p14:dur="2000" advTm="40564"/>
    </mc:Choice>
    <mc:Fallback xmlns="">
      <p:transition xmlns:p14="http://schemas.microsoft.com/office/powerpoint/2010/main" spd="slow" advTm="4056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9161"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742950"/>
          </a:xfrm>
        </p:spPr>
        <p:txBody>
          <a:bodyPr/>
          <a:lstStyle/>
          <a:p>
            <a:r>
              <a:rPr lang="en-US" b="1" dirty="0" smtClean="0"/>
              <a:t>…then Nutrition is for you!</a:t>
            </a:r>
            <a:endParaRPr lang="en-US" b="1" dirty="0"/>
          </a:p>
        </p:txBody>
      </p:sp>
      <p:sp>
        <p:nvSpPr>
          <p:cNvPr id="4" name="Slide Number Placeholder 3"/>
          <p:cNvSpPr>
            <a:spLocks noGrp="1"/>
          </p:cNvSpPr>
          <p:nvPr>
            <p:ph type="sldNum" sz="quarter" idx="10"/>
          </p:nvPr>
        </p:nvSpPr>
        <p:spPr/>
        <p:txBody>
          <a:bodyPr/>
          <a:lstStyle/>
          <a:p>
            <a:pPr>
              <a:defRPr/>
            </a:pPr>
            <a:fld id="{67ED70C6-FDCB-5747-9A21-CEFC4DDC4D7F}" type="slidenum">
              <a:rPr lang="en-US" smtClean="0"/>
              <a:pPr>
                <a:defRPr/>
              </a:pPr>
              <a:t>2</a:t>
            </a:fld>
            <a:endParaRPr lang="en-US"/>
          </a:p>
        </p:txBody>
      </p:sp>
    </p:spTree>
    <p:extLst>
      <p:ext uri="{BB962C8B-B14F-4D97-AF65-F5344CB8AC3E}">
        <p14:creationId xmlns:p14="http://schemas.microsoft.com/office/powerpoint/2010/main" val="10668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28600" y="1581150"/>
            <a:ext cx="6195550" cy="3276600"/>
          </a:xfrm>
        </p:spPr>
        <p:txBody>
          <a:bodyPr/>
          <a:lstStyle/>
          <a:p>
            <a:pPr lvl="1" eaLnBrk="1" hangingPunct="1">
              <a:buClr>
                <a:srgbClr val="00539F"/>
              </a:buClr>
              <a:buFont typeface="Arial" charset="0"/>
              <a:buChar char="•"/>
            </a:pPr>
            <a:r>
              <a:rPr lang="en-US" sz="2400" dirty="0" smtClean="0">
                <a:solidFill>
                  <a:srgbClr val="000000"/>
                </a:solidFill>
              </a:rPr>
              <a:t>Graduate </a:t>
            </a:r>
            <a:r>
              <a:rPr lang="en-US" sz="2400" dirty="0">
                <a:solidFill>
                  <a:srgbClr val="000000"/>
                </a:solidFill>
              </a:rPr>
              <a:t>program in </a:t>
            </a:r>
            <a:r>
              <a:rPr lang="en-US" sz="2400" dirty="0" smtClean="0">
                <a:solidFill>
                  <a:srgbClr val="000000"/>
                </a:solidFill>
              </a:rPr>
              <a:t>nutrition</a:t>
            </a:r>
          </a:p>
          <a:p>
            <a:pPr lvl="1" eaLnBrk="1" hangingPunct="1">
              <a:buClr>
                <a:srgbClr val="00539F"/>
              </a:buClr>
              <a:buFont typeface="Arial" charset="0"/>
              <a:buChar char="•"/>
            </a:pPr>
            <a:r>
              <a:rPr lang="en-US" sz="2400" dirty="0" smtClean="0">
                <a:solidFill>
                  <a:srgbClr val="000000"/>
                </a:solidFill>
              </a:rPr>
              <a:t>Professional </a:t>
            </a:r>
            <a:r>
              <a:rPr lang="en-US" sz="2400" dirty="0">
                <a:solidFill>
                  <a:srgbClr val="000000"/>
                </a:solidFill>
              </a:rPr>
              <a:t>program in medicine, physical therapy, dentistry, chiropractic, physician assistant</a:t>
            </a:r>
          </a:p>
          <a:p>
            <a:pPr lvl="1" eaLnBrk="1" hangingPunct="1">
              <a:buClr>
                <a:srgbClr val="00539F"/>
              </a:buClr>
              <a:buFont typeface="Arial" charset="0"/>
              <a:buChar char="•"/>
            </a:pPr>
            <a:r>
              <a:rPr lang="en-US" sz="2400" dirty="0">
                <a:solidFill>
                  <a:srgbClr val="000000"/>
                </a:solidFill>
              </a:rPr>
              <a:t>Employment in a research lab, food science or other food/nutrition-based environment</a:t>
            </a:r>
          </a:p>
          <a:p>
            <a:pPr marL="914400" lvl="2" indent="0" eaLnBrk="1" hangingPunct="1">
              <a:buClr>
                <a:srgbClr val="00539F"/>
              </a:buClr>
              <a:buFontTx/>
              <a:buNone/>
              <a:defRPr/>
            </a:pPr>
            <a:endParaRPr lang="en-US" dirty="0" smtClean="0">
              <a:solidFill>
                <a:schemeClr val="bg2"/>
              </a:solidFill>
            </a:endParaRPr>
          </a:p>
          <a:p>
            <a:pPr marL="914400" lvl="2" indent="0" eaLnBrk="1" hangingPunct="1">
              <a:buClr>
                <a:srgbClr val="00539F"/>
              </a:buClr>
              <a:buFontTx/>
              <a:buNone/>
              <a:defRPr/>
            </a:pPr>
            <a:endParaRPr lang="en-US" dirty="0" smtClean="0">
              <a:solidFill>
                <a:schemeClr val="bg2"/>
              </a:solidFill>
            </a:endParaRPr>
          </a:p>
        </p:txBody>
      </p:sp>
      <p:sp>
        <p:nvSpPr>
          <p:cNvPr id="49156" name="Rectangle 2"/>
          <p:cNvSpPr>
            <a:spLocks noGrp="1" noChangeArrowheads="1"/>
          </p:cNvSpPr>
          <p:nvPr>
            <p:ph type="title"/>
          </p:nvPr>
        </p:nvSpPr>
        <p:spPr>
          <a:xfrm>
            <a:off x="914400" y="666750"/>
            <a:ext cx="8229600" cy="742950"/>
          </a:xfrm>
        </p:spPr>
        <p:txBody>
          <a:bodyPr/>
          <a:lstStyle/>
          <a:p>
            <a:pPr algn="l" eaLnBrk="1" hangingPunct="1"/>
            <a:r>
              <a:rPr lang="en-US" sz="3200" dirty="0" smtClean="0">
                <a:solidFill>
                  <a:srgbClr val="00539F"/>
                </a:solidFill>
              </a:rPr>
              <a:t>What are your Nutritional Sciences </a:t>
            </a:r>
            <a:br>
              <a:rPr lang="en-US" sz="3200" dirty="0" smtClean="0">
                <a:solidFill>
                  <a:srgbClr val="00539F"/>
                </a:solidFill>
              </a:rPr>
            </a:br>
            <a:r>
              <a:rPr lang="en-US" sz="3200" dirty="0" smtClean="0">
                <a:solidFill>
                  <a:srgbClr val="00539F"/>
                </a:solidFill>
              </a:rPr>
              <a:t>options upon graduation?</a:t>
            </a:r>
          </a:p>
        </p:txBody>
      </p:sp>
      <p:pic>
        <p:nvPicPr>
          <p:cNvPr id="6" name="Picture 5" descr="skd181702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413" y="1675638"/>
            <a:ext cx="2712720" cy="3486912"/>
          </a:xfrm>
          <a:prstGeom prst="rect">
            <a:avLst/>
          </a:prstGeom>
        </p:spPr>
      </p:pic>
      <p:sp>
        <p:nvSpPr>
          <p:cNvPr id="7" name="Rectangle 6"/>
          <p:cNvSpPr/>
          <p:nvPr/>
        </p:nvSpPr>
        <p:spPr>
          <a:xfrm>
            <a:off x="7467600" y="2495550"/>
            <a:ext cx="1524000" cy="10668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Nutritional Sciences</a:t>
            </a:r>
            <a:endParaRPr lang="en-US" sz="2000" b="1" dirty="0"/>
          </a:p>
        </p:txBody>
      </p:sp>
    </p:spTree>
    <p:extLst>
      <p:ext uri="{BB962C8B-B14F-4D97-AF65-F5344CB8AC3E}">
        <p14:creationId xmlns:p14="http://schemas.microsoft.com/office/powerpoint/2010/main" val="611348271"/>
      </p:ext>
    </p:extLst>
  </p:cSld>
  <p:clrMapOvr>
    <a:masterClrMapping/>
  </p:clrMapOvr>
  <mc:AlternateContent xmlns:mc="http://schemas.openxmlformats.org/markup-compatibility/2006" xmlns:p14="http://schemas.microsoft.com/office/powerpoint/2010/main">
    <mc:Choice Requires="p14">
      <p:transition spd="slow" p14:dur="2000" advTm="40564"/>
    </mc:Choice>
    <mc:Fallback xmlns="">
      <p:transition xmlns:p14="http://schemas.microsoft.com/office/powerpoint/2010/main" spd="slow" advTm="4056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9161"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876300"/>
            <a:ext cx="9144000" cy="857250"/>
          </a:xfrm>
        </p:spPr>
        <p:txBody>
          <a:bodyPr/>
          <a:lstStyle/>
          <a:p>
            <a:pPr eaLnBrk="1" hangingPunct="1"/>
            <a:r>
              <a:rPr lang="en-US" sz="3200" b="1" dirty="0" smtClean="0"/>
              <a:t>Nutrition employment options upon graduation</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55299" name="Rectangle 3"/>
          <p:cNvSpPr>
            <a:spLocks noGrp="1" noChangeArrowheads="1"/>
          </p:cNvSpPr>
          <p:nvPr>
            <p:ph type="body" sz="half" idx="1"/>
          </p:nvPr>
        </p:nvSpPr>
        <p:spPr>
          <a:xfrm>
            <a:off x="685800" y="1714500"/>
            <a:ext cx="3810000" cy="3143250"/>
          </a:xfrm>
        </p:spPr>
        <p:txBody>
          <a:bodyPr/>
          <a:lstStyle/>
          <a:p>
            <a:pPr eaLnBrk="1" hangingPunct="1">
              <a:buClr>
                <a:srgbClr val="00539F"/>
              </a:buClr>
            </a:pPr>
            <a:r>
              <a:rPr lang="en-US" sz="2400" dirty="0" smtClean="0">
                <a:solidFill>
                  <a:srgbClr val="000000"/>
                </a:solidFill>
              </a:rPr>
              <a:t>Registered Dietitian Nutritionist</a:t>
            </a:r>
          </a:p>
          <a:p>
            <a:pPr eaLnBrk="1" hangingPunct="1">
              <a:buClr>
                <a:srgbClr val="00539F"/>
              </a:buClr>
            </a:pPr>
            <a:r>
              <a:rPr lang="en-US" sz="2400" dirty="0" smtClean="0">
                <a:solidFill>
                  <a:srgbClr val="000000"/>
                </a:solidFill>
              </a:rPr>
              <a:t>WIC Nutritionist</a:t>
            </a:r>
          </a:p>
          <a:p>
            <a:pPr eaLnBrk="1" hangingPunct="1">
              <a:buClr>
                <a:srgbClr val="00539F"/>
              </a:buClr>
            </a:pPr>
            <a:r>
              <a:rPr lang="en-US" sz="2400" dirty="0" smtClean="0">
                <a:solidFill>
                  <a:srgbClr val="000000"/>
                </a:solidFill>
              </a:rPr>
              <a:t>Health Promotion Program Manager</a:t>
            </a:r>
          </a:p>
          <a:p>
            <a:pPr eaLnBrk="1" hangingPunct="1">
              <a:buClr>
                <a:srgbClr val="00539F"/>
              </a:buClr>
            </a:pPr>
            <a:r>
              <a:rPr lang="en-US" sz="2400" dirty="0" smtClean="0">
                <a:solidFill>
                  <a:srgbClr val="000000"/>
                </a:solidFill>
              </a:rPr>
              <a:t>Nutrition Educator</a:t>
            </a:r>
          </a:p>
          <a:p>
            <a:pPr eaLnBrk="1" hangingPunct="1">
              <a:buClr>
                <a:srgbClr val="00539F"/>
              </a:buClr>
            </a:pPr>
            <a:r>
              <a:rPr lang="en-US" sz="2400" dirty="0" smtClean="0">
                <a:solidFill>
                  <a:srgbClr val="000000"/>
                </a:solidFill>
              </a:rPr>
              <a:t>Sports  Nutritionist</a:t>
            </a:r>
          </a:p>
          <a:p>
            <a:pPr eaLnBrk="1" hangingPunct="1">
              <a:buClr>
                <a:srgbClr val="00539F"/>
              </a:buClr>
            </a:pPr>
            <a:endParaRPr lang="en-US" sz="2400" dirty="0" smtClean="0">
              <a:solidFill>
                <a:schemeClr val="bg2"/>
              </a:solidFill>
            </a:endParaRPr>
          </a:p>
        </p:txBody>
      </p:sp>
      <p:sp>
        <p:nvSpPr>
          <p:cNvPr id="55300" name="Rectangle 4"/>
          <p:cNvSpPr>
            <a:spLocks noGrp="1" noChangeArrowheads="1"/>
          </p:cNvSpPr>
          <p:nvPr>
            <p:ph type="body" sz="half" idx="2"/>
          </p:nvPr>
        </p:nvSpPr>
        <p:spPr>
          <a:xfrm>
            <a:off x="4648200" y="1695450"/>
            <a:ext cx="3810000" cy="2933700"/>
          </a:xfrm>
        </p:spPr>
        <p:txBody>
          <a:bodyPr/>
          <a:lstStyle/>
          <a:p>
            <a:pPr eaLnBrk="1" hangingPunct="1">
              <a:buClr>
                <a:srgbClr val="00539F"/>
              </a:buClr>
            </a:pPr>
            <a:r>
              <a:rPr lang="en-US" sz="2400" dirty="0" smtClean="0">
                <a:solidFill>
                  <a:schemeClr val="tx1"/>
                </a:solidFill>
              </a:rPr>
              <a:t>Food Product Tester</a:t>
            </a:r>
          </a:p>
          <a:p>
            <a:pPr eaLnBrk="1" hangingPunct="1">
              <a:buClr>
                <a:srgbClr val="00539F"/>
              </a:buClr>
            </a:pPr>
            <a:r>
              <a:rPr lang="en-US" sz="2400" dirty="0" smtClean="0">
                <a:solidFill>
                  <a:schemeClr val="tx1"/>
                </a:solidFill>
              </a:rPr>
              <a:t>Patient Food Services Manager</a:t>
            </a:r>
          </a:p>
          <a:p>
            <a:pPr eaLnBrk="1" hangingPunct="1">
              <a:buClr>
                <a:srgbClr val="00539F"/>
              </a:buClr>
            </a:pPr>
            <a:r>
              <a:rPr lang="en-US" sz="2400" dirty="0" smtClean="0">
                <a:solidFill>
                  <a:schemeClr val="tx1"/>
                </a:solidFill>
              </a:rPr>
              <a:t>Nutrition Communication Specialist</a:t>
            </a:r>
          </a:p>
          <a:p>
            <a:pPr eaLnBrk="1" hangingPunct="1">
              <a:buClr>
                <a:srgbClr val="00539F"/>
              </a:buClr>
            </a:pPr>
            <a:r>
              <a:rPr lang="en-US" sz="2400" dirty="0" smtClean="0">
                <a:solidFill>
                  <a:schemeClr val="tx1"/>
                </a:solidFill>
              </a:rPr>
              <a:t>Public Health Nutritionist</a:t>
            </a:r>
          </a:p>
          <a:p>
            <a:pPr eaLnBrk="1" hangingPunct="1">
              <a:buClr>
                <a:srgbClr val="00539F"/>
              </a:buClr>
            </a:pPr>
            <a:r>
              <a:rPr lang="en-US" sz="2400" dirty="0" smtClean="0">
                <a:solidFill>
                  <a:schemeClr val="tx1"/>
                </a:solidFill>
              </a:rPr>
              <a:t>Supermarket Dietitian</a:t>
            </a:r>
          </a:p>
        </p:txBody>
      </p:sp>
    </p:spTree>
    <p:extLst>
      <p:ext uri="{BB962C8B-B14F-4D97-AF65-F5344CB8AC3E}">
        <p14:creationId xmlns:p14="http://schemas.microsoft.com/office/powerpoint/2010/main" val="561179213"/>
      </p:ext>
    </p:extLst>
  </p:cSld>
  <p:clrMapOvr>
    <a:masterClrMapping/>
  </p:clrMapOvr>
  <mc:AlternateContent xmlns:mc="http://schemas.openxmlformats.org/markup-compatibility/2006" xmlns:p14="http://schemas.microsoft.com/office/powerpoint/2010/main">
    <mc:Choice Requires="p14">
      <p:transition spd="slow" p14:dur="2000" advTm="16033"/>
    </mc:Choice>
    <mc:Fallback xmlns="">
      <p:transition xmlns:p14="http://schemas.microsoft.com/office/powerpoint/2010/main" spd="slow" advTm="16033"/>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4037" objId="3"/>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742950"/>
            <a:ext cx="9144000" cy="742950"/>
          </a:xfrm>
        </p:spPr>
        <p:txBody>
          <a:bodyPr/>
          <a:lstStyle/>
          <a:p>
            <a:pPr eaLnBrk="1" hangingPunct="1"/>
            <a:r>
              <a:rPr lang="en-US" sz="3200" b="1" dirty="0" smtClean="0">
                <a:cs typeface="Times New Roman" charset="0"/>
              </a:rPr>
              <a:t>Summary</a:t>
            </a:r>
            <a:endParaRPr lang="en-US" sz="3200" b="1" dirty="0" smtClean="0">
              <a:latin typeface="Comic Sans MS" charset="0"/>
            </a:endParaRPr>
          </a:p>
        </p:txBody>
      </p:sp>
      <p:sp>
        <p:nvSpPr>
          <p:cNvPr id="57347" name="Rectangle 3"/>
          <p:cNvSpPr>
            <a:spLocks noGrp="1" noChangeArrowheads="1"/>
          </p:cNvSpPr>
          <p:nvPr>
            <p:ph type="body" idx="1"/>
          </p:nvPr>
        </p:nvSpPr>
        <p:spPr>
          <a:xfrm>
            <a:off x="457200" y="1581150"/>
            <a:ext cx="8229600" cy="3013075"/>
          </a:xfrm>
        </p:spPr>
        <p:txBody>
          <a:bodyPr/>
          <a:lstStyle/>
          <a:p>
            <a:pPr eaLnBrk="1" hangingPunct="1">
              <a:buClr>
                <a:srgbClr val="00539F"/>
              </a:buClr>
            </a:pPr>
            <a:r>
              <a:rPr lang="en-US" sz="2400" b="1" dirty="0" smtClean="0">
                <a:solidFill>
                  <a:schemeClr val="tx1"/>
                </a:solidFill>
              </a:rPr>
              <a:t>Characteristics of students who major in nutrition:</a:t>
            </a:r>
          </a:p>
          <a:p>
            <a:pPr lvl="1" eaLnBrk="1" hangingPunct="1">
              <a:buClr>
                <a:srgbClr val="00539F"/>
              </a:buClr>
              <a:buFont typeface="Arial" charset="0"/>
              <a:buChar char="•"/>
            </a:pPr>
            <a:r>
              <a:rPr lang="en-US" sz="2400" dirty="0" smtClean="0">
                <a:solidFill>
                  <a:schemeClr val="tx1"/>
                </a:solidFill>
              </a:rPr>
              <a:t>Have strong belief in the connection among and between nutrition, fitness, and health; </a:t>
            </a:r>
          </a:p>
          <a:p>
            <a:pPr lvl="1" eaLnBrk="1" hangingPunct="1">
              <a:buClr>
                <a:srgbClr val="00539F"/>
              </a:buClr>
              <a:buFont typeface="Arial" charset="0"/>
              <a:buChar char="•"/>
            </a:pPr>
            <a:r>
              <a:rPr lang="en-US" sz="2400" dirty="0" smtClean="0">
                <a:solidFill>
                  <a:schemeClr val="tx1"/>
                </a:solidFill>
              </a:rPr>
              <a:t>Find food interesting and exciting;</a:t>
            </a:r>
          </a:p>
          <a:p>
            <a:pPr lvl="1" eaLnBrk="1" hangingPunct="1">
              <a:buClr>
                <a:srgbClr val="00539F"/>
              </a:buClr>
              <a:buFont typeface="Arial" charset="0"/>
              <a:buChar char="•"/>
            </a:pPr>
            <a:r>
              <a:rPr lang="en-US" sz="2400" dirty="0" smtClean="0">
                <a:solidFill>
                  <a:schemeClr val="tx1"/>
                </a:solidFill>
              </a:rPr>
              <a:t>Enjoy science; and/or</a:t>
            </a:r>
          </a:p>
          <a:p>
            <a:pPr lvl="1" eaLnBrk="1" hangingPunct="1">
              <a:buClr>
                <a:srgbClr val="00539F"/>
              </a:buClr>
              <a:buFont typeface="Arial" charset="0"/>
              <a:buChar char="•"/>
            </a:pPr>
            <a:r>
              <a:rPr lang="en-US" sz="2400" dirty="0" smtClean="0">
                <a:solidFill>
                  <a:schemeClr val="tx1"/>
                </a:solidFill>
              </a:rPr>
              <a:t>Want to work with people in varied settings.</a:t>
            </a:r>
          </a:p>
        </p:txBody>
      </p:sp>
    </p:spTree>
    <p:extLst>
      <p:ext uri="{BB962C8B-B14F-4D97-AF65-F5344CB8AC3E}">
        <p14:creationId xmlns:p14="http://schemas.microsoft.com/office/powerpoint/2010/main" val="3257674562"/>
      </p:ext>
    </p:extLst>
  </p:cSld>
  <p:clrMapOvr>
    <a:masterClrMapping/>
  </p:clrMapOvr>
  <mc:AlternateContent xmlns:mc="http://schemas.openxmlformats.org/markup-compatibility/2006" xmlns:p14="http://schemas.microsoft.com/office/powerpoint/2010/main">
    <mc:Choice Requires="p14">
      <p:transition spd="slow" p14:dur="2000" advTm="20278"/>
    </mc:Choice>
    <mc:Fallback xmlns="">
      <p:transition xmlns:p14="http://schemas.microsoft.com/office/powerpoint/2010/main" spd="slow" advTm="20278"/>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8419" objId="3"/>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742950"/>
            <a:ext cx="9144000" cy="742950"/>
          </a:xfrm>
        </p:spPr>
        <p:txBody>
          <a:bodyPr/>
          <a:lstStyle/>
          <a:p>
            <a:pPr eaLnBrk="1" hangingPunct="1"/>
            <a:r>
              <a:rPr lang="en-US" sz="3200" b="1" dirty="0" smtClean="0">
                <a:cs typeface="Times New Roman" charset="0"/>
              </a:rPr>
              <a:t>Summary</a:t>
            </a:r>
            <a:endParaRPr lang="en-US" sz="3200" b="1" dirty="0" smtClean="0">
              <a:latin typeface="Comic Sans MS" charset="0"/>
            </a:endParaRPr>
          </a:p>
        </p:txBody>
      </p:sp>
      <p:sp>
        <p:nvSpPr>
          <p:cNvPr id="57347" name="Rectangle 3"/>
          <p:cNvSpPr>
            <a:spLocks noGrp="1" noChangeArrowheads="1"/>
          </p:cNvSpPr>
          <p:nvPr>
            <p:ph type="body" idx="1"/>
          </p:nvPr>
        </p:nvSpPr>
        <p:spPr>
          <a:xfrm>
            <a:off x="457200" y="1581150"/>
            <a:ext cx="8229600" cy="3013075"/>
          </a:xfrm>
        </p:spPr>
        <p:txBody>
          <a:bodyPr/>
          <a:lstStyle/>
          <a:p>
            <a:pPr eaLnBrk="1" hangingPunct="1">
              <a:buClr>
                <a:srgbClr val="00539F"/>
              </a:buClr>
            </a:pPr>
            <a:r>
              <a:rPr lang="en-US" sz="2400" b="1" dirty="0" smtClean="0">
                <a:solidFill>
                  <a:schemeClr val="tx1"/>
                </a:solidFill>
              </a:rPr>
              <a:t>Majors:</a:t>
            </a:r>
          </a:p>
          <a:p>
            <a:pPr lvl="1" eaLnBrk="1" hangingPunct="1">
              <a:buClr>
                <a:srgbClr val="00539F"/>
              </a:buClr>
              <a:buFont typeface="Arial" charset="0"/>
              <a:buChar char="•"/>
            </a:pPr>
            <a:r>
              <a:rPr lang="en-US" sz="2400" dirty="0">
                <a:solidFill>
                  <a:srgbClr val="000000"/>
                </a:solidFill>
              </a:rPr>
              <a:t>Applied Nutrition</a:t>
            </a:r>
          </a:p>
          <a:p>
            <a:pPr lvl="1" eaLnBrk="1" hangingPunct="1">
              <a:buClr>
                <a:srgbClr val="00539F"/>
              </a:buClr>
              <a:buFont typeface="Arial" charset="0"/>
              <a:buChar char="•"/>
            </a:pPr>
            <a:r>
              <a:rPr lang="en-US" sz="2400" dirty="0" smtClean="0">
                <a:solidFill>
                  <a:srgbClr val="000000"/>
                </a:solidFill>
              </a:rPr>
              <a:t>Dietetics</a:t>
            </a:r>
            <a:endParaRPr lang="en-US" sz="2400" dirty="0">
              <a:solidFill>
                <a:schemeClr val="tx1"/>
              </a:solidFill>
            </a:endParaRPr>
          </a:p>
          <a:p>
            <a:pPr lvl="1" eaLnBrk="1" hangingPunct="1">
              <a:buClr>
                <a:srgbClr val="00539F"/>
              </a:buClr>
              <a:buFont typeface="Arial" charset="0"/>
              <a:buChar char="•"/>
            </a:pPr>
            <a:r>
              <a:rPr lang="en-US" sz="2400" dirty="0" smtClean="0">
                <a:solidFill>
                  <a:schemeClr val="tx1"/>
                </a:solidFill>
              </a:rPr>
              <a:t>Nutritional Sciences</a:t>
            </a:r>
            <a:endParaRPr lang="en-US" sz="2400" dirty="0">
              <a:solidFill>
                <a:srgbClr val="000000"/>
              </a:solidFill>
            </a:endParaRPr>
          </a:p>
          <a:p>
            <a:pPr marL="914400" lvl="2" indent="0" eaLnBrk="1" hangingPunct="1">
              <a:buClr>
                <a:srgbClr val="00539F"/>
              </a:buClr>
              <a:buNone/>
            </a:pPr>
            <a:endParaRPr lang="en-US" sz="2400" dirty="0" smtClean="0">
              <a:solidFill>
                <a:srgbClr val="000000"/>
              </a:solidFill>
            </a:endParaRPr>
          </a:p>
        </p:txBody>
      </p:sp>
    </p:spTree>
    <p:extLst>
      <p:ext uri="{BB962C8B-B14F-4D97-AF65-F5344CB8AC3E}">
        <p14:creationId xmlns:p14="http://schemas.microsoft.com/office/powerpoint/2010/main" val="2836843784"/>
      </p:ext>
    </p:extLst>
  </p:cSld>
  <p:clrMapOvr>
    <a:masterClrMapping/>
  </p:clrMapOvr>
  <mc:AlternateContent xmlns:mc="http://schemas.openxmlformats.org/markup-compatibility/2006" xmlns:p14="http://schemas.microsoft.com/office/powerpoint/2010/main">
    <mc:Choice Requires="p14">
      <p:transition spd="slow" p14:dur="2000" advTm="20278"/>
    </mc:Choice>
    <mc:Fallback xmlns="">
      <p:transition xmlns:p14="http://schemas.microsoft.com/office/powerpoint/2010/main" spd="slow" advTm="20278"/>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8419" objId="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514350"/>
            <a:ext cx="8229600" cy="742950"/>
          </a:xfrm>
        </p:spPr>
        <p:txBody>
          <a:bodyPr/>
          <a:lstStyle/>
          <a:p>
            <a:pPr eaLnBrk="1" hangingPunct="1"/>
            <a:r>
              <a:rPr lang="en-US" sz="3200" b="1" dirty="0" smtClean="0">
                <a:cs typeface="Times New Roman" charset="0"/>
              </a:rPr>
              <a:t>Want more information?</a:t>
            </a:r>
          </a:p>
        </p:txBody>
      </p:sp>
      <p:sp>
        <p:nvSpPr>
          <p:cNvPr id="61443" name="Rectangle 3"/>
          <p:cNvSpPr>
            <a:spLocks noGrp="1" noChangeArrowheads="1"/>
          </p:cNvSpPr>
          <p:nvPr>
            <p:ph type="body" idx="1"/>
          </p:nvPr>
        </p:nvSpPr>
        <p:spPr>
          <a:xfrm>
            <a:off x="457200" y="1289304"/>
            <a:ext cx="8229600" cy="2914650"/>
          </a:xfrm>
        </p:spPr>
        <p:txBody>
          <a:bodyPr/>
          <a:lstStyle/>
          <a:p>
            <a:pPr eaLnBrk="1" hangingPunct="1">
              <a:buClr>
                <a:srgbClr val="00539F"/>
              </a:buClr>
            </a:pPr>
            <a:r>
              <a:rPr lang="en-US" sz="2400" dirty="0">
                <a:solidFill>
                  <a:schemeClr val="tx1"/>
                </a:solidFill>
              </a:rPr>
              <a:t>Department of Behavioral Health and Nutrition: Nutrition Programs: </a:t>
            </a:r>
            <a:r>
              <a:rPr lang="en-US" sz="2400" dirty="0">
                <a:solidFill>
                  <a:schemeClr val="tx1"/>
                </a:solidFill>
                <a:hlinkClick r:id="rId3"/>
              </a:rPr>
              <a:t>www.udel.edu/bhan</a:t>
            </a:r>
            <a:r>
              <a:rPr lang="en-US" sz="2400" dirty="0">
                <a:solidFill>
                  <a:schemeClr val="tx1"/>
                </a:solidFill>
              </a:rPr>
              <a:t> </a:t>
            </a:r>
          </a:p>
          <a:p>
            <a:pPr eaLnBrk="1" hangingPunct="1">
              <a:buClr>
                <a:srgbClr val="00539F"/>
              </a:buClr>
            </a:pPr>
            <a:r>
              <a:rPr lang="en-US" sz="2400" dirty="0">
                <a:solidFill>
                  <a:schemeClr val="tx1"/>
                </a:solidFill>
              </a:rPr>
              <a:t>Academy of Nutrition and Dietetics: </a:t>
            </a:r>
            <a:r>
              <a:rPr lang="en-US" sz="2400" dirty="0">
                <a:solidFill>
                  <a:schemeClr val="tx1"/>
                </a:solidFill>
                <a:hlinkClick r:id="rId4"/>
              </a:rPr>
              <a:t>www.eatright.org</a:t>
            </a:r>
            <a:endParaRPr lang="en-US" sz="2400" dirty="0">
              <a:solidFill>
                <a:schemeClr val="tx1"/>
              </a:solidFill>
            </a:endParaRPr>
          </a:p>
          <a:p>
            <a:pPr eaLnBrk="1" hangingPunct="1">
              <a:buClr>
                <a:srgbClr val="00539F"/>
              </a:buClr>
            </a:pPr>
            <a:r>
              <a:rPr lang="en-US" sz="2400" dirty="0">
                <a:solidFill>
                  <a:schemeClr val="tx1"/>
                </a:solidFill>
              </a:rPr>
              <a:t>Change of major directions: </a:t>
            </a:r>
            <a:r>
              <a:rPr lang="en-US" sz="2400" dirty="0">
                <a:solidFill>
                  <a:schemeClr val="tx1"/>
                </a:solidFill>
                <a:hlinkClick r:id="rId5"/>
              </a:rPr>
              <a:t>http://sites.udel.edu/bhan/undergraduate-programs-2/bhan-advising/undergraduates-changemajor/</a:t>
            </a:r>
            <a:endParaRPr lang="en-US" sz="2400" dirty="0">
              <a:solidFill>
                <a:schemeClr val="tx1"/>
              </a:solidFill>
            </a:endParaRPr>
          </a:p>
          <a:p>
            <a:pPr eaLnBrk="1" hangingPunct="1">
              <a:buClr>
                <a:srgbClr val="00539F"/>
              </a:buClr>
            </a:pPr>
            <a:r>
              <a:rPr lang="en-US" sz="2400" dirty="0">
                <a:solidFill>
                  <a:schemeClr val="tx1"/>
                </a:solidFill>
              </a:rPr>
              <a:t>Advising appointment instructions: </a:t>
            </a:r>
            <a:r>
              <a:rPr lang="en-US" sz="2400" dirty="0">
                <a:solidFill>
                  <a:schemeClr val="tx1"/>
                </a:solidFill>
                <a:hlinkClick r:id="rId6"/>
              </a:rPr>
              <a:t>http://sites.udel.edu/bhan/undergraduate-programs-2/bhan-advising/making-an-appointment/</a:t>
            </a:r>
            <a:endParaRPr lang="en-US" sz="2400" dirty="0">
              <a:solidFill>
                <a:schemeClr val="tx1"/>
              </a:solidFill>
            </a:endParaRPr>
          </a:p>
        </p:txBody>
      </p:sp>
    </p:spTree>
    <p:extLst>
      <p:ext uri="{BB962C8B-B14F-4D97-AF65-F5344CB8AC3E}">
        <p14:creationId xmlns:p14="http://schemas.microsoft.com/office/powerpoint/2010/main" val="4225725566"/>
      </p:ext>
    </p:extLst>
  </p:cSld>
  <p:clrMapOvr>
    <a:masterClrMapping/>
  </p:clrMapOvr>
  <mc:AlternateContent xmlns:mc="http://schemas.openxmlformats.org/markup-compatibility/2006" xmlns:p14="http://schemas.microsoft.com/office/powerpoint/2010/main">
    <mc:Choice Requires="p14">
      <p:transition spd="slow" p14:dur="2000" advTm="15154"/>
    </mc:Choice>
    <mc:Fallback xmlns="">
      <p:transition xmlns:p14="http://schemas.microsoft.com/office/powerpoint/2010/main" spd="slow" advTm="15154"/>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13834"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txBox="1">
            <a:spLocks noChangeArrowheads="1"/>
          </p:cNvSpPr>
          <p:nvPr/>
        </p:nvSpPr>
        <p:spPr bwMode="auto">
          <a:xfrm>
            <a:off x="838200" y="57150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3200" b="1" dirty="0">
                <a:solidFill>
                  <a:schemeClr val="tx2"/>
                </a:solidFill>
                <a:latin typeface="+mn-lt"/>
              </a:rPr>
              <a:t>Which major is </a:t>
            </a:r>
            <a:r>
              <a:rPr lang="en-US" sz="3200" b="1" dirty="0" smtClean="0">
                <a:solidFill>
                  <a:schemeClr val="tx2"/>
                </a:solidFill>
                <a:latin typeface="+mn-lt"/>
              </a:rPr>
              <a:t>best for </a:t>
            </a:r>
            <a:r>
              <a:rPr lang="en-US" sz="3200" b="1" dirty="0">
                <a:solidFill>
                  <a:schemeClr val="tx2"/>
                </a:solidFill>
                <a:latin typeface="+mn-lt"/>
              </a:rPr>
              <a:t>you?</a:t>
            </a:r>
          </a:p>
        </p:txBody>
      </p:sp>
      <p:sp>
        <p:nvSpPr>
          <p:cNvPr id="3" name="Rectangle 2"/>
          <p:cNvSpPr/>
          <p:nvPr/>
        </p:nvSpPr>
        <p:spPr>
          <a:xfrm>
            <a:off x="228600" y="2114550"/>
            <a:ext cx="2743200" cy="182880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Applied Nutrition (APN)</a:t>
            </a:r>
            <a:endParaRPr lang="en-US" dirty="0"/>
          </a:p>
        </p:txBody>
      </p:sp>
      <p:sp>
        <p:nvSpPr>
          <p:cNvPr id="6" name="Rectangle 5"/>
          <p:cNvSpPr/>
          <p:nvPr/>
        </p:nvSpPr>
        <p:spPr>
          <a:xfrm>
            <a:off x="3200400" y="2114550"/>
            <a:ext cx="2743200" cy="182880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Dietetics (DIET)</a:t>
            </a:r>
            <a:endParaRPr lang="en-US" dirty="0"/>
          </a:p>
        </p:txBody>
      </p:sp>
      <p:sp>
        <p:nvSpPr>
          <p:cNvPr id="7" name="Rectangle 6"/>
          <p:cNvSpPr/>
          <p:nvPr/>
        </p:nvSpPr>
        <p:spPr>
          <a:xfrm>
            <a:off x="6172200" y="2114550"/>
            <a:ext cx="2743200" cy="18288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Nutritional Sciences (NS)</a:t>
            </a:r>
            <a:endParaRPr lang="en-US" dirty="0"/>
          </a:p>
        </p:txBody>
      </p:sp>
    </p:spTree>
    <p:extLst>
      <p:ext uri="{BB962C8B-B14F-4D97-AF65-F5344CB8AC3E}">
        <p14:creationId xmlns:p14="http://schemas.microsoft.com/office/powerpoint/2010/main" val="1697414673"/>
      </p:ext>
    </p:extLst>
  </p:cSld>
  <p:clrMapOvr>
    <a:masterClrMapping/>
  </p:clrMapOvr>
  <mc:AlternateContent xmlns:mc="http://schemas.openxmlformats.org/markup-compatibility/2006" xmlns:p14="http://schemas.microsoft.com/office/powerpoint/2010/main">
    <mc:Choice Requires="p14">
      <p:transition spd="slow" p14:dur="2000" advTm="12801"/>
    </mc:Choice>
    <mc:Fallback xmlns="">
      <p:transition xmlns:p14="http://schemas.microsoft.com/office/powerpoint/2010/main" spd="slow" advTm="12801"/>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1852"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2"/>
          <p:cNvSpPr txBox="1">
            <a:spLocks noChangeArrowheads="1"/>
          </p:cNvSpPr>
          <p:nvPr/>
        </p:nvSpPr>
        <p:spPr bwMode="auto">
          <a:xfrm>
            <a:off x="6553200" y="3384947"/>
            <a:ext cx="1828800"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1400" i="1">
                <a:solidFill>
                  <a:schemeClr val="bg2"/>
                </a:solidFill>
                <a:latin typeface="Arial" charset="0"/>
                <a:cs typeface="Arial" charset="0"/>
              </a:rPr>
              <a:t>Psychology</a:t>
            </a:r>
          </a:p>
        </p:txBody>
      </p:sp>
      <p:sp>
        <p:nvSpPr>
          <p:cNvPr id="8" name="Rectangle 7"/>
          <p:cNvSpPr/>
          <p:nvPr/>
        </p:nvSpPr>
        <p:spPr>
          <a:xfrm>
            <a:off x="3200400" y="819150"/>
            <a:ext cx="2743200" cy="182880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Applied Nutrition</a:t>
            </a:r>
            <a:endParaRPr lang="en-US" sz="2400" b="1" dirty="0"/>
          </a:p>
        </p:txBody>
      </p:sp>
      <p:sp>
        <p:nvSpPr>
          <p:cNvPr id="9" name="Rectangle 8"/>
          <p:cNvSpPr/>
          <p:nvPr/>
        </p:nvSpPr>
        <p:spPr>
          <a:xfrm>
            <a:off x="381000" y="2876550"/>
            <a:ext cx="8382000" cy="182880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eaLnBrk="1" hangingPunct="1">
              <a:buClr>
                <a:srgbClr val="00539F"/>
              </a:buClr>
              <a:defRPr/>
            </a:pPr>
            <a:r>
              <a:rPr lang="en-US" sz="2400" dirty="0" smtClean="0">
                <a:solidFill>
                  <a:schemeClr val="tx1"/>
                </a:solidFill>
              </a:rPr>
              <a:t>A flexible science-based program that provides numerous choices.  Foundation for Dietetics major. APN Majors are encouraged to minor in a complementary field.  Can be developed into an individual course of study.</a:t>
            </a:r>
            <a:endParaRPr lang="en-US" dirty="0"/>
          </a:p>
        </p:txBody>
      </p:sp>
    </p:spTree>
    <p:extLst>
      <p:ext uri="{BB962C8B-B14F-4D97-AF65-F5344CB8AC3E}">
        <p14:creationId xmlns:p14="http://schemas.microsoft.com/office/powerpoint/2010/main" val="700413506"/>
      </p:ext>
    </p:extLst>
  </p:cSld>
  <p:clrMapOvr>
    <a:masterClrMapping/>
  </p:clrMapOvr>
  <mc:AlternateContent xmlns:mc="http://schemas.openxmlformats.org/markup-compatibility/2006" xmlns:p14="http://schemas.microsoft.com/office/powerpoint/2010/main">
    <mc:Choice Requires="p14">
      <p:transition spd="slow" p14:dur="2000" advTm="24545"/>
    </mc:Choice>
    <mc:Fallback xmlns="">
      <p:transition xmlns:p14="http://schemas.microsoft.com/office/powerpoint/2010/main" spd="slow" advTm="24545"/>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1512"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550"/>
            <a:ext cx="7772400" cy="1447800"/>
          </a:xfrm>
          <a:solidFill>
            <a:schemeClr val="accent2">
              <a:lumMod val="40000"/>
              <a:lumOff val="60000"/>
            </a:schemeClr>
          </a:solidFill>
        </p:spPr>
        <p:txBody>
          <a:bodyPr/>
          <a:lstStyle/>
          <a:p>
            <a:r>
              <a:rPr lang="en-US" sz="2000" dirty="0" smtClean="0"/>
              <a:t>Applied Nutrition includes:</a:t>
            </a:r>
            <a:br>
              <a:rPr lang="en-US" sz="2000" dirty="0" smtClean="0"/>
            </a:br>
            <a:r>
              <a:rPr lang="en-US" sz="2000" dirty="0" smtClean="0"/>
              <a:t> 30 credits of free electives </a:t>
            </a:r>
            <a:br>
              <a:rPr lang="en-US" sz="2000" dirty="0" smtClean="0"/>
            </a:br>
            <a:r>
              <a:rPr lang="en-US" sz="2000" dirty="0" smtClean="0"/>
              <a:t>12 credits of nutrition electives  </a:t>
            </a:r>
            <a:endParaRPr lang="en-US" sz="2000" dirty="0"/>
          </a:p>
        </p:txBody>
      </p:sp>
      <p:sp>
        <p:nvSpPr>
          <p:cNvPr id="3" name="Subtitle 2"/>
          <p:cNvSpPr>
            <a:spLocks noGrp="1"/>
          </p:cNvSpPr>
          <p:nvPr>
            <p:ph type="subTitle" idx="1"/>
          </p:nvPr>
        </p:nvSpPr>
        <p:spPr>
          <a:xfrm>
            <a:off x="1371600" y="2356246"/>
            <a:ext cx="6400800" cy="2501503"/>
          </a:xfrm>
        </p:spPr>
        <p:txBody>
          <a:bodyPr/>
          <a:lstStyle/>
          <a:p>
            <a:r>
              <a:rPr lang="en-US" sz="2000" dirty="0">
                <a:solidFill>
                  <a:srgbClr val="0070C0"/>
                </a:solidFill>
              </a:rPr>
              <a:t>Students may choose to cluster their curriculum </a:t>
            </a:r>
            <a:endParaRPr lang="en-US" sz="2000" dirty="0" smtClean="0">
              <a:solidFill>
                <a:srgbClr val="0070C0"/>
              </a:solidFill>
            </a:endParaRPr>
          </a:p>
          <a:p>
            <a:r>
              <a:rPr lang="en-US" sz="2000" dirty="0" smtClean="0">
                <a:solidFill>
                  <a:srgbClr val="0070C0"/>
                </a:solidFill>
              </a:rPr>
              <a:t>around </a:t>
            </a:r>
            <a:r>
              <a:rPr lang="en-US" sz="2000" dirty="0">
                <a:solidFill>
                  <a:srgbClr val="0070C0"/>
                </a:solidFill>
              </a:rPr>
              <a:t>courses in:</a:t>
            </a:r>
            <a:endParaRPr lang="en-US" sz="2000" dirty="0" smtClean="0">
              <a:solidFill>
                <a:srgbClr val="0070C0"/>
              </a:solidFill>
            </a:endParaRPr>
          </a:p>
          <a:p>
            <a:r>
              <a:rPr lang="en-US" sz="2000" dirty="0" smtClean="0">
                <a:solidFill>
                  <a:schemeClr val="accent2">
                    <a:lumMod val="60000"/>
                    <a:lumOff val="40000"/>
                  </a:schemeClr>
                </a:solidFill>
              </a:rPr>
              <a:t>Maternal and Child Nutrition</a:t>
            </a:r>
          </a:p>
          <a:p>
            <a:r>
              <a:rPr lang="en-US" sz="2000" dirty="0" smtClean="0">
                <a:solidFill>
                  <a:schemeClr val="accent2">
                    <a:lumMod val="60000"/>
                    <a:lumOff val="40000"/>
                  </a:schemeClr>
                </a:solidFill>
              </a:rPr>
              <a:t>Overweight/Obesity</a:t>
            </a:r>
          </a:p>
          <a:p>
            <a:r>
              <a:rPr lang="en-US" sz="2000" dirty="0" smtClean="0">
                <a:solidFill>
                  <a:schemeClr val="accent2">
                    <a:lumMod val="60000"/>
                    <a:lumOff val="40000"/>
                  </a:schemeClr>
                </a:solidFill>
              </a:rPr>
              <a:t>Culinary Nutrition</a:t>
            </a:r>
          </a:p>
          <a:p>
            <a:r>
              <a:rPr lang="en-US" sz="2000" dirty="0" smtClean="0">
                <a:solidFill>
                  <a:schemeClr val="accent2">
                    <a:lumMod val="60000"/>
                    <a:lumOff val="40000"/>
                  </a:schemeClr>
                </a:solidFill>
              </a:rPr>
              <a:t>Food Service Management</a:t>
            </a:r>
          </a:p>
          <a:p>
            <a:r>
              <a:rPr lang="en-US" sz="2000" dirty="0" smtClean="0">
                <a:solidFill>
                  <a:schemeClr val="accent2">
                    <a:lumMod val="60000"/>
                    <a:lumOff val="40000"/>
                  </a:schemeClr>
                </a:solidFill>
              </a:rPr>
              <a:t>Nutrition Communication</a:t>
            </a:r>
            <a:endParaRPr lang="en-US" sz="2000" dirty="0">
              <a:solidFill>
                <a:schemeClr val="accent2">
                  <a:lumMod val="60000"/>
                  <a:lumOff val="40000"/>
                </a:schemeClr>
              </a:solidFill>
            </a:endParaRPr>
          </a:p>
        </p:txBody>
      </p:sp>
    </p:spTree>
    <p:extLst>
      <p:ext uri="{BB962C8B-B14F-4D97-AF65-F5344CB8AC3E}">
        <p14:creationId xmlns:p14="http://schemas.microsoft.com/office/powerpoint/2010/main" val="639513251"/>
      </p:ext>
    </p:extLst>
  </p:cSld>
  <p:clrMapOvr>
    <a:masterClrMapping/>
  </p:clrMapOvr>
  <mc:AlternateContent xmlns:mc="http://schemas.openxmlformats.org/markup-compatibility/2006" xmlns:p14="http://schemas.microsoft.com/office/powerpoint/2010/main">
    <mc:Choice Requires="p14">
      <p:transition spd="slow" p14:dur="2000" advTm="24545"/>
    </mc:Choice>
    <mc:Fallback xmlns="">
      <p:transition xmlns:p14="http://schemas.microsoft.com/office/powerpoint/2010/main" spd="slow" advTm="24545"/>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1512"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txBox="1">
            <a:spLocks noChangeArrowheads="1"/>
          </p:cNvSpPr>
          <p:nvPr/>
        </p:nvSpPr>
        <p:spPr bwMode="auto">
          <a:xfrm>
            <a:off x="457200" y="742950"/>
            <a:ext cx="86868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sz="2800" b="1" dirty="0">
                <a:solidFill>
                  <a:schemeClr val="tx2"/>
                </a:solidFill>
                <a:latin typeface="+mn-lt"/>
              </a:rPr>
              <a:t>Minors frequently selected by nutrition </a:t>
            </a:r>
            <a:r>
              <a:rPr lang="en-US" sz="2800" b="1" dirty="0" smtClean="0">
                <a:solidFill>
                  <a:schemeClr val="tx2"/>
                </a:solidFill>
                <a:latin typeface="+mn-lt"/>
              </a:rPr>
              <a:t>majors</a:t>
            </a:r>
            <a:r>
              <a:rPr lang="en-US" sz="2800" dirty="0" smtClean="0">
                <a:latin typeface="+mn-lt"/>
              </a:rPr>
              <a:t>:</a:t>
            </a:r>
          </a:p>
          <a:p>
            <a:pPr lvl="1" eaLnBrk="1" hangingPunct="1">
              <a:buFont typeface="Arial" charset="0"/>
              <a:buChar char="•"/>
            </a:pPr>
            <a:r>
              <a:rPr lang="en-US" dirty="0">
                <a:solidFill>
                  <a:srgbClr val="000000"/>
                </a:solidFill>
                <a:latin typeface="+mn-lt"/>
              </a:rPr>
              <a:t>Health and </a:t>
            </a:r>
            <a:r>
              <a:rPr lang="en-US" dirty="0" smtClean="0">
                <a:solidFill>
                  <a:srgbClr val="000000"/>
                </a:solidFill>
                <a:latin typeface="+mn-lt"/>
              </a:rPr>
              <a:t>Wellness;</a:t>
            </a:r>
            <a:endParaRPr lang="en-US" dirty="0">
              <a:solidFill>
                <a:srgbClr val="000000"/>
              </a:solidFill>
              <a:latin typeface="+mn-lt"/>
            </a:endParaRPr>
          </a:p>
          <a:p>
            <a:pPr lvl="1" eaLnBrk="1" hangingPunct="1">
              <a:buFont typeface="Arial" charset="0"/>
              <a:buChar char="•"/>
            </a:pPr>
            <a:r>
              <a:rPr lang="en-US" dirty="0" smtClean="0">
                <a:solidFill>
                  <a:srgbClr val="000000"/>
                </a:solidFill>
                <a:latin typeface="+mn-lt"/>
              </a:rPr>
              <a:t>Biology;</a:t>
            </a:r>
            <a:endParaRPr lang="en-US" dirty="0">
              <a:solidFill>
                <a:srgbClr val="000000"/>
              </a:solidFill>
              <a:latin typeface="+mn-lt"/>
            </a:endParaRPr>
          </a:p>
          <a:p>
            <a:pPr lvl="1" eaLnBrk="1" hangingPunct="1">
              <a:buFont typeface="Arial" charset="0"/>
              <a:buChar char="•"/>
            </a:pPr>
            <a:r>
              <a:rPr lang="en-US" dirty="0">
                <a:solidFill>
                  <a:srgbClr val="000000"/>
                </a:solidFill>
                <a:latin typeface="+mn-lt"/>
              </a:rPr>
              <a:t>Public </a:t>
            </a:r>
            <a:r>
              <a:rPr lang="en-US" dirty="0" smtClean="0">
                <a:solidFill>
                  <a:srgbClr val="000000"/>
                </a:solidFill>
                <a:latin typeface="+mn-lt"/>
              </a:rPr>
              <a:t>Health;</a:t>
            </a:r>
            <a:endParaRPr lang="en-US" dirty="0">
              <a:solidFill>
                <a:srgbClr val="000000"/>
              </a:solidFill>
              <a:latin typeface="+mn-lt"/>
            </a:endParaRPr>
          </a:p>
          <a:p>
            <a:pPr lvl="1" eaLnBrk="1" hangingPunct="1">
              <a:buFont typeface="Arial" charset="0"/>
              <a:buChar char="•"/>
            </a:pPr>
            <a:r>
              <a:rPr lang="en-US" dirty="0" smtClean="0">
                <a:solidFill>
                  <a:srgbClr val="000000"/>
                </a:solidFill>
                <a:latin typeface="+mn-lt"/>
              </a:rPr>
              <a:t>Psychology;</a:t>
            </a:r>
            <a:endParaRPr lang="en-US" dirty="0">
              <a:solidFill>
                <a:srgbClr val="000000"/>
              </a:solidFill>
              <a:latin typeface="+mn-lt"/>
            </a:endParaRPr>
          </a:p>
          <a:p>
            <a:pPr lvl="1" eaLnBrk="1" hangingPunct="1">
              <a:buFont typeface="Arial" charset="0"/>
              <a:buChar char="•"/>
            </a:pPr>
            <a:r>
              <a:rPr lang="en-US" dirty="0">
                <a:solidFill>
                  <a:srgbClr val="000000"/>
                </a:solidFill>
                <a:latin typeface="+mn-lt"/>
              </a:rPr>
              <a:t>Strength and </a:t>
            </a:r>
            <a:r>
              <a:rPr lang="en-US" dirty="0" smtClean="0">
                <a:solidFill>
                  <a:srgbClr val="000000"/>
                </a:solidFill>
                <a:latin typeface="+mn-lt"/>
              </a:rPr>
              <a:t>Conditioning;</a:t>
            </a:r>
            <a:endParaRPr lang="en-US" dirty="0">
              <a:solidFill>
                <a:srgbClr val="000000"/>
              </a:solidFill>
              <a:latin typeface="+mn-lt"/>
            </a:endParaRPr>
          </a:p>
          <a:p>
            <a:pPr lvl="1" eaLnBrk="1" hangingPunct="1">
              <a:buFont typeface="Arial" charset="0"/>
              <a:buChar char="•"/>
            </a:pPr>
            <a:r>
              <a:rPr lang="en-US" dirty="0" smtClean="0">
                <a:solidFill>
                  <a:srgbClr val="000000"/>
                </a:solidFill>
                <a:latin typeface="+mn-lt"/>
              </a:rPr>
              <a:t>Dance;</a:t>
            </a:r>
            <a:endParaRPr lang="en-US" dirty="0">
              <a:solidFill>
                <a:srgbClr val="000000"/>
              </a:solidFill>
              <a:latin typeface="+mn-lt"/>
            </a:endParaRPr>
          </a:p>
          <a:p>
            <a:pPr lvl="1" eaLnBrk="1" hangingPunct="1">
              <a:buFont typeface="Arial" charset="0"/>
              <a:buChar char="•"/>
            </a:pPr>
            <a:r>
              <a:rPr lang="en-US" dirty="0">
                <a:solidFill>
                  <a:srgbClr val="000000"/>
                </a:solidFill>
                <a:latin typeface="+mn-lt"/>
              </a:rPr>
              <a:t>Foreign </a:t>
            </a:r>
            <a:r>
              <a:rPr lang="en-US" dirty="0" smtClean="0">
                <a:solidFill>
                  <a:srgbClr val="000000"/>
                </a:solidFill>
                <a:latin typeface="+mn-lt"/>
              </a:rPr>
              <a:t>Language; </a:t>
            </a:r>
            <a:r>
              <a:rPr lang="en-US" i="1" dirty="0">
                <a:solidFill>
                  <a:srgbClr val="000000"/>
                </a:solidFill>
                <a:latin typeface="+mn-lt"/>
              </a:rPr>
              <a:t>and/</a:t>
            </a:r>
            <a:r>
              <a:rPr lang="en-US" i="1" dirty="0" smtClean="0">
                <a:solidFill>
                  <a:srgbClr val="000000"/>
                </a:solidFill>
                <a:latin typeface="+mn-lt"/>
              </a:rPr>
              <a:t>or</a:t>
            </a:r>
          </a:p>
          <a:p>
            <a:pPr lvl="1" eaLnBrk="1" hangingPunct="1">
              <a:buFont typeface="Arial" charset="0"/>
              <a:buChar char="•"/>
            </a:pPr>
            <a:r>
              <a:rPr lang="en-US" dirty="0" smtClean="0">
                <a:solidFill>
                  <a:srgbClr val="000000"/>
                </a:solidFill>
                <a:latin typeface="+mn-lt"/>
              </a:rPr>
              <a:t>Certificate </a:t>
            </a:r>
            <a:r>
              <a:rPr lang="en-US" dirty="0">
                <a:solidFill>
                  <a:srgbClr val="000000"/>
                </a:solidFill>
                <a:latin typeface="+mn-lt"/>
              </a:rPr>
              <a:t>of Business </a:t>
            </a:r>
            <a:r>
              <a:rPr lang="en-US" dirty="0" smtClean="0">
                <a:solidFill>
                  <a:srgbClr val="000000"/>
                </a:solidFill>
                <a:latin typeface="+mn-lt"/>
              </a:rPr>
              <a:t>Essentials. </a:t>
            </a:r>
          </a:p>
          <a:p>
            <a:pPr marL="457200" lvl="1" indent="0" eaLnBrk="1" hangingPunct="1"/>
            <a:r>
              <a:rPr lang="en-US" dirty="0">
                <a:solidFill>
                  <a:srgbClr val="000000"/>
                </a:solidFill>
                <a:latin typeface="+mn-lt"/>
              </a:rPr>
              <a:t>	</a:t>
            </a:r>
            <a:r>
              <a:rPr lang="en-US" sz="2000" dirty="0" smtClean="0">
                <a:solidFill>
                  <a:srgbClr val="000000"/>
                </a:solidFill>
                <a:latin typeface="+mn-lt"/>
              </a:rPr>
              <a:t>- for healthcare administration or entrepreneurship</a:t>
            </a:r>
          </a:p>
          <a:p>
            <a:pPr algn="ctr" eaLnBrk="1" hangingPunct="1"/>
            <a:endParaRPr lang="en-US" sz="3200" dirty="0">
              <a:solidFill>
                <a:schemeClr val="tx2"/>
              </a:solidFill>
              <a:latin typeface="+mn-lt"/>
            </a:endParaRPr>
          </a:p>
        </p:txBody>
      </p:sp>
    </p:spTree>
    <p:extLst>
      <p:ext uri="{BB962C8B-B14F-4D97-AF65-F5344CB8AC3E}">
        <p14:creationId xmlns:p14="http://schemas.microsoft.com/office/powerpoint/2010/main" val="2408467270"/>
      </p:ext>
    </p:extLst>
  </p:cSld>
  <p:clrMapOvr>
    <a:masterClrMapping/>
  </p:clrMapOvr>
  <mc:AlternateContent xmlns:mc="http://schemas.openxmlformats.org/markup-compatibility/2006" xmlns:p14="http://schemas.microsoft.com/office/powerpoint/2010/main">
    <mc:Choice Requires="p14">
      <p:transition spd="slow" p14:dur="2000" advTm="32749"/>
    </mc:Choice>
    <mc:Fallback xmlns="">
      <p:transition xmlns:p14="http://schemas.microsoft.com/office/powerpoint/2010/main" spd="slow" advTm="32749"/>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31872"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524B65-BD56-BC42-A8D4-F7B262BC0E77}" type="slidenum">
              <a:rPr lang="en-US" smtClean="0"/>
              <a:pPr>
                <a:defRPr/>
              </a:pPr>
              <a:t>7</a:t>
            </a:fld>
            <a:endParaRPr lang="en-US"/>
          </a:p>
        </p:txBody>
      </p:sp>
      <p:graphicFrame>
        <p:nvGraphicFramePr>
          <p:cNvPr id="3" name="Diagram 2"/>
          <p:cNvGraphicFramePr/>
          <p:nvPr>
            <p:extLst>
              <p:ext uri="{D42A27DB-BD31-4B8C-83A1-F6EECF244321}">
                <p14:modId xmlns:p14="http://schemas.microsoft.com/office/powerpoint/2010/main" val="4062095188"/>
              </p:ext>
            </p:extLst>
          </p:nvPr>
        </p:nvGraphicFramePr>
        <p:xfrm>
          <a:off x="152400" y="692150"/>
          <a:ext cx="879686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04800" y="4019551"/>
            <a:ext cx="8534400" cy="1007510"/>
          </a:xfrm>
          <a:prstGeom prst="rect">
            <a:avLst/>
          </a:prstGeom>
          <a:solidFill>
            <a:schemeClr val="accent4">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Students wishing to pursue RDN certification complete the </a:t>
            </a:r>
            <a:r>
              <a:rPr lang="en-US" dirty="0" smtClean="0">
                <a:solidFill>
                  <a:schemeClr val="tx1"/>
                </a:solidFill>
              </a:rPr>
              <a:t>Dietetics </a:t>
            </a:r>
            <a:r>
              <a:rPr lang="en-US" dirty="0">
                <a:solidFill>
                  <a:schemeClr val="tx1"/>
                </a:solidFill>
              </a:rPr>
              <a:t>major.  Students must complete CHEM101 (or 103 or 107) and have a cumulative 2.5 GPA to change their major to </a:t>
            </a:r>
            <a:r>
              <a:rPr lang="en-US" dirty="0" smtClean="0">
                <a:solidFill>
                  <a:schemeClr val="tx1"/>
                </a:solidFill>
              </a:rPr>
              <a:t>Dietetics</a:t>
            </a:r>
            <a:r>
              <a:rPr lang="en-US" dirty="0">
                <a:solidFill>
                  <a:schemeClr val="tx1"/>
                </a:solidFill>
              </a:rPr>
              <a:t>.</a:t>
            </a:r>
          </a:p>
        </p:txBody>
      </p:sp>
      <p:graphicFrame>
        <p:nvGraphicFramePr>
          <p:cNvPr id="7" name="Diagram 6"/>
          <p:cNvGraphicFramePr/>
          <p:nvPr>
            <p:extLst>
              <p:ext uri="{D42A27DB-BD31-4B8C-83A1-F6EECF244321}">
                <p14:modId xmlns:p14="http://schemas.microsoft.com/office/powerpoint/2010/main" val="4202390951"/>
              </p:ext>
            </p:extLst>
          </p:nvPr>
        </p:nvGraphicFramePr>
        <p:xfrm>
          <a:off x="609600" y="519843"/>
          <a:ext cx="8001000" cy="3632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5332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2"/>
          <p:cNvSpPr txBox="1">
            <a:spLocks noChangeArrowheads="1"/>
          </p:cNvSpPr>
          <p:nvPr/>
        </p:nvSpPr>
        <p:spPr bwMode="auto">
          <a:xfrm>
            <a:off x="6553200" y="3384947"/>
            <a:ext cx="1828800"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1400" i="1">
                <a:solidFill>
                  <a:schemeClr val="bg2"/>
                </a:solidFill>
                <a:latin typeface="Arial" charset="0"/>
                <a:cs typeface="Arial" charset="0"/>
              </a:rPr>
              <a:t>Psychology</a:t>
            </a:r>
          </a:p>
        </p:txBody>
      </p:sp>
      <p:sp>
        <p:nvSpPr>
          <p:cNvPr id="8" name="Rectangle 7"/>
          <p:cNvSpPr/>
          <p:nvPr/>
        </p:nvSpPr>
        <p:spPr>
          <a:xfrm>
            <a:off x="3200400" y="819150"/>
            <a:ext cx="2743200" cy="1828800"/>
          </a:xfrm>
          <a:prstGeom prst="rect">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Dietetics</a:t>
            </a:r>
            <a:endParaRPr lang="en-US" sz="2400" b="1" dirty="0"/>
          </a:p>
        </p:txBody>
      </p:sp>
      <p:sp>
        <p:nvSpPr>
          <p:cNvPr id="9" name="Rectangle 8"/>
          <p:cNvSpPr/>
          <p:nvPr/>
        </p:nvSpPr>
        <p:spPr>
          <a:xfrm>
            <a:off x="457200" y="3028950"/>
            <a:ext cx="8458200" cy="1524000"/>
          </a:xfrm>
          <a:prstGeom prst="rect">
            <a:avLst/>
          </a:prstGeom>
          <a:solidFill>
            <a:schemeClr val="accent4">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eaLnBrk="1" hangingPunct="1">
              <a:spcBef>
                <a:spcPct val="20000"/>
              </a:spcBef>
              <a:buClr>
                <a:srgbClr val="00539F"/>
              </a:buClr>
            </a:pPr>
            <a:r>
              <a:rPr lang="en-US" sz="2000" dirty="0">
                <a:solidFill>
                  <a:srgbClr val="000000"/>
                </a:solidFill>
              </a:rPr>
              <a:t>Accredited </a:t>
            </a:r>
            <a:r>
              <a:rPr lang="en-US" sz="2000" dirty="0" smtClean="0">
                <a:solidFill>
                  <a:srgbClr val="000000"/>
                </a:solidFill>
              </a:rPr>
              <a:t>program designed to build the knowledge and skills to secure a dietetic internship and subsequently pass the national exam after graduation for those who want to become a Registered Dietitian Nutritionist (RDN).</a:t>
            </a:r>
            <a:endParaRPr lang="en-US" sz="2000" dirty="0"/>
          </a:p>
        </p:txBody>
      </p:sp>
    </p:spTree>
    <p:extLst>
      <p:ext uri="{BB962C8B-B14F-4D97-AF65-F5344CB8AC3E}">
        <p14:creationId xmlns:p14="http://schemas.microsoft.com/office/powerpoint/2010/main" val="3220584592"/>
      </p:ext>
    </p:extLst>
  </p:cSld>
  <p:clrMapOvr>
    <a:masterClrMapping/>
  </p:clrMapOvr>
  <mc:AlternateContent xmlns:mc="http://schemas.openxmlformats.org/markup-compatibility/2006" xmlns:p14="http://schemas.microsoft.com/office/powerpoint/2010/main">
    <mc:Choice Requires="p14">
      <p:transition spd="slow" p14:dur="2000" advTm="24545"/>
    </mc:Choice>
    <mc:Fallback xmlns="">
      <p:transition xmlns:p14="http://schemas.microsoft.com/office/powerpoint/2010/main" spd="slow" advTm="24545"/>
    </mc:Fallback>
  </mc:AlternateContent>
  <p:timing>
    <p:tnLst>
      <p:par>
        <p:cTn id="1" dur="indefinite" restart="never" nodeType="tmRoot"/>
      </p:par>
    </p:tnLst>
  </p:timing>
  <p:extLst mod="1">
    <p:ext uri="{E180D4A7-C9FB-4DFB-919C-405C955672EB}">
      <p14:showEvtLst xmlns:p14="http://schemas.microsoft.com/office/powerpoint/2010/main">
        <p14:playEvt time="0" objId="3"/>
        <p14:stopEvt time="21512" objId="3"/>
      </p14:showEvtLst>
    </p:ext>
  </p:extLst>
</p:sld>
</file>

<file path=ppt/theme/theme1.xml><?xml version="1.0" encoding="utf-8"?>
<a:theme xmlns:a="http://schemas.openxmlformats.org/drawingml/2006/main" name="Office Theme">
  <a:themeElements>
    <a:clrScheme name="UD Primary and Secondary">
      <a:dk1>
        <a:sysClr val="windowText" lastClr="000000"/>
      </a:dk1>
      <a:lt1>
        <a:sysClr val="window" lastClr="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6684</TotalTime>
  <Words>3417</Words>
  <Application>Microsoft Office PowerPoint</Application>
  <PresentationFormat>On-screen Show (16:9)</PresentationFormat>
  <Paragraphs>328</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Arial</vt:lpstr>
      <vt:lpstr>Calibri</vt:lpstr>
      <vt:lpstr>Comic Sans MS</vt:lpstr>
      <vt:lpstr>Geneva</vt:lpstr>
      <vt:lpstr>Helvetica Neue</vt:lpstr>
      <vt:lpstr>Times New Roman</vt:lpstr>
      <vt:lpstr>Wingdings</vt:lpstr>
      <vt:lpstr>ヒラギノ角ゴ Pro W3</vt:lpstr>
      <vt:lpstr>Office Theme</vt:lpstr>
      <vt:lpstr>Department of Behavioral Health and Nutrition</vt:lpstr>
      <vt:lpstr>Do you…</vt:lpstr>
      <vt:lpstr>…then Nutrition is for you!</vt:lpstr>
      <vt:lpstr>PowerPoint Presentation</vt:lpstr>
      <vt:lpstr>PowerPoint Presentation</vt:lpstr>
      <vt:lpstr>Applied Nutrition includes:  30 credits of free electives  12 credits of nutrition electives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your Applied Nutrition  options upon graduation?</vt:lpstr>
      <vt:lpstr>What are your Dietetics options  upon graduation?</vt:lpstr>
      <vt:lpstr>Dietetic Internship Programs</vt:lpstr>
      <vt:lpstr>UD’s Dietetic Internship Program</vt:lpstr>
      <vt:lpstr>UD’s Combined MS/Dietetic Internship (MS/DI)</vt:lpstr>
      <vt:lpstr>Internship and Exam Facts</vt:lpstr>
      <vt:lpstr>Dietetic Technician, Registered (DTR)</vt:lpstr>
      <vt:lpstr>What are your Nutritional Sciences  options upon graduation?</vt:lpstr>
      <vt:lpstr>Nutrition employment options upon graduation </vt:lpstr>
      <vt:lpstr>Summary</vt:lpstr>
      <vt:lpstr>Summary</vt:lpstr>
      <vt:lpstr>Want more information?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Windows User</cp:lastModifiedBy>
  <cp:revision>102</cp:revision>
  <cp:lastPrinted>2016-08-17T13:53:15Z</cp:lastPrinted>
  <dcterms:created xsi:type="dcterms:W3CDTF">2014-12-16T17:00:44Z</dcterms:created>
  <dcterms:modified xsi:type="dcterms:W3CDTF">2018-05-14T16:13:37Z</dcterms:modified>
</cp:coreProperties>
</file>