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sldIdLst>
    <p:sldId id="256" r:id="rId3"/>
    <p:sldId id="259" r:id="rId4"/>
    <p:sldId id="258" r:id="rId5"/>
    <p:sldId id="312" r:id="rId6"/>
    <p:sldId id="313" r:id="rId7"/>
    <p:sldId id="257" r:id="rId8"/>
    <p:sldId id="349" r:id="rId9"/>
    <p:sldId id="350" r:id="rId10"/>
    <p:sldId id="351" r:id="rId11"/>
    <p:sldId id="352" r:id="rId12"/>
    <p:sldId id="353" r:id="rId13"/>
    <p:sldId id="315" r:id="rId14"/>
    <p:sldId id="320" r:id="rId15"/>
    <p:sldId id="321" r:id="rId16"/>
    <p:sldId id="322" r:id="rId17"/>
    <p:sldId id="355" r:id="rId18"/>
    <p:sldId id="323" r:id="rId19"/>
    <p:sldId id="357" r:id="rId20"/>
    <p:sldId id="360" r:id="rId21"/>
    <p:sldId id="358" r:id="rId22"/>
    <p:sldId id="359" r:id="rId23"/>
    <p:sldId id="327" r:id="rId24"/>
    <p:sldId id="332" r:id="rId25"/>
    <p:sldId id="334" r:id="rId26"/>
    <p:sldId id="341" r:id="rId27"/>
    <p:sldId id="354" r:id="rId28"/>
    <p:sldId id="342" r:id="rId29"/>
    <p:sldId id="343" r:id="rId30"/>
    <p:sldId id="344" r:id="rId31"/>
    <p:sldId id="345" r:id="rId32"/>
    <p:sldId id="346" r:id="rId33"/>
    <p:sldId id="348" r:id="rId34"/>
    <p:sldId id="361" r:id="rId35"/>
    <p:sldId id="362" r:id="rId36"/>
    <p:sldId id="363" r:id="rId37"/>
    <p:sldId id="364" r:id="rId38"/>
    <p:sldId id="27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A3E"/>
    <a:srgbClr val="FFD500"/>
    <a:srgbClr val="E03A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2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7" name="Rectangle 6"/>
          <p:cNvSpPr/>
          <p:nvPr userDrawn="1"/>
        </p:nvSpPr>
        <p:spPr>
          <a:xfrm>
            <a:off x="0" y="0"/>
            <a:ext cx="9144000" cy="1812153"/>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080911"/>
            <a:ext cx="9144000" cy="2777089"/>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4495800" y="5709379"/>
            <a:ext cx="4365625" cy="984250"/>
          </a:xfrm>
        </p:spPr>
        <p:txBody>
          <a:bodyPr>
            <a:normAutofit/>
          </a:bodyPr>
          <a:lstStyle>
            <a:lvl1pPr marL="0" indent="0">
              <a:buNone/>
              <a:defRPr sz="2400" baseline="0">
                <a:solidFill>
                  <a:srgbClr val="FFD500"/>
                </a:solidFill>
              </a:defRPr>
            </a:lvl1pPr>
          </a:lstStyle>
          <a:p>
            <a:pPr lvl="0"/>
            <a:r>
              <a:rPr lang="en-US" dirty="0" smtClean="0"/>
              <a:t>Click to insert name of program and date</a:t>
            </a:r>
          </a:p>
        </p:txBody>
      </p:sp>
      <p:sp>
        <p:nvSpPr>
          <p:cNvPr id="14" name="Text Placeholder 13"/>
          <p:cNvSpPr>
            <a:spLocks noGrp="1"/>
          </p:cNvSpPr>
          <p:nvPr>
            <p:ph type="body" sz="quarter" idx="11" hasCustomPrompt="1"/>
          </p:nvPr>
        </p:nvSpPr>
        <p:spPr>
          <a:xfrm>
            <a:off x="214313" y="4081463"/>
            <a:ext cx="4152900" cy="1398587"/>
          </a:xfrm>
        </p:spPr>
        <p:txBody>
          <a:bodyPr/>
          <a:lstStyle>
            <a:lvl1pPr marL="0" indent="0">
              <a:buNone/>
              <a:defRPr baseline="0">
                <a:solidFill>
                  <a:srgbClr val="FFD500"/>
                </a:solidFill>
              </a:defRPr>
            </a:lvl1pPr>
          </a:lstStyle>
          <a:p>
            <a:pPr lvl="0"/>
            <a:r>
              <a:rPr lang="en-US" dirty="0" smtClean="0"/>
              <a:t>Click to insert your name and title</a:t>
            </a:r>
            <a:endParaRPr lang="en-US" dirty="0"/>
          </a:p>
        </p:txBody>
      </p:sp>
      <p:pic>
        <p:nvPicPr>
          <p:cNvPr id="16" name="Picture 15" descr="edwin vegetables .jpe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5800" y="4233609"/>
            <a:ext cx="1374349" cy="914400"/>
          </a:xfrm>
          <a:prstGeom prst="rect">
            <a:avLst/>
          </a:prstGeom>
        </p:spPr>
      </p:pic>
      <p:pic>
        <p:nvPicPr>
          <p:cNvPr id="17" name="Picture 16" descr="Legal-scales-books-gavel-Im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2163" y="4233609"/>
            <a:ext cx="1374822" cy="914400"/>
          </a:xfrm>
          <a:prstGeom prst="rect">
            <a:avLst/>
          </a:prstGeom>
        </p:spPr>
      </p:pic>
      <p:pic>
        <p:nvPicPr>
          <p:cNvPr id="18" name="Picture 17" descr="agnr207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6789" y="4233609"/>
            <a:ext cx="1370931" cy="914400"/>
          </a:xfrm>
          <a:prstGeom prst="rect">
            <a:avLst/>
          </a:prstGeom>
        </p:spPr>
      </p:pic>
      <p:pic>
        <p:nvPicPr>
          <p:cNvPr id="3" name="Picture 2" descr="MPower-Logo_WHITE_UM-AG-LAW_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4572000" cy="1608085"/>
          </a:xfrm>
          <a:prstGeom prst="rect">
            <a:avLst/>
          </a:prstGeom>
        </p:spPr>
      </p:pic>
    </p:spTree>
    <p:extLst>
      <p:ext uri="{BB962C8B-B14F-4D97-AF65-F5344CB8AC3E}">
        <p14:creationId xmlns:p14="http://schemas.microsoft.com/office/powerpoint/2010/main" val="160706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0" y="6520897"/>
            <a:ext cx="9144000" cy="337103"/>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rgbClr val="FFD500"/>
                </a:solidFill>
              </a:defRPr>
            </a:lvl1pPr>
          </a:lstStyle>
          <a:p>
            <a:fld id="{3EE7BDDD-32E3-F14C-A4BC-88DD14AF97A6}" type="datetimeFigureOut">
              <a:rPr lang="en-US" smtClean="0"/>
              <a:pPr/>
              <a:t>1/10/17</a:t>
            </a:fld>
            <a:endParaRPr lang="en-US"/>
          </a:p>
        </p:txBody>
      </p:sp>
      <p:sp>
        <p:nvSpPr>
          <p:cNvPr id="6" name="Footer Placeholder 5"/>
          <p:cNvSpPr>
            <a:spLocks noGrp="1"/>
          </p:cNvSpPr>
          <p:nvPr>
            <p:ph type="ftr" sz="quarter" idx="11"/>
          </p:nvPr>
        </p:nvSpPr>
        <p:spPr/>
        <p:txBody>
          <a:bodyPr/>
          <a:lstStyle>
            <a:lvl1pPr>
              <a:defRPr>
                <a:solidFill>
                  <a:srgbClr val="FFD500"/>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D500"/>
                </a:solidFill>
              </a:defRPr>
            </a:lvl1pPr>
          </a:lstStyle>
          <a:p>
            <a:fld id="{B7D7F674-7E8E-3A41-AB48-8C145562596B}" type="slidenum">
              <a:rPr lang="en-US" smtClean="0"/>
              <a:pPr/>
              <a:t>‹#›</a:t>
            </a:fld>
            <a:endParaRPr lang="en-US"/>
          </a:p>
        </p:txBody>
      </p:sp>
      <p:sp>
        <p:nvSpPr>
          <p:cNvPr id="9" name="Rectangle 8"/>
          <p:cNvSpPr/>
          <p:nvPr userDrawn="1"/>
        </p:nvSpPr>
        <p:spPr>
          <a:xfrm>
            <a:off x="0" y="898942"/>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9144000" cy="898942"/>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282241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9144000" cy="1216387"/>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1/10/17</a:t>
            </a:fld>
            <a:endParaRPr lang="en-US"/>
          </a:p>
        </p:txBody>
      </p:sp>
      <p:sp>
        <p:nvSpPr>
          <p:cNvPr id="5" name="Footer Placeholder 4"/>
          <p:cNvSpPr>
            <a:spLocks noGrp="1"/>
          </p:cNvSpPr>
          <p:nvPr>
            <p:ph type="ftr" sz="quarter" idx="11"/>
          </p:nvPr>
        </p:nvSpPr>
        <p:spPr/>
        <p:txBody>
          <a:bodyPr/>
          <a:lstStyle>
            <a:lvl1pPr>
              <a:defRPr>
                <a:ln>
                  <a:solidFill>
                    <a:srgbClr val="E03A3E"/>
                  </a:solidFill>
                </a:ln>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0430" y="73387"/>
            <a:ext cx="4109448" cy="1143000"/>
          </a:xfrm>
        </p:spPr>
        <p:txBody>
          <a:bodyPr/>
          <a:lstStyle/>
          <a:p>
            <a:r>
              <a:rPr lang="en-US" dirty="0" smtClean="0"/>
              <a:t>Click to edit Master title style</a:t>
            </a:r>
            <a:endParaRPr lang="en-US" dirty="0"/>
          </a:p>
        </p:txBody>
      </p:sp>
      <p:pic>
        <p:nvPicPr>
          <p:cNvPr id="10" name="Picture 9"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4127040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E03A3E"/>
                </a:solidFill>
              </a:ln>
              <a:solidFill>
                <a:srgbClr val="E03A3E"/>
              </a:solidFill>
            </a:endParaRPr>
          </a:p>
        </p:txBody>
      </p:sp>
      <p:sp>
        <p:nvSpPr>
          <p:cNvPr id="9" name="Rectangle 8"/>
          <p:cNvSpPr/>
          <p:nvPr userDrawn="1"/>
        </p:nvSpPr>
        <p:spPr>
          <a:xfrm>
            <a:off x="0" y="-1"/>
            <a:ext cx="9144000" cy="1164771"/>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1/10/17</a:t>
            </a:fld>
            <a:endParaRPr lang="en-US"/>
          </a:p>
        </p:txBody>
      </p:sp>
      <p:sp>
        <p:nvSpPr>
          <p:cNvPr id="5" name="Footer Placeholder 4"/>
          <p:cNvSpPr>
            <a:spLocks noGrp="1"/>
          </p:cNvSpPr>
          <p:nvPr>
            <p:ph type="ftr" sz="quarter" idx="11"/>
          </p:nvPr>
        </p:nvSpPr>
        <p:spPr/>
        <p:txBody>
          <a:bodyPr/>
          <a:lstStyle>
            <a:lvl1pPr>
              <a:defRPr>
                <a:ln>
                  <a:solidFill>
                    <a:srgbClr val="E03A3E"/>
                  </a:solidFill>
                </a:ln>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1344294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3BAA60-7DBC-4361-9B71-5687BE3B8366}" type="datetimeFigureOut">
              <a:rPr lang="en-US" smtClean="0">
                <a:latin typeface="Arial"/>
              </a:rPr>
              <a:pPr/>
              <a:t>1/10/17</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200" y="6175310"/>
            <a:ext cx="4505809" cy="538126"/>
          </a:xfrm>
          <a:prstGeom prst="rect">
            <a:avLst/>
          </a:prstGeom>
        </p:spPr>
      </p:pic>
    </p:spTree>
    <p:extLst>
      <p:ext uri="{BB962C8B-B14F-4D97-AF65-F5344CB8AC3E}">
        <p14:creationId xmlns:p14="http://schemas.microsoft.com/office/powerpoint/2010/main" val="2096619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3BAA60-7DBC-4361-9B71-5687BE3B8366}" type="datetimeFigureOut">
              <a:rPr lang="en-US" smtClean="0">
                <a:latin typeface="Arial"/>
              </a:rPr>
              <a:pPr/>
              <a:t>1/10/17</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4167795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BAA60-7DBC-4361-9B71-5687BE3B8366}" type="datetimeFigureOut">
              <a:rPr lang="en-US" smtClean="0">
                <a:latin typeface="Arial"/>
              </a:rPr>
              <a:pPr/>
              <a:t>1/10/17</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9932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3BAA60-7DBC-4361-9B71-5687BE3B8366}" type="datetimeFigureOut">
              <a:rPr lang="en-US" smtClean="0">
                <a:latin typeface="Arial"/>
              </a:rPr>
              <a:pPr/>
              <a:t>1/10/17</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2738136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3BAA60-7DBC-4361-9B71-5687BE3B8366}" type="datetimeFigureOut">
              <a:rPr lang="en-US" smtClean="0">
                <a:latin typeface="Arial"/>
              </a:rPr>
              <a:pPr/>
              <a:t>1/10/17</a:t>
            </a:fld>
            <a:endParaRPr lang="en-US">
              <a:latin typeface="Arial"/>
            </a:endParaRPr>
          </a:p>
        </p:txBody>
      </p:sp>
      <p:sp>
        <p:nvSpPr>
          <p:cNvPr id="8" name="Footer Placeholder 7"/>
          <p:cNvSpPr>
            <a:spLocks noGrp="1"/>
          </p:cNvSpPr>
          <p:nvPr>
            <p:ph type="ftr" sz="quarter" idx="11"/>
          </p:nvPr>
        </p:nvSpPr>
        <p:spPr/>
        <p:txBody>
          <a:bodyPr/>
          <a:lstStyle/>
          <a:p>
            <a:endParaRPr lang="en-US">
              <a:latin typeface="Arial"/>
            </a:endParaRPr>
          </a:p>
        </p:txBody>
      </p:sp>
      <p:sp>
        <p:nvSpPr>
          <p:cNvPr id="9" name="Slide Number Placeholder 8"/>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3580366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3BAA60-7DBC-4361-9B71-5687BE3B8366}" type="datetimeFigureOut">
              <a:rPr lang="en-US" smtClean="0">
                <a:latin typeface="Arial"/>
              </a:rPr>
              <a:pPr/>
              <a:t>1/10/17</a:t>
            </a:fld>
            <a:endParaRPr lang="en-US">
              <a:latin typeface="Arial"/>
            </a:endParaRPr>
          </a:p>
        </p:txBody>
      </p:sp>
      <p:sp>
        <p:nvSpPr>
          <p:cNvPr id="4" name="Footer Placeholder 3"/>
          <p:cNvSpPr>
            <a:spLocks noGrp="1"/>
          </p:cNvSpPr>
          <p:nvPr>
            <p:ph type="ftr" sz="quarter" idx="11"/>
          </p:nvPr>
        </p:nvSpPr>
        <p:spPr/>
        <p:txBody>
          <a:bodyPr/>
          <a:lstStyle/>
          <a:p>
            <a:endParaRPr lang="en-US">
              <a:latin typeface="Arial"/>
            </a:endParaRPr>
          </a:p>
        </p:txBody>
      </p:sp>
      <p:sp>
        <p:nvSpPr>
          <p:cNvPr id="5" name="Slide Number Placeholder 4"/>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4120"/>
            <a:ext cx="3003884" cy="365760"/>
          </a:xfrm>
          <a:prstGeom prst="rect">
            <a:avLst/>
          </a:prstGeom>
        </p:spPr>
      </p:pic>
    </p:spTree>
    <p:extLst>
      <p:ext uri="{BB962C8B-B14F-4D97-AF65-F5344CB8AC3E}">
        <p14:creationId xmlns:p14="http://schemas.microsoft.com/office/powerpoint/2010/main" val="1562769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BAA60-7DBC-4361-9B71-5687BE3B8366}" type="datetimeFigureOut">
              <a:rPr lang="en-US" smtClean="0">
                <a:latin typeface="Arial"/>
              </a:rPr>
              <a:pPr/>
              <a:t>1/10/17</a:t>
            </a:fld>
            <a:endParaRPr lang="en-US">
              <a:latin typeface="Arial"/>
            </a:endParaRPr>
          </a:p>
        </p:txBody>
      </p:sp>
      <p:sp>
        <p:nvSpPr>
          <p:cNvPr id="3" name="Footer Placeholder 2"/>
          <p:cNvSpPr>
            <a:spLocks noGrp="1"/>
          </p:cNvSpPr>
          <p:nvPr>
            <p:ph type="ftr" sz="quarter" idx="11"/>
          </p:nvPr>
        </p:nvSpPr>
        <p:spPr/>
        <p:txBody>
          <a:bodyPr/>
          <a:lstStyle/>
          <a:p>
            <a:endParaRPr lang="en-US">
              <a:latin typeface="Arial"/>
            </a:endParaRPr>
          </a:p>
        </p:txBody>
      </p:sp>
      <p:sp>
        <p:nvSpPr>
          <p:cNvPr id="4" name="Slide Number Placeholder 3"/>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215614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tx1"/>
                </a:solidFill>
              </a:defRPr>
            </a:lvl1pPr>
          </a:lstStyle>
          <a:p>
            <a:r>
              <a:rPr lang="en-US" dirty="0" smtClean="0"/>
              <a:t>Insert Thank You</a:t>
            </a:r>
            <a:endParaRPr lang="en-US" dirty="0"/>
          </a:p>
        </p:txBody>
      </p:sp>
      <p:sp>
        <p:nvSpPr>
          <p:cNvPr id="7" name="Rectangle 6"/>
          <p:cNvSpPr/>
          <p:nvPr userDrawn="1"/>
        </p:nvSpPr>
        <p:spPr>
          <a:xfrm>
            <a:off x="0" y="0"/>
            <a:ext cx="9144000" cy="1812153"/>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080911"/>
            <a:ext cx="9144000" cy="2777089"/>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4495800" y="5709379"/>
            <a:ext cx="4365625" cy="984250"/>
          </a:xfrm>
        </p:spPr>
        <p:txBody>
          <a:bodyPr>
            <a:normAutofit/>
          </a:bodyPr>
          <a:lstStyle>
            <a:lvl1pPr marL="0" indent="0">
              <a:buNone/>
              <a:defRPr sz="2400" baseline="0">
                <a:solidFill>
                  <a:srgbClr val="FFD500"/>
                </a:solidFill>
              </a:defRPr>
            </a:lvl1pPr>
          </a:lstStyle>
          <a:p>
            <a:pPr lvl="0"/>
            <a:r>
              <a:rPr lang="en-US" dirty="0" smtClean="0"/>
              <a:t>Insert website and social media contact info</a:t>
            </a:r>
          </a:p>
        </p:txBody>
      </p:sp>
      <p:sp>
        <p:nvSpPr>
          <p:cNvPr id="14" name="Text Placeholder 13"/>
          <p:cNvSpPr>
            <a:spLocks noGrp="1"/>
          </p:cNvSpPr>
          <p:nvPr>
            <p:ph type="body" sz="quarter" idx="11" hasCustomPrompt="1"/>
          </p:nvPr>
        </p:nvSpPr>
        <p:spPr>
          <a:xfrm>
            <a:off x="214313" y="4081463"/>
            <a:ext cx="4152900" cy="1398587"/>
          </a:xfrm>
        </p:spPr>
        <p:txBody>
          <a:bodyPr/>
          <a:lstStyle>
            <a:lvl1pPr marL="0" indent="0">
              <a:buNone/>
              <a:defRPr baseline="0">
                <a:solidFill>
                  <a:srgbClr val="FFD500"/>
                </a:solidFill>
              </a:defRPr>
            </a:lvl1pPr>
          </a:lstStyle>
          <a:p>
            <a:pPr lvl="0"/>
            <a:r>
              <a:rPr lang="en-US" dirty="0" smtClean="0"/>
              <a:t>Insert phone number and email</a:t>
            </a:r>
            <a:endParaRPr lang="en-US" dirty="0"/>
          </a:p>
        </p:txBody>
      </p:sp>
      <p:pic>
        <p:nvPicPr>
          <p:cNvPr id="3" name="Picture 2"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1608085"/>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2700" y="4456741"/>
            <a:ext cx="4505812" cy="538127"/>
          </a:xfrm>
          <a:prstGeom prst="rect">
            <a:avLst/>
          </a:prstGeom>
        </p:spPr>
      </p:pic>
    </p:spTree>
    <p:extLst>
      <p:ext uri="{BB962C8B-B14F-4D97-AF65-F5344CB8AC3E}">
        <p14:creationId xmlns:p14="http://schemas.microsoft.com/office/powerpoint/2010/main" val="1847447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BAA60-7DBC-4361-9B71-5687BE3B8366}" type="datetimeFigureOut">
              <a:rPr lang="en-US" smtClean="0">
                <a:latin typeface="Arial"/>
              </a:rPr>
              <a:pPr/>
              <a:t>1/10/17</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1429964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BAA60-7DBC-4361-9B71-5687BE3B8366}" type="datetimeFigureOut">
              <a:rPr lang="en-US" smtClean="0">
                <a:latin typeface="Arial"/>
              </a:rPr>
              <a:pPr/>
              <a:t>1/10/17</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64001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BAA60-7DBC-4361-9B71-5687BE3B8366}" type="datetimeFigureOut">
              <a:rPr lang="en-US" smtClean="0">
                <a:latin typeface="Arial"/>
              </a:rPr>
              <a:pPr/>
              <a:t>1/10/17</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1847904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3BAA60-7DBC-4361-9B71-5687BE3B8366}" type="datetimeFigureOut">
              <a:rPr lang="en-US" smtClean="0">
                <a:latin typeface="Arial"/>
              </a:rPr>
              <a:pPr/>
              <a:t>1/10/17</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179853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7482"/>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1212858"/>
          </a:xfrm>
          <a:prstGeom prst="rect">
            <a:avLst/>
          </a:prstGeom>
          <a:solidFill>
            <a:srgbClr val="E03A3E"/>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430" y="69858"/>
            <a:ext cx="5450902" cy="1143000"/>
          </a:xfrm>
        </p:spPr>
        <p:txBody>
          <a:bodyPr/>
          <a:lstStyle/>
          <a:p>
            <a:r>
              <a:rPr lang="en-US" dirty="0" smtClean="0"/>
              <a:t>Click to edit Master title style</a:t>
            </a:r>
            <a:endParaRPr lang="en-US" dirty="0"/>
          </a:p>
        </p:txBody>
      </p:sp>
      <p:pic>
        <p:nvPicPr>
          <p:cNvPr id="10" name="Picture 9"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
        <p:nvSpPr>
          <p:cNvPr id="11" name="Rectangle 10"/>
          <p:cNvSpPr/>
          <p:nvPr userDrawn="1"/>
        </p:nvSpPr>
        <p:spPr>
          <a:xfrm>
            <a:off x="0" y="6528592"/>
            <a:ext cx="9144000" cy="313916"/>
          </a:xfrm>
          <a:prstGeom prst="rect">
            <a:avLst/>
          </a:prstGeom>
          <a:solidFill>
            <a:srgbClr val="FFD5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rgbClr val="E03A3E"/>
                </a:solidFill>
              </a:defRPr>
            </a:lvl1pPr>
          </a:lstStyle>
          <a:p>
            <a:fld id="{3EE7BDDD-32E3-F14C-A4BC-88DD14AF97A6}" type="datetimeFigureOut">
              <a:rPr lang="en-US" smtClean="0"/>
              <a:pPr/>
              <a:t>1/10/17</a:t>
            </a:fld>
            <a:endParaRPr lang="en-US"/>
          </a:p>
        </p:txBody>
      </p:sp>
      <p:sp>
        <p:nvSpPr>
          <p:cNvPr id="5" name="Footer Placeholder 4"/>
          <p:cNvSpPr>
            <a:spLocks noGrp="1"/>
          </p:cNvSpPr>
          <p:nvPr>
            <p:ph type="ftr" sz="quarter" idx="11"/>
          </p:nvPr>
        </p:nvSpPr>
        <p:spPr/>
        <p:txBody>
          <a:bodyPr/>
          <a:lstStyle>
            <a:lvl1pPr>
              <a:defRPr>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E03A3E"/>
                </a:solidFill>
              </a:defRPr>
            </a:lvl1pPr>
          </a:lstStyle>
          <a:p>
            <a:fld id="{B7D7F674-7E8E-3A41-AB48-8C145562596B}" type="slidenum">
              <a:rPr lang="en-US" smtClean="0"/>
              <a:pPr/>
              <a:t>‹#›</a:t>
            </a:fld>
            <a:endParaRPr lang="en-US"/>
          </a:p>
        </p:txBody>
      </p:sp>
    </p:spTree>
    <p:extLst>
      <p:ext uri="{BB962C8B-B14F-4D97-AF65-F5344CB8AC3E}">
        <p14:creationId xmlns:p14="http://schemas.microsoft.com/office/powerpoint/2010/main" val="298868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564517"/>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rgbClr val="E03A3E"/>
                </a:solidFill>
              </a:defRPr>
            </a:lvl1pPr>
          </a:lstStyle>
          <a:p>
            <a:fld id="{3EE7BDDD-32E3-F14C-A4BC-88DD14AF97A6}" type="datetimeFigureOut">
              <a:rPr lang="en-US" smtClean="0"/>
              <a:pPr/>
              <a:t>1/10/17</a:t>
            </a:fld>
            <a:endParaRPr lang="en-US"/>
          </a:p>
        </p:txBody>
      </p:sp>
      <p:sp>
        <p:nvSpPr>
          <p:cNvPr id="5" name="Footer Placeholder 4"/>
          <p:cNvSpPr>
            <a:spLocks noGrp="1"/>
          </p:cNvSpPr>
          <p:nvPr>
            <p:ph type="ftr" sz="quarter" idx="11"/>
          </p:nvPr>
        </p:nvSpPr>
        <p:spPr/>
        <p:txBody>
          <a:bodyPr/>
          <a:lstStyle>
            <a:lvl1pPr>
              <a:defRPr>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E03A3E"/>
                </a:solidFill>
              </a:defRPr>
            </a:lvl1pPr>
          </a:lstStyle>
          <a:p>
            <a:fld id="{B7D7F674-7E8E-3A41-AB48-8C145562596B}" type="slidenum">
              <a:rPr lang="en-US" smtClean="0"/>
              <a:pPr/>
              <a:t>‹#›</a:t>
            </a:fld>
            <a:endParaRPr lang="en-US"/>
          </a:p>
        </p:txBody>
      </p:sp>
      <p:sp>
        <p:nvSpPr>
          <p:cNvPr id="12" name="Rectangle 11"/>
          <p:cNvSpPr/>
          <p:nvPr userDrawn="1"/>
        </p:nvSpPr>
        <p:spPr>
          <a:xfrm>
            <a:off x="0" y="0"/>
            <a:ext cx="9144000" cy="1212858"/>
          </a:xfrm>
          <a:prstGeom prst="rect">
            <a:avLst/>
          </a:prstGeom>
          <a:solidFill>
            <a:srgbClr val="E03A3E"/>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124003"/>
            <a:ext cx="2743200" cy="964851"/>
          </a:xfrm>
          <a:prstGeom prst="rect">
            <a:avLst/>
          </a:prstGeom>
        </p:spPr>
      </p:pic>
    </p:spTree>
    <p:extLst>
      <p:ext uri="{BB962C8B-B14F-4D97-AF65-F5344CB8AC3E}">
        <p14:creationId xmlns:p14="http://schemas.microsoft.com/office/powerpoint/2010/main" val="368056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0"/>
            <a:ext cx="9144000" cy="1212858"/>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534696"/>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701" y="69858"/>
            <a:ext cx="5165486" cy="1143000"/>
          </a:xfrm>
        </p:spPr>
        <p:txBody>
          <a:bodyPr/>
          <a:lstStyle/>
          <a:p>
            <a:r>
              <a:rPr lang="en-US" dirty="0" smtClean="0"/>
              <a:t>Click to edit Master title style</a:t>
            </a:r>
            <a:endParaRPr lang="en-US" dirty="0"/>
          </a:p>
        </p:txBody>
      </p:sp>
      <p:pic>
        <p:nvPicPr>
          <p:cNvPr id="11" name="Picture 10"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
        <p:nvSpPr>
          <p:cNvPr id="5" name="Date Placeholder 4"/>
          <p:cNvSpPr>
            <a:spLocks noGrp="1"/>
          </p:cNvSpPr>
          <p:nvPr>
            <p:ph type="dt" sz="half" idx="10"/>
          </p:nvPr>
        </p:nvSpPr>
        <p:spPr/>
        <p:txBody>
          <a:bodyPr/>
          <a:lstStyle>
            <a:lvl1pPr>
              <a:defRPr>
                <a:solidFill>
                  <a:srgbClr val="E03A3E"/>
                </a:solidFill>
              </a:defRPr>
            </a:lvl1pPr>
          </a:lstStyle>
          <a:p>
            <a:fld id="{3EE7BDDD-32E3-F14C-A4BC-88DD14AF97A6}" type="datetimeFigureOut">
              <a:rPr lang="en-US" smtClean="0"/>
              <a:pPr/>
              <a:t>1/10/17</a:t>
            </a:fld>
            <a:endParaRPr lang="en-US"/>
          </a:p>
        </p:txBody>
      </p:sp>
      <p:sp>
        <p:nvSpPr>
          <p:cNvPr id="6" name="Footer Placeholder 5"/>
          <p:cNvSpPr>
            <a:spLocks noGrp="1"/>
          </p:cNvSpPr>
          <p:nvPr>
            <p:ph type="ftr" sz="quarter" idx="11"/>
          </p:nvPr>
        </p:nvSpPr>
        <p:spPr/>
        <p:txBody>
          <a:bodyPr/>
          <a:lstStyle>
            <a:lvl1pPr>
              <a:defRPr>
                <a:solidFill>
                  <a:srgbClr val="E03A3E"/>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E03A3E"/>
                </a:solidFill>
              </a:defRPr>
            </a:lvl1pPr>
          </a:lstStyle>
          <a:p>
            <a:fld id="{B7D7F674-7E8E-3A41-AB48-8C145562596B}" type="slidenum">
              <a:rPr lang="en-US" smtClean="0"/>
              <a:pPr/>
              <a:t>‹#›</a:t>
            </a:fld>
            <a:endParaRPr lang="en-US"/>
          </a:p>
        </p:txBody>
      </p:sp>
    </p:spTree>
    <p:extLst>
      <p:ext uri="{BB962C8B-B14F-4D97-AF65-F5344CB8AC3E}">
        <p14:creationId xmlns:p14="http://schemas.microsoft.com/office/powerpoint/2010/main" val="90311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1"/>
            <a:ext cx="9144000" cy="1216387"/>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6544084"/>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430" y="73387"/>
            <a:ext cx="4544595" cy="1143000"/>
          </a:xfrm>
        </p:spPr>
        <p:txBody>
          <a:bodyPr/>
          <a:lstStyle>
            <a:lvl1pPr>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1/10/17</a:t>
            </a:fld>
            <a:endParaRPr lang="en-US"/>
          </a:p>
        </p:txBody>
      </p:sp>
      <p:sp>
        <p:nvSpPr>
          <p:cNvPr id="8" name="Footer Placeholder 7"/>
          <p:cNvSpPr>
            <a:spLocks noGrp="1"/>
          </p:cNvSpPr>
          <p:nvPr>
            <p:ph type="ftr" sz="quarter" idx="11"/>
          </p:nvPr>
        </p:nvSpPr>
        <p:spPr/>
        <p:txBody>
          <a:bodyPr/>
          <a:lstStyle>
            <a:lvl1pPr>
              <a:defRPr>
                <a:ln>
                  <a:solidFill>
                    <a:srgbClr val="E03A3E"/>
                  </a:solidFill>
                </a:ln>
                <a:solidFill>
                  <a:srgbClr val="E03A3E"/>
                </a:solidFill>
              </a:defRPr>
            </a:lvl1pPr>
          </a:lstStyle>
          <a:p>
            <a:endParaRPr lang="en-US"/>
          </a:p>
        </p:txBody>
      </p:sp>
      <p:sp>
        <p:nvSpPr>
          <p:cNvPr id="9" name="Slide Number Placeholder 8"/>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pic>
        <p:nvPicPr>
          <p:cNvPr id="13" name="Picture 12"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391339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160798"/>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6538912"/>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431" y="17798"/>
            <a:ext cx="4109448"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1/10/17</a:t>
            </a:fld>
            <a:endParaRPr lang="en-US"/>
          </a:p>
        </p:txBody>
      </p:sp>
      <p:sp>
        <p:nvSpPr>
          <p:cNvPr id="4" name="Footer Placeholder 3"/>
          <p:cNvSpPr>
            <a:spLocks noGrp="1"/>
          </p:cNvSpPr>
          <p:nvPr>
            <p:ph type="ftr" sz="quarter" idx="11"/>
          </p:nvPr>
        </p:nvSpPr>
        <p:spPr/>
        <p:txBody>
          <a:bodyPr/>
          <a:lstStyle>
            <a:lvl1pPr>
              <a:defRPr>
                <a:ln>
                  <a:solidFill>
                    <a:srgbClr val="E03A3E"/>
                  </a:solidFill>
                </a:ln>
                <a:solidFill>
                  <a:srgbClr val="E03A3E"/>
                </a:solidFill>
              </a:defRPr>
            </a:lvl1pPr>
          </a:lstStyle>
          <a:p>
            <a:endParaRPr lang="en-US" dirty="0"/>
          </a:p>
        </p:txBody>
      </p:sp>
      <p:sp>
        <p:nvSpPr>
          <p:cNvPr id="5" name="Slide Number Placeholder 4"/>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pic>
        <p:nvPicPr>
          <p:cNvPr id="9" name="Picture 8"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211543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1/10/17</a:t>
            </a:fld>
            <a:endParaRPr lang="en-US"/>
          </a:p>
        </p:txBody>
      </p:sp>
      <p:sp>
        <p:nvSpPr>
          <p:cNvPr id="4" name="Slide Number Placeholder 3"/>
          <p:cNvSpPr>
            <a:spLocks noGrp="1"/>
          </p:cNvSpPr>
          <p:nvPr>
            <p:ph type="sldNum" sz="quarter" idx="12"/>
          </p:nvPr>
        </p:nvSpPr>
        <p:spPr/>
        <p:txBody>
          <a:bodyPr vert="horz" lIns="91440" tIns="45720" rIns="91440" bIns="45720" rtlCol="0" anchor="ctr"/>
          <a:lstStyle>
            <a:lvl1pPr>
              <a:defRPr lang="en-US" smtClean="0">
                <a:ln>
                  <a:solidFill>
                    <a:srgbClr val="E03A3E"/>
                  </a:solidFill>
                </a:ln>
                <a:solidFill>
                  <a:srgbClr val="E03A3E"/>
                </a:solidFill>
              </a:defRPr>
            </a:lvl1pPr>
          </a:lstStyle>
          <a:p>
            <a:pPr algn="l"/>
            <a:fld id="{B7D7F674-7E8E-3A41-AB48-8C145562596B}" type="slidenum">
              <a:rPr lang="en-US" smtClean="0"/>
              <a:pPr algn="l"/>
              <a:t>‹#›</a:t>
            </a:fld>
            <a:endParaRPr lang="en-US"/>
          </a:p>
        </p:txBody>
      </p:sp>
      <p:sp>
        <p:nvSpPr>
          <p:cNvPr id="3" name="Footer Placeholder 2"/>
          <p:cNvSpPr>
            <a:spLocks noGrp="1"/>
          </p:cNvSpPr>
          <p:nvPr>
            <p:ph type="ftr" sz="quarter" idx="11"/>
          </p:nvPr>
        </p:nvSpPr>
        <p:spPr/>
        <p:txBody>
          <a:bodyPr vert="horz" lIns="91440" tIns="45720" rIns="91440" bIns="45720" rtlCol="0" anchor="ctr"/>
          <a:lstStyle>
            <a:lvl1pPr>
              <a:defRPr lang="en-US">
                <a:ln>
                  <a:solidFill>
                    <a:srgbClr val="E03A3E"/>
                  </a:solidFill>
                </a:ln>
                <a:solidFill>
                  <a:srgbClr val="E03A3E"/>
                </a:solidFill>
              </a:defRPr>
            </a:lvl1pPr>
          </a:lstStyle>
          <a:p>
            <a:pPr algn="l"/>
            <a:endParaRPr lang="en-US" dirty="0"/>
          </a:p>
        </p:txBody>
      </p:sp>
      <p:sp>
        <p:nvSpPr>
          <p:cNvPr id="6" name="Rectangle 5"/>
          <p:cNvSpPr/>
          <p:nvPr userDrawn="1"/>
        </p:nvSpPr>
        <p:spPr>
          <a:xfrm>
            <a:off x="0" y="-1"/>
            <a:ext cx="9144000" cy="1273629"/>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308168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Rectangle 8"/>
          <p:cNvSpPr/>
          <p:nvPr userDrawn="1"/>
        </p:nvSpPr>
        <p:spPr>
          <a:xfrm>
            <a:off x="0" y="-1"/>
            <a:ext cx="9144000" cy="1298575"/>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10" name="Rectangle 9"/>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1/10/17</a:t>
            </a:fld>
            <a:endParaRPr lang="en-US"/>
          </a:p>
        </p:txBody>
      </p:sp>
      <p:sp>
        <p:nvSpPr>
          <p:cNvPr id="6" name="Footer Placeholder 5"/>
          <p:cNvSpPr>
            <a:spLocks noGrp="1"/>
          </p:cNvSpPr>
          <p:nvPr>
            <p:ph type="ftr" sz="quarter" idx="11"/>
          </p:nvPr>
        </p:nvSpPr>
        <p:spPr/>
        <p:txBody>
          <a:bodyPr/>
          <a:lstStyle>
            <a:lvl1pPr>
              <a:defRPr>
                <a:ln>
                  <a:solidFill>
                    <a:srgbClr val="E03A3E"/>
                  </a:solidFill>
                </a:ln>
                <a:solidFill>
                  <a:srgbClr val="E03A3E"/>
                </a:solidFill>
              </a:defRPr>
            </a:lvl1pPr>
          </a:lstStyle>
          <a:p>
            <a:endParaRPr lang="en-US" dirty="0"/>
          </a:p>
        </p:txBody>
      </p:sp>
      <p:sp>
        <p:nvSpPr>
          <p:cNvPr id="7" name="Slide Number Placeholder 6"/>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pic>
        <p:nvPicPr>
          <p:cNvPr id="11" name="Picture 10"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771337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7BDDD-32E3-F14C-A4BC-88DD14AF97A6}" type="datetimeFigureOut">
              <a:rPr lang="en-US" smtClean="0"/>
              <a:t>1/10/17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7F674-7E8E-3A41-AB48-8C145562596B}" type="slidenum">
              <a:rPr lang="en-US" smtClean="0"/>
              <a:t>‹#›</a:t>
            </a:fld>
            <a:endParaRPr lang="en-US"/>
          </a:p>
        </p:txBody>
      </p:sp>
    </p:spTree>
    <p:extLst>
      <p:ext uri="{BB962C8B-B14F-4D97-AF65-F5344CB8AC3E}">
        <p14:creationId xmlns:p14="http://schemas.microsoft.com/office/powerpoint/2010/main" val="36244311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0B3BAA60-7DBC-4361-9B71-5687BE3B8366}" type="datetimeFigureOut">
              <a:rPr lang="en-US" smtClean="0">
                <a:latin typeface="Arial"/>
              </a:rPr>
              <a:pPr defTabSz="914400"/>
              <a:t>1/10/17</a:t>
            </a:fld>
            <a:endParaRPr lang="en-US">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endParaRPr lang="en-US">
              <a:latin typeface="Aria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2ACD5A08-62CD-4536-94E4-76D384EE805E}" type="slidenum">
              <a:rPr lang="en-US" smtClean="0">
                <a:latin typeface="Arial"/>
              </a:rPr>
              <a:pPr defTabSz="914400"/>
              <a:t>‹#›</a:t>
            </a:fld>
            <a:endParaRPr lang="en-US">
              <a:latin typeface="Arial"/>
            </a:endParaRPr>
          </a:p>
        </p:txBody>
      </p:sp>
    </p:spTree>
    <p:extLst>
      <p:ext uri="{BB962C8B-B14F-4D97-AF65-F5344CB8AC3E}">
        <p14:creationId xmlns:p14="http://schemas.microsoft.com/office/powerpoint/2010/main" val="6998334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umaglaw.org/" TargetMode="External"/><Relationship Id="rId3" Type="http://schemas.openxmlformats.org/officeDocument/2006/relationships/hyperlink" Target="http://www.facebook.com/MdAgLa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emf"/><Relationship Id="rId3"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mpowermaryland.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goering@umd.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g"/><Relationship Id="rId3" Type="http://schemas.openxmlformats.org/officeDocument/2006/relationships/hyperlink" Target="http://www.aglaw.umd.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www.marylandagpodcast.org/" TargetMode="Externa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Land Leases</a:t>
            </a:r>
            <a:endParaRPr lang="en-US" dirty="0"/>
          </a:p>
        </p:txBody>
      </p:sp>
      <p:sp>
        <p:nvSpPr>
          <p:cNvPr id="4" name="Text Placeholder 3"/>
          <p:cNvSpPr>
            <a:spLocks noGrp="1"/>
          </p:cNvSpPr>
          <p:nvPr>
            <p:ph type="body" sz="quarter" idx="10"/>
          </p:nvPr>
        </p:nvSpPr>
        <p:spPr>
          <a:xfrm>
            <a:off x="4495800" y="5259977"/>
            <a:ext cx="4365625" cy="1433652"/>
          </a:xfrm>
        </p:spPr>
        <p:txBody>
          <a:bodyPr>
            <a:normAutofit/>
          </a:bodyPr>
          <a:lstStyle/>
          <a:p>
            <a:r>
              <a:rPr lang="en-US" dirty="0" smtClean="0"/>
              <a:t>Delaware Ag Week – Risk Management Session</a:t>
            </a:r>
          </a:p>
          <a:p>
            <a:r>
              <a:rPr lang="en-US" dirty="0" smtClean="0"/>
              <a:t>Jan. 11, 2017</a:t>
            </a:r>
            <a:endParaRPr lang="en-US" dirty="0"/>
          </a:p>
        </p:txBody>
      </p:sp>
      <p:sp>
        <p:nvSpPr>
          <p:cNvPr id="5" name="Text Placeholder 4"/>
          <p:cNvSpPr>
            <a:spLocks noGrp="1"/>
          </p:cNvSpPr>
          <p:nvPr>
            <p:ph type="body" sz="quarter" idx="11"/>
          </p:nvPr>
        </p:nvSpPr>
        <p:spPr>
          <a:xfrm>
            <a:off x="214313" y="4081463"/>
            <a:ext cx="4152900" cy="1936160"/>
          </a:xfrm>
        </p:spPr>
        <p:txBody>
          <a:bodyPr>
            <a:normAutofit fontScale="92500" lnSpcReduction="20000"/>
          </a:bodyPr>
          <a:lstStyle/>
          <a:p>
            <a:r>
              <a:rPr lang="en-US" dirty="0" smtClean="0"/>
              <a:t>Paul Goeringer, Extension Legal Specialist, Department of Agricultural and Resource Econ</a:t>
            </a:r>
            <a:endParaRPr lang="en-US" dirty="0"/>
          </a:p>
        </p:txBody>
      </p:sp>
    </p:spTree>
    <p:extLst>
      <p:ext uri="{BB962C8B-B14F-4D97-AF65-F5344CB8AC3E}">
        <p14:creationId xmlns:p14="http://schemas.microsoft.com/office/powerpoint/2010/main" val="19515074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pic>
        <p:nvPicPr>
          <p:cNvPr id="12" name="Content Placeholder 11"/>
          <p:cNvPicPr>
            <a:picLocks noGrp="1" noChangeAspect="1"/>
          </p:cNvPicPr>
          <p:nvPr>
            <p:ph idx="1"/>
          </p:nvPr>
        </p:nvPicPr>
        <p:blipFill>
          <a:blip r:embed="rId2"/>
          <a:stretch>
            <a:fillRect/>
          </a:stretch>
        </p:blipFill>
        <p:spPr>
          <a:xfrm>
            <a:off x="1450799" y="1347788"/>
            <a:ext cx="6242402" cy="4525962"/>
          </a:xfrm>
          <a:prstGeom prst="rect">
            <a:avLst/>
          </a:prstGeom>
        </p:spPr>
      </p:pic>
    </p:spTree>
    <p:extLst>
      <p:ext uri="{BB962C8B-B14F-4D97-AF65-F5344CB8AC3E}">
        <p14:creationId xmlns:p14="http://schemas.microsoft.com/office/powerpoint/2010/main" val="17603202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valid lease require?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29673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a:t>To be valid a lease needs:</a:t>
            </a:r>
          </a:p>
          <a:p>
            <a:pPr marL="759143" lvl="1" indent="-457200">
              <a:buFont typeface="+mj-lt"/>
              <a:buAutoNum type="arabicPeriod"/>
            </a:pPr>
            <a:r>
              <a:rPr lang="en-US" dirty="0"/>
              <a:t>Valid </a:t>
            </a:r>
            <a:r>
              <a:rPr lang="en-US" dirty="0" smtClean="0"/>
              <a:t>contract</a:t>
            </a:r>
            <a:endParaRPr lang="en-US" dirty="0"/>
          </a:p>
          <a:p>
            <a:pPr marL="759143" lvl="1" indent="-457200">
              <a:buFont typeface="+mj-lt"/>
              <a:buAutoNum type="arabicPeriod"/>
            </a:pPr>
            <a:endParaRPr lang="en-US" dirty="0"/>
          </a:p>
          <a:p>
            <a:pPr marL="759143" lvl="1" indent="-457200">
              <a:buFont typeface="+mj-lt"/>
              <a:buAutoNum type="arabicPeriod"/>
            </a:pPr>
            <a:r>
              <a:rPr lang="en-US" dirty="0"/>
              <a:t>Extent of the property to be leased</a:t>
            </a:r>
          </a:p>
          <a:p>
            <a:pPr marL="759143" lvl="1" indent="-457200">
              <a:buFont typeface="+mj-lt"/>
              <a:buAutoNum type="arabicPeriod"/>
            </a:pPr>
            <a:endParaRPr lang="en-US" dirty="0"/>
          </a:p>
          <a:p>
            <a:pPr marL="759143" lvl="1" indent="-457200">
              <a:buFont typeface="+mj-lt"/>
              <a:buAutoNum type="arabicPeriod"/>
            </a:pPr>
            <a:r>
              <a:rPr lang="en-US" dirty="0"/>
              <a:t>Definite lease term/how long will the lease be for?</a:t>
            </a:r>
          </a:p>
          <a:p>
            <a:pPr marL="759143" lvl="1" indent="-457200">
              <a:buFont typeface="+mj-lt"/>
              <a:buAutoNum type="arabicPeriod"/>
            </a:pPr>
            <a:endParaRPr lang="en-US" dirty="0"/>
          </a:p>
          <a:p>
            <a:pPr marL="759143" lvl="1" indent="-457200">
              <a:buFont typeface="+mj-lt"/>
              <a:buAutoNum type="arabicPeriod"/>
            </a:pPr>
            <a:r>
              <a:rPr lang="en-US" dirty="0"/>
              <a:t>Definite rental rate</a:t>
            </a:r>
          </a:p>
          <a:p>
            <a:endParaRPr lang="en-US" dirty="0" smtClean="0"/>
          </a:p>
          <a:p>
            <a:r>
              <a:rPr lang="en-US" dirty="0"/>
              <a:t>Note none of this 4 requirements states the lease should be written, an oral lease could be valid if it meets the 4 requirements</a:t>
            </a:r>
          </a:p>
          <a:p>
            <a:pPr marL="0" indent="0">
              <a:buNone/>
            </a:pPr>
            <a:endParaRPr lang="en-US" dirty="0"/>
          </a:p>
        </p:txBody>
      </p:sp>
    </p:spTree>
    <p:extLst>
      <p:ext uri="{BB962C8B-B14F-4D97-AF65-F5344CB8AC3E}">
        <p14:creationId xmlns:p14="http://schemas.microsoft.com/office/powerpoint/2010/main" val="2340281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Put the Lease in Writing </a:t>
            </a:r>
          </a:p>
        </p:txBody>
      </p:sp>
      <p:sp>
        <p:nvSpPr>
          <p:cNvPr id="3" name="Content Placeholder 2"/>
          <p:cNvSpPr>
            <a:spLocks noGrp="1"/>
          </p:cNvSpPr>
          <p:nvPr>
            <p:ph sz="half" idx="1"/>
          </p:nvPr>
        </p:nvSpPr>
        <p:spPr/>
        <p:txBody>
          <a:bodyPr/>
          <a:lstStyle/>
          <a:p>
            <a:endParaRPr lang="en-US" dirty="0" smtClean="0"/>
          </a:p>
          <a:p>
            <a:r>
              <a:rPr lang="en-US" dirty="0" smtClean="0"/>
              <a:t>Who is this famous person and why do I have her picture here? (No it is not to give you something better to look at than my face for a minute)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438400"/>
            <a:ext cx="3962400" cy="3048000"/>
          </a:xfrm>
          <a:prstGeom prst="rect">
            <a:avLst/>
          </a:prstGeom>
        </p:spPr>
      </p:pic>
    </p:spTree>
    <p:extLst>
      <p:ext uri="{BB962C8B-B14F-4D97-AF65-F5344CB8AC3E}">
        <p14:creationId xmlns:p14="http://schemas.microsoft.com/office/powerpoint/2010/main" val="74310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Put the Lease in Writing </a:t>
            </a:r>
          </a:p>
        </p:txBody>
      </p:sp>
      <p:sp>
        <p:nvSpPr>
          <p:cNvPr id="3" name="Content Placeholder 2"/>
          <p:cNvSpPr>
            <a:spLocks noGrp="1"/>
          </p:cNvSpPr>
          <p:nvPr>
            <p:ph idx="1"/>
          </p:nvPr>
        </p:nvSpPr>
        <p:spPr/>
        <p:txBody>
          <a:bodyPr>
            <a:normAutofit fontScale="85000" lnSpcReduction="10000"/>
          </a:bodyPr>
          <a:lstStyle/>
          <a:p>
            <a:r>
              <a:rPr lang="en-US" dirty="0" smtClean="0"/>
              <a:t>Answer: </a:t>
            </a:r>
            <a:r>
              <a:rPr lang="en-US" dirty="0" err="1" smtClean="0"/>
              <a:t>Marilu</a:t>
            </a:r>
            <a:r>
              <a:rPr lang="en-US" dirty="0" smtClean="0"/>
              <a:t> </a:t>
            </a:r>
            <a:r>
              <a:rPr lang="en-US" dirty="0" err="1" smtClean="0"/>
              <a:t>Henner</a:t>
            </a:r>
            <a:r>
              <a:rPr lang="en-US" dirty="0" smtClean="0"/>
              <a:t> was on </a:t>
            </a:r>
            <a:r>
              <a:rPr lang="en-US" i="1" dirty="0" smtClean="0"/>
              <a:t>Taxi</a:t>
            </a:r>
            <a:r>
              <a:rPr lang="en-US" dirty="0" smtClean="0"/>
              <a:t> and suffers from a condition called </a:t>
            </a:r>
            <a:r>
              <a:rPr lang="en-US" dirty="0" err="1" smtClean="0"/>
              <a:t>Hyperthymesia</a:t>
            </a:r>
            <a:r>
              <a:rPr lang="en-US" dirty="0" smtClean="0"/>
              <a:t> or the ability to remember specific events on specific days of her life – basically she recalls everyday of her life and what happened with complete accuracy.</a:t>
            </a:r>
          </a:p>
          <a:p>
            <a:endParaRPr lang="en-US" sz="600" dirty="0"/>
          </a:p>
          <a:p>
            <a:r>
              <a:rPr lang="en-US" dirty="0" smtClean="0"/>
              <a:t>Unless you are one of the few people in the world diagnosed with that condition, you probably should consider putting your leases into writing.  Trend has been for leases to last multiple years and everyone needs a reminder of what was agreed to – unless you and the other party are </a:t>
            </a:r>
            <a:r>
              <a:rPr lang="en-US" dirty="0" err="1" smtClean="0"/>
              <a:t>Marilu</a:t>
            </a:r>
            <a:r>
              <a:rPr lang="en-US" dirty="0" smtClean="0"/>
              <a:t> </a:t>
            </a:r>
            <a:r>
              <a:rPr lang="en-US" dirty="0" err="1" smtClean="0"/>
              <a:t>Henner</a:t>
            </a:r>
            <a:r>
              <a:rPr lang="en-US" dirty="0" smtClean="0"/>
              <a:t>. </a:t>
            </a:r>
          </a:p>
          <a:p>
            <a:endParaRPr lang="en-US" sz="600" dirty="0"/>
          </a:p>
        </p:txBody>
      </p:sp>
    </p:spTree>
    <p:extLst>
      <p:ext uri="{BB962C8B-B14F-4D97-AF65-F5344CB8AC3E}">
        <p14:creationId xmlns:p14="http://schemas.microsoft.com/office/powerpoint/2010/main" val="2822996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Put the Lease in Writing </a:t>
            </a:r>
          </a:p>
        </p:txBody>
      </p:sp>
      <p:sp>
        <p:nvSpPr>
          <p:cNvPr id="3" name="Content Placeholder 2"/>
          <p:cNvSpPr>
            <a:spLocks noGrp="1"/>
          </p:cNvSpPr>
          <p:nvPr>
            <p:ph idx="1"/>
          </p:nvPr>
        </p:nvSpPr>
        <p:spPr/>
        <p:txBody>
          <a:bodyPr>
            <a:normAutofit fontScale="77500" lnSpcReduction="20000"/>
          </a:bodyPr>
          <a:lstStyle/>
          <a:p>
            <a:r>
              <a:rPr lang="en-US" dirty="0" smtClean="0"/>
              <a:t>No requirement that a lease be in writing, unless the lease is for a period longer than 1 year.</a:t>
            </a:r>
          </a:p>
          <a:p>
            <a:pPr lvl="1"/>
            <a:r>
              <a:rPr lang="en-US" dirty="0"/>
              <a:t>Example 1, lease that runs from January 1, </a:t>
            </a:r>
            <a:r>
              <a:rPr lang="en-US" dirty="0" smtClean="0"/>
              <a:t>2017 </a:t>
            </a:r>
            <a:r>
              <a:rPr lang="en-US" dirty="0"/>
              <a:t>to December 31, </a:t>
            </a:r>
            <a:r>
              <a:rPr lang="en-US" dirty="0" smtClean="0"/>
              <a:t>2017 </a:t>
            </a:r>
          </a:p>
          <a:p>
            <a:pPr lvl="2"/>
            <a:r>
              <a:rPr lang="en-US" dirty="0" smtClean="0"/>
              <a:t>Not </a:t>
            </a:r>
            <a:r>
              <a:rPr lang="en-US" dirty="0"/>
              <a:t>required to be in writing and can be </a:t>
            </a:r>
            <a:r>
              <a:rPr lang="en-US" dirty="0" smtClean="0"/>
              <a:t>oral</a:t>
            </a:r>
          </a:p>
          <a:p>
            <a:pPr lvl="1"/>
            <a:endParaRPr lang="en-US" dirty="0"/>
          </a:p>
          <a:p>
            <a:pPr lvl="1"/>
            <a:r>
              <a:rPr lang="en-US" dirty="0"/>
              <a:t>Example 2, lease that runs from January 1, </a:t>
            </a:r>
            <a:r>
              <a:rPr lang="en-US" dirty="0" smtClean="0"/>
              <a:t>2017 </a:t>
            </a:r>
            <a:r>
              <a:rPr lang="en-US" dirty="0"/>
              <a:t>to December 31, </a:t>
            </a:r>
            <a:r>
              <a:rPr lang="en-US" dirty="0" smtClean="0"/>
              <a:t>2017 and can continue after Dec. 31, 2017 until </a:t>
            </a:r>
            <a:r>
              <a:rPr lang="en-US" dirty="0"/>
              <a:t>terminated by one of the parties </a:t>
            </a:r>
            <a:endParaRPr lang="en-US" dirty="0" smtClean="0"/>
          </a:p>
          <a:p>
            <a:pPr lvl="2"/>
            <a:r>
              <a:rPr lang="en-US" dirty="0" smtClean="0"/>
              <a:t>Not </a:t>
            </a:r>
            <a:r>
              <a:rPr lang="en-US" dirty="0"/>
              <a:t>required to be in writing</a:t>
            </a:r>
          </a:p>
          <a:p>
            <a:pPr lvl="1"/>
            <a:endParaRPr lang="en-US" dirty="0" smtClean="0"/>
          </a:p>
          <a:p>
            <a:pPr lvl="1"/>
            <a:r>
              <a:rPr lang="en-US" dirty="0"/>
              <a:t>Example 3, lease that runs from January 1, </a:t>
            </a:r>
            <a:r>
              <a:rPr lang="en-US" dirty="0" smtClean="0"/>
              <a:t>2017 </a:t>
            </a:r>
            <a:r>
              <a:rPr lang="en-US" dirty="0"/>
              <a:t>to December 31, </a:t>
            </a:r>
            <a:r>
              <a:rPr lang="en-US" dirty="0" smtClean="0"/>
              <a:t>2019</a:t>
            </a:r>
          </a:p>
          <a:p>
            <a:pPr lvl="2"/>
            <a:r>
              <a:rPr lang="en-US" dirty="0" smtClean="0"/>
              <a:t>Needs </a:t>
            </a:r>
            <a:r>
              <a:rPr lang="en-US" dirty="0"/>
              <a:t>to be in writing</a:t>
            </a:r>
            <a:r>
              <a:rPr lang="en-US" dirty="0" smtClean="0"/>
              <a:t>.</a:t>
            </a:r>
            <a:endParaRPr lang="en-US" dirty="0"/>
          </a:p>
        </p:txBody>
      </p:sp>
    </p:spTree>
    <p:extLst>
      <p:ext uri="{BB962C8B-B14F-4D97-AF65-F5344CB8AC3E}">
        <p14:creationId xmlns:p14="http://schemas.microsoft.com/office/powerpoint/2010/main" val="403826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727801"/>
            <a:ext cx="4038600" cy="2270760"/>
          </a:xfrm>
        </p:spPr>
      </p:pic>
      <p:sp>
        <p:nvSpPr>
          <p:cNvPr id="3" name="Content Placeholder 2"/>
          <p:cNvSpPr>
            <a:spLocks noGrp="1"/>
          </p:cNvSpPr>
          <p:nvPr>
            <p:ph sz="half" idx="2"/>
          </p:nvPr>
        </p:nvSpPr>
        <p:spPr/>
        <p:txBody>
          <a:bodyPr/>
          <a:lstStyle/>
          <a:p>
            <a:endParaRPr lang="en-US" dirty="0" smtClean="0"/>
          </a:p>
          <a:p>
            <a:r>
              <a:rPr lang="en-US" dirty="0" smtClean="0"/>
              <a:t>DE assumes all leases without notice to terminate are like example #2</a:t>
            </a:r>
          </a:p>
          <a:p>
            <a:endParaRPr lang="en-US" dirty="0"/>
          </a:p>
          <a:p>
            <a:r>
              <a:rPr lang="en-US" dirty="0" smtClean="0"/>
              <a:t>Regardless of writing or no writing.</a:t>
            </a:r>
            <a:endParaRPr lang="en-US" dirty="0"/>
          </a:p>
        </p:txBody>
      </p:sp>
      <p:sp>
        <p:nvSpPr>
          <p:cNvPr id="4" name="Title 3"/>
          <p:cNvSpPr>
            <a:spLocks noGrp="1"/>
          </p:cNvSpPr>
          <p:nvPr>
            <p:ph type="title"/>
          </p:nvPr>
        </p:nvSpPr>
        <p:spPr>
          <a:xfrm>
            <a:off x="114700" y="69858"/>
            <a:ext cx="6402009" cy="1143000"/>
          </a:xfrm>
        </p:spPr>
        <p:txBody>
          <a:bodyPr>
            <a:normAutofit/>
          </a:bodyPr>
          <a:lstStyle/>
          <a:p>
            <a:r>
              <a:rPr lang="en-US" dirty="0" smtClean="0"/>
              <a:t>Put the Lease in Writing</a:t>
            </a:r>
            <a:endParaRPr lang="en-US" dirty="0"/>
          </a:p>
        </p:txBody>
      </p:sp>
    </p:spTree>
    <p:extLst>
      <p:ext uri="{BB962C8B-B14F-4D97-AF65-F5344CB8AC3E}">
        <p14:creationId xmlns:p14="http://schemas.microsoft.com/office/powerpoint/2010/main" val="41148723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smtClean="0"/>
              <a:t>Sometimes “in writing” is not one document.  Can be series of emails or letters that both parties can determine responsibility from.</a:t>
            </a:r>
          </a:p>
          <a:p>
            <a:endParaRPr lang="en-US" dirty="0"/>
          </a:p>
          <a:p>
            <a:r>
              <a:rPr lang="en-US" dirty="0" smtClean="0"/>
              <a:t>Much safer to also to make one writing at the end.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853531"/>
            <a:ext cx="4038600" cy="2019300"/>
          </a:xfrm>
        </p:spPr>
      </p:pic>
      <p:sp>
        <p:nvSpPr>
          <p:cNvPr id="2" name="Title 1"/>
          <p:cNvSpPr>
            <a:spLocks noGrp="1"/>
          </p:cNvSpPr>
          <p:nvPr>
            <p:ph type="title"/>
          </p:nvPr>
        </p:nvSpPr>
        <p:spPr/>
        <p:txBody>
          <a:bodyPr>
            <a:normAutofit fontScale="90000"/>
          </a:bodyPr>
          <a:lstStyle/>
          <a:p>
            <a:r>
              <a:rPr lang="en-US" dirty="0"/>
              <a:t>Put the Lease in Writing </a:t>
            </a:r>
          </a:p>
        </p:txBody>
      </p:sp>
    </p:spTree>
    <p:extLst>
      <p:ext uri="{BB962C8B-B14F-4D97-AF65-F5344CB8AC3E}">
        <p14:creationId xmlns:p14="http://schemas.microsoft.com/office/powerpoint/2010/main" val="25630460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 Termination</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Lease may terminate on certain date, but DE law requires notice be given</a:t>
            </a:r>
          </a:p>
          <a:p>
            <a:endParaRPr lang="en-US" dirty="0" smtClean="0"/>
          </a:p>
          <a:p>
            <a:r>
              <a:rPr lang="en-US" dirty="0" smtClean="0"/>
              <a:t>Either party will need to follow proper termination process</a:t>
            </a:r>
          </a:p>
          <a:p>
            <a:endParaRPr lang="en-US" dirty="0" smtClean="0"/>
          </a:p>
          <a:p>
            <a:r>
              <a:rPr lang="en-US" dirty="0" smtClean="0"/>
              <a:t>If lease specifies process, then follow that process exactly</a:t>
            </a:r>
          </a:p>
          <a:p>
            <a:endParaRPr lang="en-US" dirty="0" smtClean="0"/>
          </a:p>
          <a:p>
            <a:r>
              <a:rPr lang="en-US" dirty="0" smtClean="0"/>
              <a:t>If lease doesn’t then must follow Delaware law and that requires 4 months written notice to terminate a farm lease (Del. Code Ann tit. 25 </a:t>
            </a:r>
            <a:r>
              <a:rPr lang="en-US" dirty="0" smtClean="0">
                <a:cs typeface="Times New Roman" panose="02020603050405020304" pitchFamily="18" charset="0"/>
              </a:rPr>
              <a:t>§§ 6702 to 6703</a:t>
            </a:r>
            <a:r>
              <a:rPr lang="en-US" dirty="0" smtClean="0">
                <a:latin typeface="Times New Roman" panose="02020603050405020304" pitchFamily="18" charset="0"/>
                <a:cs typeface="Times New Roman" panose="02020603050405020304" pitchFamily="18" charset="0"/>
              </a:rPr>
              <a:t>)</a:t>
            </a:r>
            <a:r>
              <a:rPr lang="en-US" dirty="0"/>
              <a:t>.</a:t>
            </a:r>
            <a:endParaRPr lang="en-US" dirty="0" smtClean="0"/>
          </a:p>
        </p:txBody>
      </p:sp>
    </p:spTree>
    <p:extLst>
      <p:ext uri="{BB962C8B-B14F-4D97-AF65-F5344CB8AC3E}">
        <p14:creationId xmlns:p14="http://schemas.microsoft.com/office/powerpoint/2010/main" val="421016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 calcmode="lin" valueType="num">
                                      <p:cBhvr additive="base">
                                        <p:cTn id="1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p:spPr>
      </p:pic>
      <p:sp>
        <p:nvSpPr>
          <p:cNvPr id="3" name="Content Placeholder 2"/>
          <p:cNvSpPr>
            <a:spLocks noGrp="1"/>
          </p:cNvSpPr>
          <p:nvPr>
            <p:ph sz="half" idx="2"/>
          </p:nvPr>
        </p:nvSpPr>
        <p:spPr/>
        <p:txBody>
          <a:bodyPr>
            <a:normAutofit/>
          </a:bodyPr>
          <a:lstStyle/>
          <a:p>
            <a:r>
              <a:rPr lang="en-US" dirty="0" smtClean="0"/>
              <a:t>Oral leases assumed to start on Jan. 1 and end on Dec. 31</a:t>
            </a:r>
          </a:p>
          <a:p>
            <a:pPr lvl="1"/>
            <a:r>
              <a:rPr lang="en-US" dirty="0" smtClean="0"/>
              <a:t>Notice by Sept. 1</a:t>
            </a:r>
          </a:p>
          <a:p>
            <a:endParaRPr lang="en-US" dirty="0" smtClean="0"/>
          </a:p>
          <a:p>
            <a:r>
              <a:rPr lang="en-US" dirty="0" smtClean="0"/>
              <a:t>Written leases date the lease is signed.</a:t>
            </a:r>
          </a:p>
          <a:p>
            <a:pPr lvl="1"/>
            <a:r>
              <a:rPr lang="en-US" dirty="0" smtClean="0"/>
              <a:t>4 months prior to end date</a:t>
            </a:r>
            <a:endParaRPr lang="en-US" dirty="0"/>
          </a:p>
        </p:txBody>
      </p:sp>
      <p:sp>
        <p:nvSpPr>
          <p:cNvPr id="4" name="Title 3"/>
          <p:cNvSpPr>
            <a:spLocks noGrp="1"/>
          </p:cNvSpPr>
          <p:nvPr>
            <p:ph type="title"/>
          </p:nvPr>
        </p:nvSpPr>
        <p:spPr/>
        <p:txBody>
          <a:bodyPr>
            <a:normAutofit fontScale="90000"/>
          </a:bodyPr>
          <a:lstStyle/>
          <a:p>
            <a:r>
              <a:rPr lang="en-US" dirty="0" smtClean="0"/>
              <a:t>4 Months From When?</a:t>
            </a:r>
            <a:endParaRPr lang="en-US" dirty="0"/>
          </a:p>
        </p:txBody>
      </p:sp>
    </p:spTree>
    <p:extLst>
      <p:ext uri="{BB962C8B-B14F-4D97-AF65-F5344CB8AC3E}">
        <p14:creationId xmlns:p14="http://schemas.microsoft.com/office/powerpoint/2010/main" val="6299796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marL="0" indent="0">
              <a:buNone/>
            </a:pPr>
            <a:r>
              <a:rPr lang="en-US" dirty="0"/>
              <a:t>The Agriculture Law Education Initiative (ALEI) is a collaboration of the Francis King Carey School of Law at the University of Maryland, Baltimore (UMB); the College of Agriculture &amp; Natural Resources at the University of Maryland (UMCP); and the School of Agriculture and Natural Sciences at the University of Maryland Eastern Shore.  ALEI is an initiative of the University of Maryland: </a:t>
            </a:r>
            <a:r>
              <a:rPr lang="en-US" i="1" dirty="0" err="1"/>
              <a:t>MPowering</a:t>
            </a:r>
            <a:r>
              <a:rPr lang="en-US" i="1" dirty="0"/>
              <a:t> the </a:t>
            </a:r>
            <a:r>
              <a:rPr lang="en-US" i="1" dirty="0" smtClean="0"/>
              <a:t>State</a:t>
            </a:r>
            <a:r>
              <a:rPr lang="en-US" dirty="0" smtClean="0"/>
              <a:t>. </a:t>
            </a:r>
          </a:p>
        </p:txBody>
      </p:sp>
      <p:sp>
        <p:nvSpPr>
          <p:cNvPr id="4" name="Content Placeholder 3"/>
          <p:cNvSpPr>
            <a:spLocks noGrp="1"/>
          </p:cNvSpPr>
          <p:nvPr>
            <p:ph sz="half" idx="2"/>
          </p:nvPr>
        </p:nvSpPr>
        <p:spPr/>
        <p:txBody>
          <a:bodyPr>
            <a:normAutofit fontScale="85000" lnSpcReduction="20000"/>
          </a:bodyPr>
          <a:lstStyle/>
          <a:p>
            <a:endParaRPr lang="en-US" dirty="0" smtClean="0"/>
          </a:p>
          <a:p>
            <a:endParaRPr lang="en-US" dirty="0"/>
          </a:p>
          <a:p>
            <a:endParaRPr lang="en-US" dirty="0" smtClean="0"/>
          </a:p>
          <a:p>
            <a:endParaRPr lang="en-US" dirty="0"/>
          </a:p>
          <a:p>
            <a:pPr marL="0" indent="0">
              <a:buNone/>
            </a:pPr>
            <a:r>
              <a:rPr lang="en-US" dirty="0" smtClean="0"/>
              <a:t>Website</a:t>
            </a:r>
            <a:r>
              <a:rPr lang="en-US" dirty="0"/>
              <a:t>: </a:t>
            </a:r>
            <a:r>
              <a:rPr lang="en-US" dirty="0">
                <a:hlinkClick r:id="rId2"/>
              </a:rPr>
              <a:t>www.umaglaw.org</a:t>
            </a:r>
            <a:endParaRPr lang="en-US" dirty="0"/>
          </a:p>
          <a:p>
            <a:pPr marL="0" indent="0">
              <a:buNone/>
            </a:pPr>
            <a:r>
              <a:rPr lang="en-US" dirty="0"/>
              <a:t>Twitter: @</a:t>
            </a:r>
            <a:r>
              <a:rPr lang="en-US" dirty="0" err="1"/>
              <a:t>MdAgLaw</a:t>
            </a:r>
            <a:endParaRPr lang="en-US" dirty="0"/>
          </a:p>
          <a:p>
            <a:pPr marL="0" indent="0">
              <a:buNone/>
            </a:pPr>
            <a:r>
              <a:rPr lang="en-US" dirty="0"/>
              <a:t>Facebook: </a:t>
            </a:r>
            <a:r>
              <a:rPr lang="en-US" dirty="0">
                <a:hlinkClick r:id="rId3"/>
              </a:rPr>
              <a:t>www.facebook.com/MdAgLaw</a:t>
            </a:r>
            <a:endParaRPr lang="en-US" dirty="0"/>
          </a:p>
          <a:p>
            <a:pPr marL="0" indent="0">
              <a:buNone/>
            </a:pPr>
            <a:r>
              <a:rPr lang="en-US" dirty="0"/>
              <a:t>Email: umaglaw@umd.edu </a:t>
            </a:r>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Agriculture Law Education Initiative</a:t>
            </a:r>
            <a:endParaRPr lang="en-US" dirty="0"/>
          </a:p>
        </p:txBody>
      </p:sp>
    </p:spTree>
    <p:extLst>
      <p:ext uri="{BB962C8B-B14F-4D97-AF65-F5344CB8AC3E}">
        <p14:creationId xmlns:p14="http://schemas.microsoft.com/office/powerpoint/2010/main" val="10734891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 Termination</a:t>
            </a:r>
            <a:endParaRPr lang="en-US" dirty="0"/>
          </a:p>
        </p:txBody>
      </p:sp>
      <p:sp>
        <p:nvSpPr>
          <p:cNvPr id="3" name="Content Placeholder 2"/>
          <p:cNvSpPr>
            <a:spLocks noGrp="1"/>
          </p:cNvSpPr>
          <p:nvPr>
            <p:ph idx="1"/>
          </p:nvPr>
        </p:nvSpPr>
        <p:spPr/>
        <p:txBody>
          <a:bodyPr>
            <a:normAutofit lnSpcReduction="10000"/>
          </a:bodyPr>
          <a:lstStyle/>
          <a:p>
            <a:r>
              <a:rPr lang="en-US" dirty="0" smtClean="0"/>
              <a:t>What if you have crops growing when the lease terminates?</a:t>
            </a:r>
          </a:p>
          <a:p>
            <a:endParaRPr lang="en-US" dirty="0" smtClean="0"/>
          </a:p>
          <a:p>
            <a:pPr lvl="1"/>
            <a:r>
              <a:rPr lang="en-US" dirty="0" smtClean="0"/>
              <a:t>Common law view was if the lease had a definite termination date then not entitled to harvest growing crops</a:t>
            </a:r>
          </a:p>
          <a:p>
            <a:pPr lvl="1"/>
            <a:endParaRPr lang="en-US" dirty="0" smtClean="0"/>
          </a:p>
          <a:p>
            <a:pPr lvl="1"/>
            <a:r>
              <a:rPr lang="en-US" dirty="0" smtClean="0"/>
              <a:t>Are exceptions to this rule</a:t>
            </a:r>
          </a:p>
          <a:p>
            <a:pPr lvl="2"/>
            <a:r>
              <a:rPr lang="en-US" dirty="0" smtClean="0"/>
              <a:t>What is the practice in the area?  Did landlord make some assurances?</a:t>
            </a:r>
          </a:p>
        </p:txBody>
      </p:sp>
    </p:spTree>
    <p:extLst>
      <p:ext uri="{BB962C8B-B14F-4D97-AF65-F5344CB8AC3E}">
        <p14:creationId xmlns:p14="http://schemas.microsoft.com/office/powerpoint/2010/main" val="919367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 Renewal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Lease renewal is always the responsibility of the tenant</a:t>
            </a:r>
          </a:p>
          <a:p>
            <a:pPr lvl="1"/>
            <a:endParaRPr lang="en-US" dirty="0"/>
          </a:p>
          <a:p>
            <a:r>
              <a:rPr lang="en-US" dirty="0" smtClean="0"/>
              <a:t>Lease can also extend automatically until notice of termination is given.  Very common in agricultural leases.</a:t>
            </a:r>
          </a:p>
          <a:p>
            <a:endParaRPr lang="en-US" dirty="0"/>
          </a:p>
          <a:p>
            <a:r>
              <a:rPr lang="en-US" dirty="0" smtClean="0"/>
              <a:t>Although not required, prior to 4 month deadline, discuss lease renewal with landlord/tenant</a:t>
            </a:r>
          </a:p>
          <a:p>
            <a:pPr lvl="1"/>
            <a:endParaRPr lang="en-US" dirty="0"/>
          </a:p>
          <a:p>
            <a:pPr lvl="1"/>
            <a:endParaRPr lang="en-US" dirty="0"/>
          </a:p>
        </p:txBody>
      </p:sp>
    </p:spTree>
    <p:extLst>
      <p:ext uri="{BB962C8B-B14F-4D97-AF65-F5344CB8AC3E}">
        <p14:creationId xmlns:p14="http://schemas.microsoft.com/office/powerpoint/2010/main" val="12052377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General liability insurance</a:t>
            </a:r>
          </a:p>
          <a:p>
            <a:pPr lvl="1"/>
            <a:r>
              <a:rPr lang="en-US" dirty="0" smtClean="0"/>
              <a:t>Tenant will want to insure any of their equipment on the property, such as grain augers and tools</a:t>
            </a:r>
          </a:p>
          <a:p>
            <a:pPr lvl="1"/>
            <a:r>
              <a:rPr lang="en-US" dirty="0" smtClean="0"/>
              <a:t>Landlord will want to insure any buildings or permanent structures on the property</a:t>
            </a:r>
          </a:p>
          <a:p>
            <a:pPr lvl="1"/>
            <a:endParaRPr lang="en-US" dirty="0"/>
          </a:p>
          <a:p>
            <a:r>
              <a:rPr lang="en-US" dirty="0" smtClean="0"/>
              <a:t>Crop Insurance</a:t>
            </a:r>
          </a:p>
          <a:p>
            <a:pPr lvl="1"/>
            <a:r>
              <a:rPr lang="en-US" dirty="0" smtClean="0"/>
              <a:t>Tenant will carry burden with cash rent and flex cash lease.  Landlord may want to require certain coverage level on crops grown on leased property to insure payment of rent</a:t>
            </a:r>
          </a:p>
          <a:p>
            <a:pPr lvl="1"/>
            <a:r>
              <a:rPr lang="en-US" dirty="0" smtClean="0"/>
              <a:t>Tenant and landlord can split crop insurance costs based on the crop share</a:t>
            </a:r>
            <a:endParaRPr lang="en-US" dirty="0"/>
          </a:p>
        </p:txBody>
      </p:sp>
    </p:spTree>
    <p:extLst>
      <p:ext uri="{BB962C8B-B14F-4D97-AF65-F5344CB8AC3E}">
        <p14:creationId xmlns:p14="http://schemas.microsoft.com/office/powerpoint/2010/main" val="1277905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Husbandry Practices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Good husbandry practices is broad but means those agricultural practices that conserve fertility, usefulness, and value of the soil.</a:t>
            </a:r>
          </a:p>
          <a:p>
            <a:endParaRPr lang="en-US" dirty="0"/>
          </a:p>
          <a:p>
            <a:r>
              <a:rPr lang="en-US" dirty="0" smtClean="0"/>
              <a:t>Idea is to prevent tenant from using property in way to reap quick profit but use land in way that sustains it.</a:t>
            </a:r>
          </a:p>
          <a:p>
            <a:endParaRPr lang="en-US" dirty="0"/>
          </a:p>
          <a:p>
            <a:r>
              <a:rPr lang="en-US" dirty="0" smtClean="0"/>
              <a:t>Considered by many to be an implied duty in the lease</a:t>
            </a:r>
          </a:p>
          <a:p>
            <a:pPr lvl="1"/>
            <a:r>
              <a:rPr lang="en-US" dirty="0" smtClean="0"/>
              <a:t>Implied means does not have to be explicitly included in the lease</a:t>
            </a:r>
          </a:p>
          <a:p>
            <a:pPr lvl="1"/>
            <a:r>
              <a:rPr lang="en-US" dirty="0" smtClean="0"/>
              <a:t>We just assume it exists in the lease</a:t>
            </a:r>
          </a:p>
          <a:p>
            <a:pPr lvl="1"/>
            <a:r>
              <a:rPr lang="en-US" dirty="0" smtClean="0"/>
              <a:t>DE cases implying duty.</a:t>
            </a:r>
            <a:endParaRPr lang="en-US" dirty="0"/>
          </a:p>
        </p:txBody>
      </p:sp>
    </p:spTree>
    <p:extLst>
      <p:ext uri="{BB962C8B-B14F-4D97-AF65-F5344CB8AC3E}">
        <p14:creationId xmlns:p14="http://schemas.microsoft.com/office/powerpoint/2010/main" val="12191348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to Pay Rent</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DE creates statutory lien in growing crops for unpaid rent.</a:t>
            </a:r>
          </a:p>
          <a:p>
            <a:endParaRPr lang="en-US" dirty="0"/>
          </a:p>
          <a:p>
            <a:r>
              <a:rPr lang="en-US" dirty="0" smtClean="0"/>
              <a:t>If another creditor has lien in crops, DE gives priority first to the landlord then other creditors.</a:t>
            </a:r>
          </a:p>
          <a:p>
            <a:endParaRPr lang="en-US" dirty="0"/>
          </a:p>
          <a:p>
            <a:endParaRPr lang="en-US" dirty="0"/>
          </a:p>
        </p:txBody>
      </p:sp>
    </p:spTree>
    <p:extLst>
      <p:ext uri="{BB962C8B-B14F-4D97-AF65-F5344CB8AC3E}">
        <p14:creationId xmlns:p14="http://schemas.microsoft.com/office/powerpoint/2010/main" val="23300791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a Fair Rental Rate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535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Three types of leases</a:t>
            </a:r>
          </a:p>
          <a:p>
            <a:pPr marL="731520" lvl="1" indent="-457200">
              <a:buFont typeface="+mj-lt"/>
              <a:buAutoNum type="arabicPeriod"/>
            </a:pPr>
            <a:r>
              <a:rPr lang="en-US" dirty="0" smtClean="0"/>
              <a:t>Crop-share lease</a:t>
            </a:r>
          </a:p>
          <a:p>
            <a:pPr marL="731520" lvl="1" indent="-457200">
              <a:buFont typeface="+mj-lt"/>
              <a:buAutoNum type="arabicPeriod"/>
            </a:pPr>
            <a:r>
              <a:rPr lang="en-US" dirty="0" smtClean="0"/>
              <a:t>Fixed cash lease</a:t>
            </a:r>
          </a:p>
          <a:p>
            <a:pPr marL="731520" lvl="1" indent="-457200">
              <a:buFont typeface="+mj-lt"/>
              <a:buAutoNum type="arabicPeriod"/>
            </a:pPr>
            <a:r>
              <a:rPr lang="en-US" dirty="0" smtClean="0"/>
              <a:t>Flex-cash lease</a:t>
            </a:r>
          </a:p>
          <a:p>
            <a:endParaRPr lang="en-US" dirty="0"/>
          </a:p>
          <a:p>
            <a:r>
              <a:rPr lang="en-US" dirty="0" smtClean="0"/>
              <a:t>Each provides some form of economic gain</a:t>
            </a:r>
          </a:p>
          <a:p>
            <a:endParaRPr lang="en-US" dirty="0"/>
          </a:p>
          <a:p>
            <a:r>
              <a:rPr lang="en-US" dirty="0" smtClean="0"/>
              <a:t>Each type requires varying levels of recordkeeping and monitoring</a:t>
            </a:r>
          </a:p>
          <a:p>
            <a:endParaRPr lang="en-US" dirty="0"/>
          </a:p>
          <a:p>
            <a:r>
              <a:rPr lang="en-US" dirty="0" smtClean="0"/>
              <a:t>We will discuss all of these in the next session.</a:t>
            </a:r>
            <a:endParaRPr lang="en-US" dirty="0"/>
          </a:p>
        </p:txBody>
      </p:sp>
      <p:sp>
        <p:nvSpPr>
          <p:cNvPr id="2" name="Title 1"/>
          <p:cNvSpPr>
            <a:spLocks noGrp="1"/>
          </p:cNvSpPr>
          <p:nvPr>
            <p:ph type="title"/>
          </p:nvPr>
        </p:nvSpPr>
        <p:spPr>
          <a:xfrm>
            <a:off x="100429" y="69858"/>
            <a:ext cx="6429159" cy="1143000"/>
          </a:xfrm>
        </p:spPr>
        <p:txBody>
          <a:bodyPr>
            <a:noAutofit/>
          </a:bodyPr>
          <a:lstStyle/>
          <a:p>
            <a:r>
              <a:rPr lang="en-US" sz="3500" dirty="0" smtClean="0"/>
              <a:t>Rental Rates</a:t>
            </a:r>
            <a:endParaRPr lang="en-US" sz="3500" dirty="0"/>
          </a:p>
        </p:txBody>
      </p:sp>
    </p:spTree>
    <p:extLst>
      <p:ext uri="{BB962C8B-B14F-4D97-AF65-F5344CB8AC3E}">
        <p14:creationId xmlns:p14="http://schemas.microsoft.com/office/powerpoint/2010/main" val="40287749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Rental Rate?</a:t>
            </a:r>
            <a:endParaRPr lang="en-US" dirty="0"/>
          </a:p>
        </p:txBody>
      </p:sp>
      <p:pic>
        <p:nvPicPr>
          <p:cNvPr id="3" name="Picture 2"/>
          <p:cNvPicPr>
            <a:picLocks noChangeAspect="1"/>
          </p:cNvPicPr>
          <p:nvPr/>
        </p:nvPicPr>
        <p:blipFill>
          <a:blip r:embed="rId2"/>
          <a:stretch>
            <a:fillRect/>
          </a:stretch>
        </p:blipFill>
        <p:spPr>
          <a:xfrm>
            <a:off x="212248" y="1687132"/>
            <a:ext cx="8513442" cy="1551904"/>
          </a:xfrm>
          <a:prstGeom prst="rect">
            <a:avLst/>
          </a:prstGeom>
        </p:spPr>
      </p:pic>
      <p:pic>
        <p:nvPicPr>
          <p:cNvPr id="4" name="Picture 3"/>
          <p:cNvPicPr>
            <a:picLocks noChangeAspect="1"/>
          </p:cNvPicPr>
          <p:nvPr/>
        </p:nvPicPr>
        <p:blipFill>
          <a:blip r:embed="rId3"/>
          <a:stretch>
            <a:fillRect/>
          </a:stretch>
        </p:blipFill>
        <p:spPr>
          <a:xfrm>
            <a:off x="212249" y="4042258"/>
            <a:ext cx="8513440" cy="1551904"/>
          </a:xfrm>
          <a:prstGeom prst="rect">
            <a:avLst/>
          </a:prstGeom>
        </p:spPr>
      </p:pic>
    </p:spTree>
    <p:extLst>
      <p:ext uri="{BB962C8B-B14F-4D97-AF65-F5344CB8AC3E}">
        <p14:creationId xmlns:p14="http://schemas.microsoft.com/office/powerpoint/2010/main" val="9061955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Calculate a Good Rent Price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Many may have no idea where to start in calculating rent.</a:t>
            </a:r>
          </a:p>
          <a:p>
            <a:pPr lvl="1"/>
            <a:endParaRPr lang="en-US" dirty="0" smtClean="0"/>
          </a:p>
          <a:p>
            <a:r>
              <a:rPr lang="en-US" dirty="0" smtClean="0"/>
              <a:t>Going to be a big deal to set a good rent:</a:t>
            </a:r>
          </a:p>
          <a:p>
            <a:pPr lvl="1"/>
            <a:r>
              <a:rPr lang="en-US" dirty="0" smtClean="0"/>
              <a:t>Needs to be at level </a:t>
            </a:r>
            <a:r>
              <a:rPr lang="en-US" dirty="0" smtClean="0"/>
              <a:t>farmer </a:t>
            </a:r>
            <a:r>
              <a:rPr lang="en-US" dirty="0" smtClean="0"/>
              <a:t>can afford</a:t>
            </a:r>
          </a:p>
          <a:p>
            <a:pPr lvl="1"/>
            <a:r>
              <a:rPr lang="en-US" dirty="0" smtClean="0"/>
              <a:t>Needs to be at a level that is good for landlord </a:t>
            </a:r>
          </a:p>
          <a:p>
            <a:pPr lvl="1"/>
            <a:r>
              <a:rPr lang="en-US" dirty="0" smtClean="0"/>
              <a:t>Potentially going to have to look at renegotiating this every year (not something we normally do in ag).</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688742"/>
            <a:ext cx="4038600" cy="2687015"/>
          </a:xfrm>
        </p:spPr>
      </p:pic>
    </p:spTree>
    <p:extLst>
      <p:ext uri="{BB962C8B-B14F-4D97-AF65-F5344CB8AC3E}">
        <p14:creationId xmlns:p14="http://schemas.microsoft.com/office/powerpoint/2010/main" val="1005705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How to Calculate a Good Rent Price</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73867"/>
            <a:ext cx="4038600" cy="2916766"/>
          </a:xfrm>
        </p:spPr>
      </p:pic>
      <p:sp>
        <p:nvSpPr>
          <p:cNvPr id="6" name="Content Placeholder 5"/>
          <p:cNvSpPr>
            <a:spLocks noGrp="1"/>
          </p:cNvSpPr>
          <p:nvPr>
            <p:ph sz="half" idx="2"/>
          </p:nvPr>
        </p:nvSpPr>
        <p:spPr/>
        <p:txBody>
          <a:bodyPr/>
          <a:lstStyle/>
          <a:p>
            <a:r>
              <a:rPr lang="en-US" dirty="0" smtClean="0"/>
              <a:t>Aglease101.org has worksheets available to help calculate this rent level</a:t>
            </a:r>
          </a:p>
          <a:p>
            <a:r>
              <a:rPr lang="en-US" dirty="0" smtClean="0"/>
              <a:t>Has resources available to do cash, flex-cash, and crop-share rents</a:t>
            </a:r>
            <a:endParaRPr lang="en-US" dirty="0"/>
          </a:p>
        </p:txBody>
      </p:sp>
    </p:spTree>
    <p:extLst>
      <p:ext uri="{BB962C8B-B14F-4D97-AF65-F5344CB8AC3E}">
        <p14:creationId xmlns:p14="http://schemas.microsoft.com/office/powerpoint/2010/main" val="163771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University of Maryland </a:t>
            </a:r>
            <a:r>
              <a:rPr lang="en-US" dirty="0" err="1" smtClean="0"/>
              <a:t>MPower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University of Maryland</a:t>
            </a:r>
            <a:r>
              <a:rPr lang="en-US" i="1" dirty="0"/>
              <a:t>: </a:t>
            </a:r>
            <a:r>
              <a:rPr lang="en-US" i="1" dirty="0" err="1"/>
              <a:t>MPowering</a:t>
            </a:r>
            <a:r>
              <a:rPr lang="en-US" i="1" dirty="0"/>
              <a:t> the State</a:t>
            </a:r>
            <a:r>
              <a:rPr lang="en-US" dirty="0"/>
              <a:t> brings together two universities of distinction to form a new collaborative partnership.  Harnessing the resources of each, the University of Maryland, College Park and the University of Maryland, Baltimore will focus the collective expertise on critical statewide issues of public health, biomedical informatics, and bioengineering. This collaboration will drive an even greater impact on the state, its economy, the job market, and the next generation of innovators.  The joint initiatives will have a profound effect on productivity, the economy, and the very fabric of higher education.</a:t>
            </a:r>
          </a:p>
          <a:p>
            <a:r>
              <a:rPr lang="en-US" u="sng" dirty="0">
                <a:hlinkClick r:id="rId2"/>
              </a:rPr>
              <a:t>http://</a:t>
            </a:r>
            <a:r>
              <a:rPr lang="en-US" u="sng" dirty="0" smtClean="0">
                <a:hlinkClick r:id="rId2"/>
              </a:rPr>
              <a:t>www.mpowermaryland.com</a:t>
            </a:r>
            <a:endParaRPr lang="en-US" dirty="0"/>
          </a:p>
        </p:txBody>
      </p:sp>
    </p:spTree>
    <p:extLst>
      <p:ext uri="{BB962C8B-B14F-4D97-AF65-F5344CB8AC3E}">
        <p14:creationId xmlns:p14="http://schemas.microsoft.com/office/powerpoint/2010/main" val="7549449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Calculate a Good Rent Price</a:t>
            </a:r>
          </a:p>
        </p:txBody>
      </p:sp>
      <p:sp>
        <p:nvSpPr>
          <p:cNvPr id="3" name="Content Placeholder 2"/>
          <p:cNvSpPr>
            <a:spLocks noGrp="1"/>
          </p:cNvSpPr>
          <p:nvPr>
            <p:ph sz="half" idx="1"/>
          </p:nvPr>
        </p:nvSpPr>
        <p:spPr/>
        <p:txBody>
          <a:bodyPr/>
          <a:lstStyle/>
          <a:p>
            <a:r>
              <a:rPr lang="en-US" dirty="0" smtClean="0"/>
              <a:t>Don’t like printing off a worksheet and using pen and paper?</a:t>
            </a:r>
          </a:p>
          <a:p>
            <a:endParaRPr lang="en-US" dirty="0" smtClean="0"/>
          </a:p>
          <a:p>
            <a:r>
              <a:rPr lang="en-US" dirty="0" smtClean="0"/>
              <a:t>Fairrent.umn.edu is new online resource that lets user input in factors and it spits out rent levels.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057400"/>
            <a:ext cx="4038600" cy="3276600"/>
          </a:xfrm>
        </p:spPr>
      </p:pic>
    </p:spTree>
    <p:extLst>
      <p:ext uri="{BB962C8B-B14F-4D97-AF65-F5344CB8AC3E}">
        <p14:creationId xmlns:p14="http://schemas.microsoft.com/office/powerpoint/2010/main" val="3531170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Calculate a Good Rent Price</a:t>
            </a:r>
          </a:p>
        </p:txBody>
      </p:sp>
      <p:sp>
        <p:nvSpPr>
          <p:cNvPr id="3" name="Content Placeholder 2"/>
          <p:cNvSpPr>
            <a:spLocks noGrp="1"/>
          </p:cNvSpPr>
          <p:nvPr>
            <p:ph sz="half" idx="1"/>
          </p:nvPr>
        </p:nvSpPr>
        <p:spPr/>
        <p:txBody>
          <a:bodyPr>
            <a:normAutofit fontScale="92500" lnSpcReduction="20000"/>
          </a:bodyPr>
          <a:lstStyle/>
          <a:p>
            <a:r>
              <a:rPr lang="en-US" dirty="0" smtClean="0"/>
              <a:t>Main drawback to both resources are you have to know your costs of production.</a:t>
            </a:r>
          </a:p>
          <a:p>
            <a:endParaRPr lang="en-US" dirty="0"/>
          </a:p>
          <a:p>
            <a:r>
              <a:rPr lang="en-US" dirty="0" smtClean="0"/>
              <a:t>If no idea what those are, budgets exist to give you an idea of some costs of production.</a:t>
            </a:r>
          </a:p>
          <a:p>
            <a:endParaRPr lang="en-US" dirty="0"/>
          </a:p>
          <a:p>
            <a:r>
              <a:rPr lang="en-US" dirty="0" smtClean="0"/>
              <a:t>Or can always talk to neighbors.</a:t>
            </a:r>
          </a:p>
          <a:p>
            <a:endParaRPr lang="en-US" dirty="0"/>
          </a:p>
          <a:p>
            <a:endParaRPr lang="en-US" dirty="0"/>
          </a:p>
        </p:txBody>
      </p:sp>
      <p:sp>
        <p:nvSpPr>
          <p:cNvPr id="7" name="TextBox 6"/>
          <p:cNvSpPr txBox="1"/>
          <p:nvPr/>
        </p:nvSpPr>
        <p:spPr>
          <a:xfrm>
            <a:off x="4724400" y="1600200"/>
            <a:ext cx="3962400" cy="523220"/>
          </a:xfrm>
          <a:prstGeom prst="rect">
            <a:avLst/>
          </a:prstGeom>
          <a:noFill/>
        </p:spPr>
        <p:txBody>
          <a:bodyPr wrap="square" rtlCol="0">
            <a:spAutoFit/>
          </a:bodyPr>
          <a:lstStyle/>
          <a:p>
            <a:r>
              <a:rPr lang="en-US" sz="1400" dirty="0"/>
              <a:t>http://extension.psu.edu/business/ag-alternatives/horticulture</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95109"/>
            <a:ext cx="4038600" cy="3674281"/>
          </a:xfrm>
        </p:spPr>
      </p:pic>
    </p:spTree>
    <p:extLst>
      <p:ext uri="{BB962C8B-B14F-4D97-AF65-F5344CB8AC3E}">
        <p14:creationId xmlns:p14="http://schemas.microsoft.com/office/powerpoint/2010/main" val="30018822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Rental Rates</a:t>
            </a:r>
            <a:endParaRPr lang="en-US" dirty="0"/>
          </a:p>
        </p:txBody>
      </p:sp>
      <p:sp>
        <p:nvSpPr>
          <p:cNvPr id="3" name="Content Placeholder 2"/>
          <p:cNvSpPr>
            <a:spLocks noGrp="1"/>
          </p:cNvSpPr>
          <p:nvPr>
            <p:ph idx="1"/>
          </p:nvPr>
        </p:nvSpPr>
        <p:spPr/>
        <p:txBody>
          <a:bodyPr>
            <a:normAutofit/>
          </a:bodyPr>
          <a:lstStyle/>
          <a:p>
            <a:r>
              <a:rPr lang="en-US" dirty="0" smtClean="0"/>
              <a:t>Big deal with cash rents</a:t>
            </a:r>
          </a:p>
          <a:p>
            <a:pPr lvl="1"/>
            <a:r>
              <a:rPr lang="en-US" dirty="0" smtClean="0"/>
              <a:t>Many farmers still paying same rate they got 20 years ago on a farm – not just in Maryland all over the US.</a:t>
            </a:r>
          </a:p>
          <a:p>
            <a:pPr lvl="1"/>
            <a:r>
              <a:rPr lang="en-US" dirty="0" smtClean="0"/>
              <a:t>Maybe in both parties interest to include language to recalculate the rental rate every 2 to 3 years.</a:t>
            </a:r>
          </a:p>
          <a:p>
            <a:pPr lvl="2"/>
            <a:r>
              <a:rPr lang="en-US" dirty="0" smtClean="0"/>
              <a:t>That way cash rental rate isn’t too low</a:t>
            </a:r>
          </a:p>
          <a:p>
            <a:pPr lvl="2"/>
            <a:r>
              <a:rPr lang="en-US" dirty="0" smtClean="0"/>
              <a:t>As tenant could help prevent other farmers coming in and offering landlord more rent</a:t>
            </a:r>
          </a:p>
        </p:txBody>
      </p:sp>
    </p:spTree>
    <p:extLst>
      <p:ext uri="{BB962C8B-B14F-4D97-AF65-F5344CB8AC3E}">
        <p14:creationId xmlns:p14="http://schemas.microsoft.com/office/powerpoint/2010/main" val="10635896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Rental Rates</a:t>
            </a:r>
            <a:endParaRPr lang="en-US" dirty="0"/>
          </a:p>
        </p:txBody>
      </p:sp>
      <p:sp>
        <p:nvSpPr>
          <p:cNvPr id="3" name="Content Placeholder 2"/>
          <p:cNvSpPr>
            <a:spLocks noGrp="1"/>
          </p:cNvSpPr>
          <p:nvPr>
            <p:ph idx="1"/>
          </p:nvPr>
        </p:nvSpPr>
        <p:spPr/>
        <p:txBody>
          <a:bodyPr>
            <a:normAutofit/>
          </a:bodyPr>
          <a:lstStyle/>
          <a:p>
            <a:r>
              <a:rPr lang="en-US" dirty="0"/>
              <a:t>Same with flex-cash and crop-share rates, offer to revisit every 2 to 3 years just to make sure that:</a:t>
            </a:r>
          </a:p>
          <a:p>
            <a:pPr lvl="1"/>
            <a:r>
              <a:rPr lang="en-US" dirty="0"/>
              <a:t>Base rental rate (if you have one) accurately reflects any increases in cash rent value</a:t>
            </a:r>
          </a:p>
          <a:p>
            <a:pPr lvl="1"/>
            <a:r>
              <a:rPr lang="en-US" dirty="0"/>
              <a:t>Make sure all yield increasing expenses are covered (new tech. could come along not covered by original agreement).</a:t>
            </a:r>
            <a:endParaRPr lang="en-US" dirty="0" smtClean="0"/>
          </a:p>
        </p:txBody>
      </p:sp>
    </p:spTree>
    <p:extLst>
      <p:ext uri="{BB962C8B-B14F-4D97-AF65-F5344CB8AC3E}">
        <p14:creationId xmlns:p14="http://schemas.microsoft.com/office/powerpoint/2010/main" val="11017639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4385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Put your leases in writing</a:t>
            </a:r>
          </a:p>
          <a:p>
            <a:pPr lvl="1"/>
            <a:r>
              <a:rPr lang="en-US" dirty="0" smtClean="0"/>
              <a:t>Provides you with a written record of the agreement</a:t>
            </a:r>
          </a:p>
          <a:p>
            <a:pPr lvl="1"/>
            <a:r>
              <a:rPr lang="en-US" dirty="0" smtClean="0"/>
              <a:t>Reminder of what was agreed to</a:t>
            </a:r>
          </a:p>
          <a:p>
            <a:pPr lvl="1"/>
            <a:endParaRPr lang="en-US" dirty="0"/>
          </a:p>
          <a:p>
            <a:r>
              <a:rPr lang="en-US" dirty="0" smtClean="0"/>
              <a:t>Notice to terminate lease is required</a:t>
            </a:r>
          </a:p>
          <a:p>
            <a:pPr lvl="1"/>
            <a:r>
              <a:rPr lang="en-US" dirty="0" smtClean="0"/>
              <a:t>Needs to be at least 4 months unless lease has specified another period.</a:t>
            </a:r>
          </a:p>
          <a:p>
            <a:pPr lvl="1"/>
            <a:r>
              <a:rPr lang="en-US" dirty="0" smtClean="0"/>
              <a:t>Give the proper notice</a:t>
            </a:r>
            <a:endParaRPr lang="en-US" dirty="0"/>
          </a:p>
        </p:txBody>
      </p:sp>
      <p:sp>
        <p:nvSpPr>
          <p:cNvPr id="3" name="Title 2"/>
          <p:cNvSpPr>
            <a:spLocks noGrp="1"/>
          </p:cNvSpPr>
          <p:nvPr>
            <p:ph type="title"/>
          </p:nvPr>
        </p:nvSpPr>
        <p:spPr/>
        <p:txBody>
          <a:bodyPr/>
          <a:lstStyle/>
          <a:p>
            <a:r>
              <a:rPr lang="en-US" dirty="0" smtClean="0"/>
              <a:t>Wrap-up</a:t>
            </a:r>
            <a:endParaRPr lang="en-US" dirty="0"/>
          </a:p>
        </p:txBody>
      </p:sp>
    </p:spTree>
    <p:extLst>
      <p:ext uri="{BB962C8B-B14F-4D97-AF65-F5344CB8AC3E}">
        <p14:creationId xmlns:p14="http://schemas.microsoft.com/office/powerpoint/2010/main" val="97697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Failure to pay rent</a:t>
            </a:r>
          </a:p>
          <a:p>
            <a:pPr lvl="1"/>
            <a:r>
              <a:rPr lang="en-US" dirty="0" smtClean="0"/>
              <a:t>DE law gives landlord lien in growing crops</a:t>
            </a:r>
          </a:p>
          <a:p>
            <a:pPr lvl="1"/>
            <a:endParaRPr lang="en-US" dirty="0"/>
          </a:p>
          <a:p>
            <a:r>
              <a:rPr lang="en-US" dirty="0" smtClean="0"/>
              <a:t>DE courts have recognized the idea of the implied covenant of good husbandry practices</a:t>
            </a:r>
          </a:p>
          <a:p>
            <a:endParaRPr lang="en-US" dirty="0"/>
          </a:p>
          <a:p>
            <a:r>
              <a:rPr lang="en-US" dirty="0" smtClean="0"/>
              <a:t>Do your math on calculating rental rates, don’t just walk in blindly</a:t>
            </a:r>
          </a:p>
          <a:p>
            <a:pPr lvl="1"/>
            <a:r>
              <a:rPr lang="en-US" smtClean="0"/>
              <a:t>Reevaluate periodically</a:t>
            </a:r>
          </a:p>
        </p:txBody>
      </p:sp>
      <p:sp>
        <p:nvSpPr>
          <p:cNvPr id="3" name="Title 2"/>
          <p:cNvSpPr>
            <a:spLocks noGrp="1"/>
          </p:cNvSpPr>
          <p:nvPr>
            <p:ph type="title"/>
          </p:nvPr>
        </p:nvSpPr>
        <p:spPr/>
        <p:txBody>
          <a:bodyPr/>
          <a:lstStyle/>
          <a:p>
            <a:r>
              <a:rPr lang="en-US" dirty="0" smtClean="0"/>
              <a:t>Wrap-up</a:t>
            </a:r>
            <a:endParaRPr lang="en-US" dirty="0"/>
          </a:p>
        </p:txBody>
      </p:sp>
    </p:spTree>
    <p:extLst>
      <p:ext uri="{BB962C8B-B14F-4D97-AF65-F5344CB8AC3E}">
        <p14:creationId xmlns:p14="http://schemas.microsoft.com/office/powerpoint/2010/main" val="54963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a:t>
            </a:r>
            <a:br>
              <a:rPr lang="en-US" dirty="0"/>
            </a:br>
            <a:r>
              <a:rPr lang="en-US" dirty="0"/>
              <a:t>Any Questions?</a:t>
            </a:r>
          </a:p>
        </p:txBody>
      </p:sp>
      <p:sp>
        <p:nvSpPr>
          <p:cNvPr id="3" name="Text Placeholder 2"/>
          <p:cNvSpPr>
            <a:spLocks noGrp="1"/>
          </p:cNvSpPr>
          <p:nvPr>
            <p:ph type="body" sz="quarter" idx="10"/>
          </p:nvPr>
        </p:nvSpPr>
        <p:spPr>
          <a:xfrm>
            <a:off x="4495800" y="5173884"/>
            <a:ext cx="4365625" cy="1519745"/>
          </a:xfrm>
        </p:spPr>
        <p:txBody>
          <a:bodyPr>
            <a:normAutofit/>
          </a:bodyPr>
          <a:lstStyle/>
          <a:p>
            <a:r>
              <a:rPr lang="en-US" dirty="0"/>
              <a:t>Twitter: @</a:t>
            </a:r>
            <a:r>
              <a:rPr lang="en-US" dirty="0" err="1"/>
              <a:t>agLawPaul</a:t>
            </a:r>
            <a:r>
              <a:rPr lang="en-US" dirty="0"/>
              <a:t>	</a:t>
            </a:r>
            <a:endParaRPr lang="en-US" dirty="0" smtClean="0"/>
          </a:p>
          <a:p>
            <a:r>
              <a:rPr lang="en-US" dirty="0"/>
              <a:t>	</a:t>
            </a:r>
          </a:p>
          <a:p>
            <a:r>
              <a:rPr lang="en-US" dirty="0" smtClean="0"/>
              <a:t>Blog: www.aglaw.umd.edu</a:t>
            </a:r>
            <a:endParaRPr lang="en-US" dirty="0"/>
          </a:p>
          <a:p>
            <a:endParaRPr lang="en-US" dirty="0"/>
          </a:p>
        </p:txBody>
      </p:sp>
      <p:sp>
        <p:nvSpPr>
          <p:cNvPr id="4" name="Text Placeholder 3"/>
          <p:cNvSpPr>
            <a:spLocks noGrp="1"/>
          </p:cNvSpPr>
          <p:nvPr>
            <p:ph type="body" sz="quarter" idx="11"/>
          </p:nvPr>
        </p:nvSpPr>
        <p:spPr>
          <a:xfrm>
            <a:off x="214313" y="4081463"/>
            <a:ext cx="4152900" cy="2284503"/>
          </a:xfrm>
        </p:spPr>
        <p:txBody>
          <a:bodyPr>
            <a:normAutofit/>
          </a:bodyPr>
          <a:lstStyle/>
          <a:p>
            <a:r>
              <a:rPr lang="en-US" dirty="0"/>
              <a:t>Email: </a:t>
            </a:r>
            <a:r>
              <a:rPr lang="en-US" dirty="0">
                <a:hlinkClick r:id="rId2"/>
              </a:rPr>
              <a:t>lgoering@umd.edu</a:t>
            </a:r>
            <a:r>
              <a:rPr lang="en-US" dirty="0"/>
              <a:t>		</a:t>
            </a:r>
          </a:p>
          <a:p>
            <a:endParaRPr lang="en-US" dirty="0" smtClean="0"/>
          </a:p>
          <a:p>
            <a:r>
              <a:rPr lang="en-US" dirty="0" smtClean="0"/>
              <a:t>Phone</a:t>
            </a:r>
            <a:r>
              <a:rPr lang="en-US" dirty="0"/>
              <a:t>: </a:t>
            </a:r>
            <a:r>
              <a:rPr lang="en-US" dirty="0" smtClean="0"/>
              <a:t>301-405-3541</a:t>
            </a:r>
            <a:endParaRPr lang="en-US" dirty="0"/>
          </a:p>
        </p:txBody>
      </p:sp>
    </p:spTree>
    <p:extLst>
      <p:ext uri="{BB962C8B-B14F-4D97-AF65-F5344CB8AC3E}">
        <p14:creationId xmlns:p14="http://schemas.microsoft.com/office/powerpoint/2010/main" val="38183623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log screen shot.jpg"/>
          <p:cNvPicPr>
            <a:picLocks noGrp="1" noChangeAspect="1"/>
          </p:cNvPicPr>
          <p:nvPr>
            <p:ph sz="half" idx="1"/>
          </p:nvPr>
        </p:nvPicPr>
        <p:blipFill>
          <a:blip r:embed="rId2">
            <a:extLst>
              <a:ext uri="{28A0092B-C50C-407E-A947-70E740481C1C}">
                <a14:useLocalDpi xmlns:a14="http://schemas.microsoft.com/office/drawing/2010/main" val="0"/>
              </a:ext>
            </a:extLst>
          </a:blip>
          <a:srcRect l="22708" r="22708"/>
          <a:stretch>
            <a:fillRect/>
          </a:stretch>
        </p:blipFill>
        <p:spPr/>
      </p:pic>
      <p:sp>
        <p:nvSpPr>
          <p:cNvPr id="3" name="Content Placeholder 2"/>
          <p:cNvSpPr>
            <a:spLocks noGrp="1"/>
          </p:cNvSpPr>
          <p:nvPr>
            <p:ph sz="half" idx="2"/>
          </p:nvPr>
        </p:nvSpPr>
        <p:spPr/>
        <p:txBody>
          <a:bodyPr>
            <a:normAutofit fontScale="85000" lnSpcReduction="20000"/>
          </a:bodyPr>
          <a:lstStyle/>
          <a:p>
            <a:r>
              <a:rPr lang="en-US" dirty="0" smtClean="0"/>
              <a:t>Updated periodically with timely legal, crop insurance, and farm policy information.</a:t>
            </a:r>
          </a:p>
          <a:p>
            <a:endParaRPr lang="en-US" dirty="0" smtClean="0"/>
          </a:p>
          <a:p>
            <a:r>
              <a:rPr lang="en-US" dirty="0" smtClean="0">
                <a:hlinkClick r:id="rId3"/>
              </a:rPr>
              <a:t>www.aglaw.umd.edu</a:t>
            </a:r>
            <a:endParaRPr lang="en-US" dirty="0" smtClean="0"/>
          </a:p>
          <a:p>
            <a:endParaRPr lang="en-US" dirty="0"/>
          </a:p>
          <a:p>
            <a:r>
              <a:rPr lang="en-US" dirty="0" smtClean="0"/>
              <a:t>Signup for updates on the site to get new posts emailed to you, or</a:t>
            </a:r>
          </a:p>
          <a:p>
            <a:endParaRPr lang="en-US" dirty="0"/>
          </a:p>
          <a:p>
            <a:r>
              <a:rPr lang="en-US" dirty="0" smtClean="0"/>
              <a:t>Text 999066 to 1-781-262-3877 to signup</a:t>
            </a:r>
            <a:endParaRPr lang="en-US" dirty="0"/>
          </a:p>
        </p:txBody>
      </p:sp>
      <p:sp>
        <p:nvSpPr>
          <p:cNvPr id="4" name="Title 3"/>
          <p:cNvSpPr>
            <a:spLocks noGrp="1"/>
          </p:cNvSpPr>
          <p:nvPr>
            <p:ph type="title"/>
          </p:nvPr>
        </p:nvSpPr>
        <p:spPr/>
        <p:txBody>
          <a:bodyPr>
            <a:normAutofit/>
          </a:bodyPr>
          <a:lstStyle/>
          <a:p>
            <a:r>
              <a:rPr lang="en-US" dirty="0"/>
              <a:t>Md. Risk Management Blog</a:t>
            </a:r>
          </a:p>
        </p:txBody>
      </p:sp>
    </p:spTree>
    <p:extLst>
      <p:ext uri="{BB962C8B-B14F-4D97-AF65-F5344CB8AC3E}">
        <p14:creationId xmlns:p14="http://schemas.microsoft.com/office/powerpoint/2010/main" val="18924557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New episodes weekly covering </a:t>
            </a:r>
            <a:r>
              <a:rPr lang="en-US" dirty="0" err="1" smtClean="0"/>
              <a:t>ag</a:t>
            </a:r>
            <a:r>
              <a:rPr lang="en-US" dirty="0" smtClean="0"/>
              <a:t> law, farm policy, </a:t>
            </a:r>
            <a:r>
              <a:rPr lang="en-US" dirty="0" err="1" smtClean="0"/>
              <a:t>etc</a:t>
            </a:r>
            <a:endParaRPr lang="en-US" dirty="0" smtClean="0"/>
          </a:p>
          <a:p>
            <a:endParaRPr lang="en-US" dirty="0"/>
          </a:p>
          <a:p>
            <a:r>
              <a:rPr lang="en-US" sz="2200" dirty="0" smtClean="0">
                <a:hlinkClick r:id="rId2"/>
              </a:rPr>
              <a:t>www.marylandagpodcast.org</a:t>
            </a:r>
            <a:endParaRPr lang="en-US" sz="2200" dirty="0" smtClean="0"/>
          </a:p>
          <a:p>
            <a:endParaRPr lang="en-US" dirty="0"/>
          </a:p>
          <a:p>
            <a:r>
              <a:rPr lang="en-US" dirty="0" smtClean="0"/>
              <a:t>Can find on iTunes, Google Play, and </a:t>
            </a:r>
            <a:r>
              <a:rPr lang="en-US" dirty="0" err="1" smtClean="0"/>
              <a:t>TuneIn</a:t>
            </a:r>
            <a:endParaRPr lang="en-US" dirty="0" smtClean="0"/>
          </a:p>
        </p:txBody>
      </p:sp>
      <p:pic>
        <p:nvPicPr>
          <p:cNvPr id="5" name="Content Placeholder 4" descr="podcast.jpg"/>
          <p:cNvPicPr>
            <a:picLocks noGrp="1" noChangeAspect="1"/>
          </p:cNvPicPr>
          <p:nvPr>
            <p:ph sz="half" idx="2"/>
          </p:nvPr>
        </p:nvPicPr>
        <p:blipFill>
          <a:blip r:embed="rId3">
            <a:extLst>
              <a:ext uri="{28A0092B-C50C-407E-A947-70E740481C1C}">
                <a14:useLocalDpi xmlns:a14="http://schemas.microsoft.com/office/drawing/2010/main" val="0"/>
              </a:ext>
            </a:extLst>
          </a:blip>
          <a:srcRect t="-19286" b="-19286"/>
          <a:stretch>
            <a:fillRect/>
          </a:stretch>
        </p:blipFill>
        <p:spPr/>
      </p:pic>
      <p:sp>
        <p:nvSpPr>
          <p:cNvPr id="4" name="Title 3"/>
          <p:cNvSpPr>
            <a:spLocks noGrp="1"/>
          </p:cNvSpPr>
          <p:nvPr>
            <p:ph type="title"/>
          </p:nvPr>
        </p:nvSpPr>
        <p:spPr>
          <a:xfrm>
            <a:off x="114701" y="69858"/>
            <a:ext cx="6187722" cy="1143000"/>
          </a:xfrm>
        </p:spPr>
        <p:txBody>
          <a:bodyPr/>
          <a:lstStyle/>
          <a:p>
            <a:r>
              <a:rPr lang="en-US" dirty="0" smtClean="0"/>
              <a:t>Podcast</a:t>
            </a:r>
            <a:endParaRPr lang="en-US" dirty="0"/>
          </a:p>
        </p:txBody>
      </p:sp>
    </p:spTree>
    <p:extLst>
      <p:ext uri="{BB962C8B-B14F-4D97-AF65-F5344CB8AC3E}">
        <p14:creationId xmlns:p14="http://schemas.microsoft.com/office/powerpoint/2010/main" val="179128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marL="0" indent="0">
              <a:buNone/>
            </a:pPr>
            <a:endParaRPr lang="en-US" sz="2600" dirty="0" smtClean="0"/>
          </a:p>
          <a:p>
            <a:pPr marL="0" indent="0">
              <a:buNone/>
            </a:pPr>
            <a:r>
              <a:rPr lang="en-US" sz="2600" dirty="0" smtClean="0"/>
              <a:t>This </a:t>
            </a:r>
            <a:r>
              <a:rPr lang="en-US" sz="2600" dirty="0"/>
              <a:t>presentation is intended to provide general information </a:t>
            </a:r>
            <a:r>
              <a:rPr lang="en-US" sz="2600" dirty="0" smtClean="0"/>
              <a:t>and </a:t>
            </a:r>
            <a:r>
              <a:rPr lang="en-US" sz="2600" dirty="0"/>
              <a:t>should not be construed as providing legal advice. It should not be cited or relied upon as legal authority. State laws vary and any attempt made to discuss laws of states other than </a:t>
            </a:r>
            <a:r>
              <a:rPr lang="en-US" sz="2600" dirty="0" smtClean="0"/>
              <a:t>Delaware is </a:t>
            </a:r>
            <a:r>
              <a:rPr lang="en-US" sz="2600" dirty="0"/>
              <a:t>for general information to help the viewer better understand </a:t>
            </a:r>
            <a:r>
              <a:rPr lang="en-US" sz="2600" dirty="0" smtClean="0"/>
              <a:t>Delaware law</a:t>
            </a:r>
            <a:r>
              <a:rPr lang="en-US" sz="2600" dirty="0"/>
              <a:t>. For advice about how these issues might apply to your individual situation, consult an </a:t>
            </a:r>
            <a:r>
              <a:rPr lang="en-US" sz="2600" dirty="0" smtClean="0"/>
              <a:t>attorney.</a:t>
            </a:r>
            <a:endParaRPr lang="en-US" sz="2600" dirty="0"/>
          </a:p>
          <a:p>
            <a:pPr marL="0" indent="0">
              <a:buNone/>
            </a:pPr>
            <a:endParaRPr lang="en-US" dirty="0"/>
          </a:p>
        </p:txBody>
      </p:sp>
    </p:spTree>
    <p:extLst>
      <p:ext uri="{BB962C8B-B14F-4D97-AF65-F5344CB8AC3E}">
        <p14:creationId xmlns:p14="http://schemas.microsoft.com/office/powerpoint/2010/main" val="10054962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of you lease Farmland?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42449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of you that lease have written leases?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05160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According to 2012 Census of Ag, 53.4% (271,929 acres) of all farmland in DE is leased</a:t>
            </a:r>
          </a:p>
          <a:p>
            <a:endParaRPr lang="en-US" dirty="0"/>
          </a:p>
          <a:p>
            <a:r>
              <a:rPr lang="en-US" dirty="0" smtClean="0"/>
              <a:t>No statistics exist for the percent that is leased with written leases.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926226"/>
            <a:ext cx="4038600" cy="1873910"/>
          </a:xfrm>
        </p:spPr>
      </p:pic>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2470090748"/>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partment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1627</Words>
  <Application>Microsoft Macintosh PowerPoint</Application>
  <PresentationFormat>On-screen Show (4:3)</PresentationFormat>
  <Paragraphs>197</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Department Theme</vt:lpstr>
      <vt:lpstr>Land Leases</vt:lpstr>
      <vt:lpstr>Agriculture Law Education Initiative</vt:lpstr>
      <vt:lpstr>University of Maryland MPower</vt:lpstr>
      <vt:lpstr>Md. Risk Management Blog</vt:lpstr>
      <vt:lpstr>Podcast</vt:lpstr>
      <vt:lpstr>Disclaimer</vt:lpstr>
      <vt:lpstr>How many of you lease Farmland?</vt:lpstr>
      <vt:lpstr>How many of you that lease have written leases?</vt:lpstr>
      <vt:lpstr>Overview</vt:lpstr>
      <vt:lpstr>Overview</vt:lpstr>
      <vt:lpstr>What does a valid lease require?</vt:lpstr>
      <vt:lpstr>Overview</vt:lpstr>
      <vt:lpstr>Put the Lease in Writing </vt:lpstr>
      <vt:lpstr>Put the Lease in Writing </vt:lpstr>
      <vt:lpstr>Put the Lease in Writing </vt:lpstr>
      <vt:lpstr>Put the Lease in Writing</vt:lpstr>
      <vt:lpstr>Put the Lease in Writing </vt:lpstr>
      <vt:lpstr>Lease Termination</vt:lpstr>
      <vt:lpstr>4 Months From When?</vt:lpstr>
      <vt:lpstr>Lease Termination</vt:lpstr>
      <vt:lpstr>Lease Renewal</vt:lpstr>
      <vt:lpstr>Insurance</vt:lpstr>
      <vt:lpstr>Good Husbandry Practices</vt:lpstr>
      <vt:lpstr>Failure to Pay Rent</vt:lpstr>
      <vt:lpstr>Setting a Fair Rental Rate</vt:lpstr>
      <vt:lpstr>Rental Rates</vt:lpstr>
      <vt:lpstr>Fair Rental Rate?</vt:lpstr>
      <vt:lpstr>How to Calculate a Good Rent Price</vt:lpstr>
      <vt:lpstr>How to Calculate a Good Rent Price</vt:lpstr>
      <vt:lpstr>How to Calculate a Good Rent Price</vt:lpstr>
      <vt:lpstr>How to Calculate a Good Rent Price</vt:lpstr>
      <vt:lpstr>Revisiting Rental Rates</vt:lpstr>
      <vt:lpstr>Revisiting Rental Rates</vt:lpstr>
      <vt:lpstr>Wrap-up</vt:lpstr>
      <vt:lpstr>Wrap-up</vt:lpstr>
      <vt:lpstr>Wrap-up</vt:lpstr>
      <vt:lpstr>Thanks! Any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Goeringer</dc:creator>
  <cp:lastModifiedBy>Paul Goeringer</cp:lastModifiedBy>
  <cp:revision>75</cp:revision>
  <dcterms:created xsi:type="dcterms:W3CDTF">2015-03-02T01:21:55Z</dcterms:created>
  <dcterms:modified xsi:type="dcterms:W3CDTF">2017-01-10T17:23:57Z</dcterms:modified>
</cp:coreProperties>
</file>