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49" r:id="rId1"/>
  </p:sldMasterIdLst>
  <p:notesMasterIdLst>
    <p:notesMasterId r:id="rId38"/>
  </p:notesMasterIdLst>
  <p:handoutMasterIdLst>
    <p:handoutMasterId r:id="rId39"/>
  </p:handoutMasterIdLst>
  <p:sldIdLst>
    <p:sldId id="256" r:id="rId2"/>
    <p:sldId id="285" r:id="rId3"/>
    <p:sldId id="316" r:id="rId4"/>
    <p:sldId id="286" r:id="rId5"/>
    <p:sldId id="322" r:id="rId6"/>
    <p:sldId id="263" r:id="rId7"/>
    <p:sldId id="306" r:id="rId8"/>
    <p:sldId id="287" r:id="rId9"/>
    <p:sldId id="300" r:id="rId10"/>
    <p:sldId id="270" r:id="rId11"/>
    <p:sldId id="273" r:id="rId12"/>
    <p:sldId id="260" r:id="rId13"/>
    <p:sldId id="271" r:id="rId14"/>
    <p:sldId id="320" r:id="rId15"/>
    <p:sldId id="318" r:id="rId16"/>
    <p:sldId id="301" r:id="rId17"/>
    <p:sldId id="266" r:id="rId18"/>
    <p:sldId id="289" r:id="rId19"/>
    <p:sldId id="265" r:id="rId20"/>
    <p:sldId id="290" r:id="rId21"/>
    <p:sldId id="302" r:id="rId22"/>
    <p:sldId id="319" r:id="rId23"/>
    <p:sldId id="262" r:id="rId24"/>
    <p:sldId id="321" r:id="rId25"/>
    <p:sldId id="277" r:id="rId26"/>
    <p:sldId id="308" r:id="rId27"/>
    <p:sldId id="315" r:id="rId28"/>
    <p:sldId id="312" r:id="rId29"/>
    <p:sldId id="268" r:id="rId30"/>
    <p:sldId id="299" r:id="rId31"/>
    <p:sldId id="272" r:id="rId32"/>
    <p:sldId id="307" r:id="rId33"/>
    <p:sldId id="317" r:id="rId34"/>
    <p:sldId id="314" r:id="rId35"/>
    <p:sldId id="311" r:id="rId36"/>
    <p:sldId id="25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1118"/>
    <a:srgbClr val="13C77C"/>
    <a:srgbClr val="BA25FF"/>
    <a:srgbClr val="FF6C05"/>
    <a:srgbClr val="FF2A7E"/>
    <a:srgbClr val="3685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750" autoAdjust="0"/>
  </p:normalViewPr>
  <p:slideViewPr>
    <p:cSldViewPr snapToGrid="0" snapToObjects="1">
      <p:cViewPr varScale="1">
        <p:scale>
          <a:sx n="64" d="100"/>
          <a:sy n="64" d="100"/>
        </p:scale>
        <p:origin x="-2232" y="-96"/>
      </p:cViewPr>
      <p:guideLst>
        <p:guide orient="horz" pos="2160"/>
        <p:guide pos="2880"/>
      </p:guideLst>
    </p:cSldViewPr>
  </p:slideViewPr>
  <p:outlineViewPr>
    <p:cViewPr>
      <p:scale>
        <a:sx n="33" d="100"/>
        <a:sy n="33" d="100"/>
      </p:scale>
      <p:origin x="0" y="3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D4F7B6-A239-E54D-B60E-D95132D33AE5}"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062348E5-0FA6-0346-8C82-351D09D9114F}">
      <dgm:prSet phldrT="[Text]" custT="1"/>
      <dgm:spPr/>
      <dgm:t>
        <a:bodyPr/>
        <a:lstStyle/>
        <a:p>
          <a:r>
            <a:rPr lang="en-US" sz="3200" dirty="0" smtClean="0"/>
            <a:t>Phrase that describes what your farm business does</a:t>
          </a:r>
          <a:endParaRPr lang="en-US" sz="3200" dirty="0"/>
        </a:p>
      </dgm:t>
    </dgm:pt>
    <dgm:pt modelId="{2DD46431-8D3E-C943-A11F-42FCA822446F}" type="parTrans" cxnId="{F5A58552-8672-2D4B-801C-6E5A9670BA48}">
      <dgm:prSet/>
      <dgm:spPr/>
      <dgm:t>
        <a:bodyPr/>
        <a:lstStyle/>
        <a:p>
          <a:endParaRPr lang="en-US"/>
        </a:p>
      </dgm:t>
    </dgm:pt>
    <dgm:pt modelId="{A3AFBD02-7F06-EA4F-BFEF-F9924A9A1FEA}" type="sibTrans" cxnId="{F5A58552-8672-2D4B-801C-6E5A9670BA48}">
      <dgm:prSet/>
      <dgm:spPr/>
      <dgm:t>
        <a:bodyPr/>
        <a:lstStyle/>
        <a:p>
          <a:endParaRPr lang="en-US"/>
        </a:p>
      </dgm:t>
    </dgm:pt>
    <dgm:pt modelId="{97D1EEF2-DE57-4345-A62C-8015AFAEDDF8}">
      <dgm:prSet phldrT="[Text]" custT="1"/>
      <dgm:spPr/>
      <dgm:t>
        <a:bodyPr/>
        <a:lstStyle/>
        <a:p>
          <a:r>
            <a:rPr lang="en-US" sz="3200" dirty="0" smtClean="0"/>
            <a:t>For whom</a:t>
          </a:r>
          <a:endParaRPr lang="en-US" sz="3200" dirty="0"/>
        </a:p>
      </dgm:t>
    </dgm:pt>
    <dgm:pt modelId="{EF23A303-F1BA-1940-AB64-D8D278C028B7}" type="parTrans" cxnId="{2E5C8B6A-F3A3-4A4A-81E3-53CA4013F1CF}">
      <dgm:prSet/>
      <dgm:spPr/>
      <dgm:t>
        <a:bodyPr/>
        <a:lstStyle/>
        <a:p>
          <a:endParaRPr lang="en-US"/>
        </a:p>
      </dgm:t>
    </dgm:pt>
    <dgm:pt modelId="{2CC9A5FC-A48C-5E4B-A994-5DCB737D2546}" type="sibTrans" cxnId="{2E5C8B6A-F3A3-4A4A-81E3-53CA4013F1CF}">
      <dgm:prSet/>
      <dgm:spPr/>
      <dgm:t>
        <a:bodyPr/>
        <a:lstStyle/>
        <a:p>
          <a:endParaRPr lang="en-US"/>
        </a:p>
      </dgm:t>
    </dgm:pt>
    <dgm:pt modelId="{AF77468F-48CA-B444-81D1-7B66F812FDA9}">
      <dgm:prSet phldrT="[Text]" custT="1"/>
      <dgm:spPr/>
      <dgm:t>
        <a:bodyPr/>
        <a:lstStyle/>
        <a:p>
          <a:r>
            <a:rPr lang="en-US" sz="3200" dirty="0" smtClean="0"/>
            <a:t>Value and/or Unique</a:t>
          </a:r>
          <a:endParaRPr lang="en-US" sz="3200" dirty="0"/>
        </a:p>
      </dgm:t>
    </dgm:pt>
    <dgm:pt modelId="{01AB1387-C100-DD4E-BC0E-9CBC9F7DB37A}" type="parTrans" cxnId="{799DCBCB-C277-2F48-A564-61321C40DD25}">
      <dgm:prSet/>
      <dgm:spPr/>
      <dgm:t>
        <a:bodyPr/>
        <a:lstStyle/>
        <a:p>
          <a:endParaRPr lang="en-US"/>
        </a:p>
      </dgm:t>
    </dgm:pt>
    <dgm:pt modelId="{4A220689-B69D-C542-9DBD-5C2B94DCC04F}" type="sibTrans" cxnId="{799DCBCB-C277-2F48-A564-61321C40DD25}">
      <dgm:prSet/>
      <dgm:spPr/>
      <dgm:t>
        <a:bodyPr/>
        <a:lstStyle/>
        <a:p>
          <a:endParaRPr lang="en-US"/>
        </a:p>
      </dgm:t>
    </dgm:pt>
    <dgm:pt modelId="{AA0B727F-95D6-E647-BE31-A3A9AFCFCE56}">
      <dgm:prSet phldrT="[Text]" custT="1"/>
      <dgm:spPr/>
      <dgm:t>
        <a:bodyPr/>
        <a:lstStyle/>
        <a:p>
          <a:r>
            <a:rPr lang="en-US" sz="3200" dirty="0" smtClean="0"/>
            <a:t>What we do</a:t>
          </a:r>
          <a:endParaRPr lang="en-US" sz="3200" dirty="0"/>
        </a:p>
      </dgm:t>
    </dgm:pt>
    <dgm:pt modelId="{23709BAA-AF90-2C4E-9E81-5D571C281C82}" type="parTrans" cxnId="{FC9144C4-5CE6-BB4E-85B5-2F1A7B433573}">
      <dgm:prSet/>
      <dgm:spPr/>
      <dgm:t>
        <a:bodyPr/>
        <a:lstStyle/>
        <a:p>
          <a:endParaRPr lang="en-US"/>
        </a:p>
      </dgm:t>
    </dgm:pt>
    <dgm:pt modelId="{D25D1CFD-4ABC-954C-8450-7847CE2AB657}" type="sibTrans" cxnId="{FC9144C4-5CE6-BB4E-85B5-2F1A7B433573}">
      <dgm:prSet/>
      <dgm:spPr/>
      <dgm:t>
        <a:bodyPr/>
        <a:lstStyle/>
        <a:p>
          <a:endParaRPr lang="en-US"/>
        </a:p>
      </dgm:t>
    </dgm:pt>
    <dgm:pt modelId="{49EDF4C7-C67F-F647-8A38-78E960E25F98}" type="pres">
      <dgm:prSet presAssocID="{88D4F7B6-A239-E54D-B60E-D95132D33AE5}" presName="Name0" presStyleCnt="0">
        <dgm:presLayoutVars>
          <dgm:chMax val="1"/>
          <dgm:chPref val="1"/>
          <dgm:dir/>
          <dgm:animOne val="branch"/>
          <dgm:animLvl val="lvl"/>
        </dgm:presLayoutVars>
      </dgm:prSet>
      <dgm:spPr/>
      <dgm:t>
        <a:bodyPr/>
        <a:lstStyle/>
        <a:p>
          <a:endParaRPr lang="en-US"/>
        </a:p>
      </dgm:t>
    </dgm:pt>
    <dgm:pt modelId="{05F3B932-90C6-2149-AEA9-B606A700A056}" type="pres">
      <dgm:prSet presAssocID="{062348E5-0FA6-0346-8C82-351D09D9114F}" presName="singleCycle" presStyleCnt="0"/>
      <dgm:spPr/>
    </dgm:pt>
    <dgm:pt modelId="{24624D46-85EF-0046-97DB-548AC62678DA}" type="pres">
      <dgm:prSet presAssocID="{062348E5-0FA6-0346-8C82-351D09D9114F}" presName="singleCenter" presStyleLbl="node1" presStyleIdx="0" presStyleCnt="4" custScaleX="423968" custScaleY="114435" custLinFactNeighborX="-3165" custLinFactNeighborY="-46813">
        <dgm:presLayoutVars>
          <dgm:chMax val="7"/>
          <dgm:chPref val="7"/>
        </dgm:presLayoutVars>
      </dgm:prSet>
      <dgm:spPr/>
      <dgm:t>
        <a:bodyPr/>
        <a:lstStyle/>
        <a:p>
          <a:endParaRPr lang="en-US"/>
        </a:p>
      </dgm:t>
    </dgm:pt>
    <dgm:pt modelId="{F2B8AB96-6E41-154F-9573-A065A233C24A}" type="pres">
      <dgm:prSet presAssocID="{EF23A303-F1BA-1940-AB64-D8D278C028B7}" presName="Name56" presStyleLbl="parChTrans1D2" presStyleIdx="0" presStyleCnt="3"/>
      <dgm:spPr/>
      <dgm:t>
        <a:bodyPr/>
        <a:lstStyle/>
        <a:p>
          <a:endParaRPr lang="en-US"/>
        </a:p>
      </dgm:t>
    </dgm:pt>
    <dgm:pt modelId="{9197A45F-8CE5-6945-910E-B692109DBD69}" type="pres">
      <dgm:prSet presAssocID="{97D1EEF2-DE57-4345-A62C-8015AFAEDDF8}" presName="text0" presStyleLbl="node1" presStyleIdx="1" presStyleCnt="4" custScaleX="172160" custScaleY="191706" custRadScaleRad="26098" custRadScaleInc="-294203">
        <dgm:presLayoutVars>
          <dgm:bulletEnabled val="1"/>
        </dgm:presLayoutVars>
      </dgm:prSet>
      <dgm:spPr/>
      <dgm:t>
        <a:bodyPr/>
        <a:lstStyle/>
        <a:p>
          <a:endParaRPr lang="en-US"/>
        </a:p>
      </dgm:t>
    </dgm:pt>
    <dgm:pt modelId="{3DA8B6EA-0B6C-3B4A-A7ED-D1E77848F82E}" type="pres">
      <dgm:prSet presAssocID="{01AB1387-C100-DD4E-BC0E-9CBC9F7DB37A}" presName="Name56" presStyleLbl="parChTrans1D2" presStyleIdx="1" presStyleCnt="3"/>
      <dgm:spPr/>
      <dgm:t>
        <a:bodyPr/>
        <a:lstStyle/>
        <a:p>
          <a:endParaRPr lang="en-US"/>
        </a:p>
      </dgm:t>
    </dgm:pt>
    <dgm:pt modelId="{3421294B-8163-EB4D-89E3-430F75B84142}" type="pres">
      <dgm:prSet presAssocID="{AF77468F-48CA-B444-81D1-7B66F812FDA9}" presName="text0" presStyleLbl="node1" presStyleIdx="2" presStyleCnt="4" custScaleX="181474" custScaleY="190201" custRadScaleRad="142225" custRadScaleInc="-31731">
        <dgm:presLayoutVars>
          <dgm:bulletEnabled val="1"/>
        </dgm:presLayoutVars>
      </dgm:prSet>
      <dgm:spPr/>
      <dgm:t>
        <a:bodyPr/>
        <a:lstStyle/>
        <a:p>
          <a:endParaRPr lang="en-US"/>
        </a:p>
      </dgm:t>
    </dgm:pt>
    <dgm:pt modelId="{EAB375EC-81DA-C84D-B962-52E3FB9B4215}" type="pres">
      <dgm:prSet presAssocID="{23709BAA-AF90-2C4E-9E81-5D571C281C82}" presName="Name56" presStyleLbl="parChTrans1D2" presStyleIdx="2" presStyleCnt="3"/>
      <dgm:spPr/>
      <dgm:t>
        <a:bodyPr/>
        <a:lstStyle/>
        <a:p>
          <a:endParaRPr lang="en-US"/>
        </a:p>
      </dgm:t>
    </dgm:pt>
    <dgm:pt modelId="{968240F2-0538-B146-971A-73890C8F0066}" type="pres">
      <dgm:prSet presAssocID="{AA0B727F-95D6-E647-BE31-A3A9AFCFCE56}" presName="text0" presStyleLbl="node1" presStyleIdx="3" presStyleCnt="4" custScaleX="184569" custScaleY="189223" custRadScaleRad="144558" custRadScaleInc="32029">
        <dgm:presLayoutVars>
          <dgm:bulletEnabled val="1"/>
        </dgm:presLayoutVars>
      </dgm:prSet>
      <dgm:spPr/>
      <dgm:t>
        <a:bodyPr/>
        <a:lstStyle/>
        <a:p>
          <a:endParaRPr lang="en-US"/>
        </a:p>
      </dgm:t>
    </dgm:pt>
  </dgm:ptLst>
  <dgm:cxnLst>
    <dgm:cxn modelId="{D76CBA89-9345-7E4E-80EF-F73B0D308A0C}" type="presOf" srcId="{01AB1387-C100-DD4E-BC0E-9CBC9F7DB37A}" destId="{3DA8B6EA-0B6C-3B4A-A7ED-D1E77848F82E}" srcOrd="0" destOrd="0" presId="urn:microsoft.com/office/officeart/2008/layout/RadialCluster"/>
    <dgm:cxn modelId="{6BA2CAF4-E889-7747-9AAD-1F51428965C7}" type="presOf" srcId="{88D4F7B6-A239-E54D-B60E-D95132D33AE5}" destId="{49EDF4C7-C67F-F647-8A38-78E960E25F98}" srcOrd="0" destOrd="0" presId="urn:microsoft.com/office/officeart/2008/layout/RadialCluster"/>
    <dgm:cxn modelId="{F5A58552-8672-2D4B-801C-6E5A9670BA48}" srcId="{88D4F7B6-A239-E54D-B60E-D95132D33AE5}" destId="{062348E5-0FA6-0346-8C82-351D09D9114F}" srcOrd="0" destOrd="0" parTransId="{2DD46431-8D3E-C943-A11F-42FCA822446F}" sibTransId="{A3AFBD02-7F06-EA4F-BFEF-F9924A9A1FEA}"/>
    <dgm:cxn modelId="{CD54C116-C1CE-104E-8BFC-A2C28BCFED6E}" type="presOf" srcId="{EF23A303-F1BA-1940-AB64-D8D278C028B7}" destId="{F2B8AB96-6E41-154F-9573-A065A233C24A}" srcOrd="0" destOrd="0" presId="urn:microsoft.com/office/officeart/2008/layout/RadialCluster"/>
    <dgm:cxn modelId="{F004A61F-32D7-EE41-8F3F-FB85380AA333}" type="presOf" srcId="{AA0B727F-95D6-E647-BE31-A3A9AFCFCE56}" destId="{968240F2-0538-B146-971A-73890C8F0066}" srcOrd="0" destOrd="0" presId="urn:microsoft.com/office/officeart/2008/layout/RadialCluster"/>
    <dgm:cxn modelId="{56024375-E6F5-FC4E-9154-9D392A7CBDC3}" type="presOf" srcId="{AF77468F-48CA-B444-81D1-7B66F812FDA9}" destId="{3421294B-8163-EB4D-89E3-430F75B84142}" srcOrd="0" destOrd="0" presId="urn:microsoft.com/office/officeart/2008/layout/RadialCluster"/>
    <dgm:cxn modelId="{2E5C8B6A-F3A3-4A4A-81E3-53CA4013F1CF}" srcId="{062348E5-0FA6-0346-8C82-351D09D9114F}" destId="{97D1EEF2-DE57-4345-A62C-8015AFAEDDF8}" srcOrd="0" destOrd="0" parTransId="{EF23A303-F1BA-1940-AB64-D8D278C028B7}" sibTransId="{2CC9A5FC-A48C-5E4B-A994-5DCB737D2546}"/>
    <dgm:cxn modelId="{5CF2ED0F-8A35-EA42-8CD6-374A02C0CE3A}" type="presOf" srcId="{97D1EEF2-DE57-4345-A62C-8015AFAEDDF8}" destId="{9197A45F-8CE5-6945-910E-B692109DBD69}" srcOrd="0" destOrd="0" presId="urn:microsoft.com/office/officeart/2008/layout/RadialCluster"/>
    <dgm:cxn modelId="{799DCBCB-C277-2F48-A564-61321C40DD25}" srcId="{062348E5-0FA6-0346-8C82-351D09D9114F}" destId="{AF77468F-48CA-B444-81D1-7B66F812FDA9}" srcOrd="1" destOrd="0" parTransId="{01AB1387-C100-DD4E-BC0E-9CBC9F7DB37A}" sibTransId="{4A220689-B69D-C542-9DBD-5C2B94DCC04F}"/>
    <dgm:cxn modelId="{39798D82-1B89-6B47-92B6-5FA80D973FF2}" type="presOf" srcId="{062348E5-0FA6-0346-8C82-351D09D9114F}" destId="{24624D46-85EF-0046-97DB-548AC62678DA}" srcOrd="0" destOrd="0" presId="urn:microsoft.com/office/officeart/2008/layout/RadialCluster"/>
    <dgm:cxn modelId="{FC9144C4-5CE6-BB4E-85B5-2F1A7B433573}" srcId="{062348E5-0FA6-0346-8C82-351D09D9114F}" destId="{AA0B727F-95D6-E647-BE31-A3A9AFCFCE56}" srcOrd="2" destOrd="0" parTransId="{23709BAA-AF90-2C4E-9E81-5D571C281C82}" sibTransId="{D25D1CFD-4ABC-954C-8450-7847CE2AB657}"/>
    <dgm:cxn modelId="{196ECF11-7799-D043-9FA1-BEBEFE7E34CE}" type="presOf" srcId="{23709BAA-AF90-2C4E-9E81-5D571C281C82}" destId="{EAB375EC-81DA-C84D-B962-52E3FB9B4215}" srcOrd="0" destOrd="0" presId="urn:microsoft.com/office/officeart/2008/layout/RadialCluster"/>
    <dgm:cxn modelId="{3697DFC5-938E-9240-88E0-8AE401492BBB}" type="presParOf" srcId="{49EDF4C7-C67F-F647-8A38-78E960E25F98}" destId="{05F3B932-90C6-2149-AEA9-B606A700A056}" srcOrd="0" destOrd="0" presId="urn:microsoft.com/office/officeart/2008/layout/RadialCluster"/>
    <dgm:cxn modelId="{571A999B-B07F-4448-BF70-206FF45D216B}" type="presParOf" srcId="{05F3B932-90C6-2149-AEA9-B606A700A056}" destId="{24624D46-85EF-0046-97DB-548AC62678DA}" srcOrd="0" destOrd="0" presId="urn:microsoft.com/office/officeart/2008/layout/RadialCluster"/>
    <dgm:cxn modelId="{BD58B009-0404-AB42-85F8-6FB96714CAC6}" type="presParOf" srcId="{05F3B932-90C6-2149-AEA9-B606A700A056}" destId="{F2B8AB96-6E41-154F-9573-A065A233C24A}" srcOrd="1" destOrd="0" presId="urn:microsoft.com/office/officeart/2008/layout/RadialCluster"/>
    <dgm:cxn modelId="{132D3392-8EFE-9B4A-ADAB-47EA2F23D5B7}" type="presParOf" srcId="{05F3B932-90C6-2149-AEA9-B606A700A056}" destId="{9197A45F-8CE5-6945-910E-B692109DBD69}" srcOrd="2" destOrd="0" presId="urn:microsoft.com/office/officeart/2008/layout/RadialCluster"/>
    <dgm:cxn modelId="{DD54AE0F-7D4D-6046-9ED3-5720BE36E6E1}" type="presParOf" srcId="{05F3B932-90C6-2149-AEA9-B606A700A056}" destId="{3DA8B6EA-0B6C-3B4A-A7ED-D1E77848F82E}" srcOrd="3" destOrd="0" presId="urn:microsoft.com/office/officeart/2008/layout/RadialCluster"/>
    <dgm:cxn modelId="{8825917D-92B9-3049-956D-0E591DB06285}" type="presParOf" srcId="{05F3B932-90C6-2149-AEA9-B606A700A056}" destId="{3421294B-8163-EB4D-89E3-430F75B84142}" srcOrd="4" destOrd="0" presId="urn:microsoft.com/office/officeart/2008/layout/RadialCluster"/>
    <dgm:cxn modelId="{617808C0-159D-3345-AE4C-DBDB4541BA67}" type="presParOf" srcId="{05F3B932-90C6-2149-AEA9-B606A700A056}" destId="{EAB375EC-81DA-C84D-B962-52E3FB9B4215}" srcOrd="5" destOrd="0" presId="urn:microsoft.com/office/officeart/2008/layout/RadialCluster"/>
    <dgm:cxn modelId="{B5A2D185-DB6B-944C-AEEB-C1BD3A34C5DE}" type="presParOf" srcId="{05F3B932-90C6-2149-AEA9-B606A700A056}" destId="{968240F2-0538-B146-971A-73890C8F0066}"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24D46-85EF-0046-97DB-548AC62678DA}">
      <dsp:nvSpPr>
        <dsp:cNvPr id="0" name=""/>
        <dsp:cNvSpPr/>
      </dsp:nvSpPr>
      <dsp:spPr>
        <a:xfrm>
          <a:off x="871097" y="62329"/>
          <a:ext cx="6202821" cy="1674229"/>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kern="1200" dirty="0" smtClean="0"/>
            <a:t>Phrase that describes what your farm business does</a:t>
          </a:r>
          <a:endParaRPr lang="en-US" sz="3200" kern="1200" dirty="0"/>
        </a:p>
      </dsp:txBody>
      <dsp:txXfrm>
        <a:off x="952826" y="144058"/>
        <a:ext cx="6039363" cy="1510771"/>
      </dsp:txXfrm>
    </dsp:sp>
    <dsp:sp modelId="{F2B8AB96-6E41-154F-9573-A065A233C24A}">
      <dsp:nvSpPr>
        <dsp:cNvPr id="0" name=""/>
        <dsp:cNvSpPr/>
      </dsp:nvSpPr>
      <dsp:spPr>
        <a:xfrm rot="5263721">
          <a:off x="3566719" y="2193306"/>
          <a:ext cx="914212" cy="0"/>
        </a:xfrm>
        <a:custGeom>
          <a:avLst/>
          <a:gdLst/>
          <a:ahLst/>
          <a:cxnLst/>
          <a:rect l="0" t="0" r="0" b="0"/>
          <a:pathLst>
            <a:path>
              <a:moveTo>
                <a:pt x="0" y="0"/>
              </a:moveTo>
              <a:lnTo>
                <a:pt x="914212"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97A45F-8CE5-6945-910E-B692109DBD69}">
      <dsp:nvSpPr>
        <dsp:cNvPr id="0" name=""/>
        <dsp:cNvSpPr/>
      </dsp:nvSpPr>
      <dsp:spPr>
        <a:xfrm>
          <a:off x="3235420" y="2650053"/>
          <a:ext cx="1687575" cy="1879172"/>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kern="1200" dirty="0" smtClean="0"/>
            <a:t>For whom</a:t>
          </a:r>
          <a:endParaRPr lang="en-US" sz="3200" kern="1200" dirty="0"/>
        </a:p>
      </dsp:txBody>
      <dsp:txXfrm>
        <a:off x="3317801" y="2732434"/>
        <a:ext cx="1522813" cy="1714410"/>
      </dsp:txXfrm>
    </dsp:sp>
    <dsp:sp modelId="{3DA8B6EA-0B6C-3B4A-A7ED-D1E77848F82E}">
      <dsp:nvSpPr>
        <dsp:cNvPr id="0" name=""/>
        <dsp:cNvSpPr/>
      </dsp:nvSpPr>
      <dsp:spPr>
        <a:xfrm rot="2374895">
          <a:off x="4779942" y="2306606"/>
          <a:ext cx="1789293" cy="0"/>
        </a:xfrm>
        <a:custGeom>
          <a:avLst/>
          <a:gdLst/>
          <a:ahLst/>
          <a:cxnLst/>
          <a:rect l="0" t="0" r="0" b="0"/>
          <a:pathLst>
            <a:path>
              <a:moveTo>
                <a:pt x="0" y="0"/>
              </a:moveTo>
              <a:lnTo>
                <a:pt x="1789293"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21294B-8163-EB4D-89E3-430F75B84142}">
      <dsp:nvSpPr>
        <dsp:cNvPr id="0" name=""/>
        <dsp:cNvSpPr/>
      </dsp:nvSpPr>
      <dsp:spPr>
        <a:xfrm>
          <a:off x="6364109" y="2679769"/>
          <a:ext cx="1778874" cy="1864420"/>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kern="1200" dirty="0" smtClean="0"/>
            <a:t>Value and/or Unique</a:t>
          </a:r>
          <a:endParaRPr lang="en-US" sz="3200" kern="1200" dirty="0"/>
        </a:p>
      </dsp:txBody>
      <dsp:txXfrm>
        <a:off x="6450946" y="2766606"/>
        <a:ext cx="1605200" cy="1690746"/>
      </dsp:txXfrm>
    </dsp:sp>
    <dsp:sp modelId="{EAB375EC-81DA-C84D-B962-52E3FB9B4215}">
      <dsp:nvSpPr>
        <dsp:cNvPr id="0" name=""/>
        <dsp:cNvSpPr/>
      </dsp:nvSpPr>
      <dsp:spPr>
        <a:xfrm rot="8301001">
          <a:off x="1623599" y="2271996"/>
          <a:ext cx="1611358" cy="0"/>
        </a:xfrm>
        <a:custGeom>
          <a:avLst/>
          <a:gdLst/>
          <a:ahLst/>
          <a:cxnLst/>
          <a:rect l="0" t="0" r="0" b="0"/>
          <a:pathLst>
            <a:path>
              <a:moveTo>
                <a:pt x="0" y="0"/>
              </a:moveTo>
              <a:lnTo>
                <a:pt x="1611358"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8240F2-0538-B146-971A-73890C8F0066}">
      <dsp:nvSpPr>
        <dsp:cNvPr id="0" name=""/>
        <dsp:cNvSpPr/>
      </dsp:nvSpPr>
      <dsp:spPr>
        <a:xfrm>
          <a:off x="18047" y="2684576"/>
          <a:ext cx="1809213" cy="1854833"/>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kern="1200" dirty="0" smtClean="0"/>
            <a:t>What we do</a:t>
          </a:r>
          <a:endParaRPr lang="en-US" sz="3200" kern="1200" dirty="0"/>
        </a:p>
      </dsp:txBody>
      <dsp:txXfrm>
        <a:off x="106365" y="2772894"/>
        <a:ext cx="1632577" cy="167819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549F99-48ED-194C-B9AB-8D3C908A9329}" type="datetime1">
              <a:rPr lang="en-US" smtClean="0"/>
              <a:t>1/11/17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8F7195-C257-9842-ABE9-64E78B7FCCCC}" type="slidenum">
              <a:rPr lang="en-US" smtClean="0"/>
              <a:t>‹#›</a:t>
            </a:fld>
            <a:endParaRPr lang="en-US"/>
          </a:p>
        </p:txBody>
      </p:sp>
    </p:spTree>
    <p:extLst>
      <p:ext uri="{BB962C8B-B14F-4D97-AF65-F5344CB8AC3E}">
        <p14:creationId xmlns:p14="http://schemas.microsoft.com/office/powerpoint/2010/main" val="377534239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F43795-BB05-F545-B9CC-C92BD9537949}" type="datetime1">
              <a:rPr lang="en-US" smtClean="0"/>
              <a:t>1/11/17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6CA1E3-CD76-7B4F-A7FC-6D1D1DC93D8E}" type="slidenum">
              <a:rPr lang="en-US" smtClean="0"/>
              <a:t>‹#›</a:t>
            </a:fld>
            <a:endParaRPr lang="en-US"/>
          </a:p>
        </p:txBody>
      </p:sp>
    </p:spTree>
    <p:extLst>
      <p:ext uri="{BB962C8B-B14F-4D97-AF65-F5344CB8AC3E}">
        <p14:creationId xmlns:p14="http://schemas.microsoft.com/office/powerpoint/2010/main" val="2048796390"/>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6CA1E3-CD76-7B4F-A7FC-6D1D1DC93D8E}" type="slidenum">
              <a:rPr lang="en-US" smtClean="0"/>
              <a:t>1</a:t>
            </a:fld>
            <a:endParaRPr lang="en-US" dirty="0"/>
          </a:p>
        </p:txBody>
      </p:sp>
      <p:sp>
        <p:nvSpPr>
          <p:cNvPr id="5" name="Date Placeholder 4"/>
          <p:cNvSpPr>
            <a:spLocks noGrp="1"/>
          </p:cNvSpPr>
          <p:nvPr>
            <p:ph type="dt" idx="11"/>
          </p:nvPr>
        </p:nvSpPr>
        <p:spPr/>
        <p:txBody>
          <a:bodyPr/>
          <a:lstStyle/>
          <a:p>
            <a:fld id="{BE17D3FE-E652-5D49-9A14-1312A7377151}" type="datetime1">
              <a:rPr lang="en-US" smtClean="0"/>
              <a:t>1/11/17</a:t>
            </a:fld>
            <a:endParaRPr lang="en-US"/>
          </a:p>
        </p:txBody>
      </p:sp>
    </p:spTree>
    <p:extLst>
      <p:ext uri="{BB962C8B-B14F-4D97-AF65-F5344CB8AC3E}">
        <p14:creationId xmlns:p14="http://schemas.microsoft.com/office/powerpoint/2010/main" val="2144225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10</a:t>
            </a:fld>
            <a:endParaRPr lang="en-US"/>
          </a:p>
        </p:txBody>
      </p:sp>
      <p:sp>
        <p:nvSpPr>
          <p:cNvPr id="5" name="Date Placeholder 4"/>
          <p:cNvSpPr>
            <a:spLocks noGrp="1"/>
          </p:cNvSpPr>
          <p:nvPr>
            <p:ph type="dt" idx="11"/>
          </p:nvPr>
        </p:nvSpPr>
        <p:spPr/>
        <p:txBody>
          <a:bodyPr/>
          <a:lstStyle/>
          <a:p>
            <a:fld id="{29D4BA0C-F4E2-F240-B75B-0D1558C4B30F}" type="datetime1">
              <a:rPr lang="en-US" smtClean="0"/>
              <a:t>1/11/17</a:t>
            </a:fld>
            <a:endParaRPr lang="en-US"/>
          </a:p>
        </p:txBody>
      </p:sp>
    </p:spTree>
    <p:extLst>
      <p:ext uri="{BB962C8B-B14F-4D97-AF65-F5344CB8AC3E}">
        <p14:creationId xmlns:p14="http://schemas.microsoft.com/office/powerpoint/2010/main" val="3026713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mission statement</a:t>
            </a:r>
            <a:r>
              <a:rPr lang="en-US" sz="1200" kern="1200" baseline="0" dirty="0" smtClean="0">
                <a:solidFill>
                  <a:schemeClr val="tx1"/>
                </a:solidFill>
                <a:effectLst/>
                <a:latin typeface="+mn-lt"/>
                <a:ea typeface="+mn-ea"/>
                <a:cs typeface="+mn-cs"/>
              </a:rPr>
              <a:t> serves as a set of guiding principles.  Your m</a:t>
            </a:r>
            <a:r>
              <a:rPr lang="en-US" sz="1200" kern="1200" dirty="0" smtClean="0">
                <a:solidFill>
                  <a:schemeClr val="tx1"/>
                </a:solidFill>
                <a:effectLst/>
                <a:latin typeface="+mn-lt"/>
                <a:ea typeface="+mn-ea"/>
                <a:cs typeface="+mn-cs"/>
              </a:rPr>
              <a:t>ission statement reflects your own personality, and should be uniquely identifiable with you. Your mission is not what you do, it is who you are. If anyone of your peers can say the same statement in the same way as you, then you need to inject more of you in it. Stay away from the generic ("I help people lead better lives"). Your personality can be projected in how you phrase your statement, in the words you use, your tone of voice, etc.</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Your Mission Statement describes the gift you bring to the world. Your Mission Statement is not a job or role description. The real test of your mission is if you can fulfill it alone on a desert island, on a crowded bus, at a party, at work, with your spouse, i.e. fulfilling it is independent of location, time or situation. Think of Tom Hanks in the movie "Castaway". If you were in his situation, how could you live your mission and feel success?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 more</a:t>
            </a:r>
            <a:r>
              <a:rPr lang="en-US" sz="1200" kern="1200" baseline="0" dirty="0" smtClean="0">
                <a:solidFill>
                  <a:schemeClr val="tx1"/>
                </a:solidFill>
                <a:effectLst/>
                <a:latin typeface="+mn-lt"/>
                <a:ea typeface="+mn-ea"/>
                <a:cs typeface="+mn-cs"/>
              </a:rPr>
              <a:t> than 10 words.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focus of the Mission Statement expresses the central theme of your life in a positive way, that which you would defend to be true at almost any cost. It also describes how people are touched or influenced by your presence.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Your Mission Statement is built around action verbs that describe your passions. A successful Mission Statement inspires you to act.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Your Mission Statement should cause people to be inspired and engaged when you say it. Your listener should also be able to connect what you say with who you are, clearly and immediately. The ultimate success of a Mission Statement is how well it creates "word of mouth". The best response is when your listener says "Tell me more!"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Your Mission Statement does not have to be grand or difficult. Living it every moment of every day, in all that you do, should be easy and simple, yet powerful and impactful. Your mission describes your journey, so it can never be "completed". If it can be completed, then it is more of a "vision" or "task".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Your Mission Statement should roll off your tongue easily, without tripping. You must be able to project it in such a way that when you say it, you feel empowered, clear and successful.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36CA1E3-CD76-7B4F-A7FC-6D1D1DC93D8E}" type="slidenum">
              <a:rPr lang="en-US" smtClean="0"/>
              <a:t>11</a:t>
            </a:fld>
            <a:endParaRPr lang="en-US"/>
          </a:p>
        </p:txBody>
      </p:sp>
      <p:sp>
        <p:nvSpPr>
          <p:cNvPr id="5" name="Date Placeholder 4"/>
          <p:cNvSpPr>
            <a:spLocks noGrp="1"/>
          </p:cNvSpPr>
          <p:nvPr>
            <p:ph type="dt" idx="11"/>
          </p:nvPr>
        </p:nvSpPr>
        <p:spPr/>
        <p:txBody>
          <a:bodyPr/>
          <a:lstStyle/>
          <a:p>
            <a:fld id="{8843FDBF-C6D7-8C4B-B799-ECCB2069F04B}" type="datetime1">
              <a:rPr lang="en-US" smtClean="0"/>
              <a:t>1/11/17</a:t>
            </a:fld>
            <a:endParaRPr lang="en-US"/>
          </a:p>
        </p:txBody>
      </p:sp>
    </p:spTree>
    <p:extLst>
      <p:ext uri="{BB962C8B-B14F-4D97-AF65-F5344CB8AC3E}">
        <p14:creationId xmlns:p14="http://schemas.microsoft.com/office/powerpoint/2010/main" val="834506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it practical?   Workable, reasonable?</a:t>
            </a:r>
            <a:endParaRPr lang="en-US" dirty="0"/>
          </a:p>
        </p:txBody>
      </p:sp>
      <p:sp>
        <p:nvSpPr>
          <p:cNvPr id="4" name="Slide Number Placeholder 3"/>
          <p:cNvSpPr>
            <a:spLocks noGrp="1"/>
          </p:cNvSpPr>
          <p:nvPr>
            <p:ph type="sldNum" sz="quarter" idx="10"/>
          </p:nvPr>
        </p:nvSpPr>
        <p:spPr/>
        <p:txBody>
          <a:bodyPr/>
          <a:lstStyle/>
          <a:p>
            <a:fld id="{536CA1E3-CD76-7B4F-A7FC-6D1D1DC93D8E}" type="slidenum">
              <a:rPr lang="en-US" smtClean="0"/>
              <a:t>12</a:t>
            </a:fld>
            <a:endParaRPr lang="en-US"/>
          </a:p>
        </p:txBody>
      </p:sp>
      <p:sp>
        <p:nvSpPr>
          <p:cNvPr id="5" name="Date Placeholder 4"/>
          <p:cNvSpPr>
            <a:spLocks noGrp="1"/>
          </p:cNvSpPr>
          <p:nvPr>
            <p:ph type="dt" idx="11"/>
          </p:nvPr>
        </p:nvSpPr>
        <p:spPr/>
        <p:txBody>
          <a:bodyPr/>
          <a:lstStyle/>
          <a:p>
            <a:fld id="{FCA36883-2154-6E4E-AF5D-B65D66C8A7F9}" type="datetime1">
              <a:rPr lang="en-US" smtClean="0"/>
              <a:t>1/11/17</a:t>
            </a:fld>
            <a:endParaRPr lang="en-US"/>
          </a:p>
        </p:txBody>
      </p:sp>
    </p:spTree>
    <p:extLst>
      <p:ext uri="{BB962C8B-B14F-4D97-AF65-F5344CB8AC3E}">
        <p14:creationId xmlns:p14="http://schemas.microsoft.com/office/powerpoint/2010/main" val="2075055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would argue that the same is true for a mission statement</a:t>
            </a:r>
            <a:r>
              <a:rPr lang="mr-IN" baseline="0" dirty="0" smtClean="0"/>
              <a:t>…</a:t>
            </a:r>
            <a:r>
              <a:rPr lang="en-US" baseline="0" dirty="0" smtClean="0"/>
              <a:t>be certain is something that you and your employees and family can live with!</a:t>
            </a:r>
            <a:endParaRPr lang="en-US" dirty="0"/>
          </a:p>
        </p:txBody>
      </p:sp>
      <p:sp>
        <p:nvSpPr>
          <p:cNvPr id="4" name="Slide Number Placeholder 3"/>
          <p:cNvSpPr>
            <a:spLocks noGrp="1"/>
          </p:cNvSpPr>
          <p:nvPr>
            <p:ph type="sldNum" sz="quarter" idx="10"/>
          </p:nvPr>
        </p:nvSpPr>
        <p:spPr/>
        <p:txBody>
          <a:bodyPr/>
          <a:lstStyle/>
          <a:p>
            <a:fld id="{536CA1E3-CD76-7B4F-A7FC-6D1D1DC93D8E}" type="slidenum">
              <a:rPr lang="en-US" smtClean="0"/>
              <a:t>13</a:t>
            </a:fld>
            <a:endParaRPr lang="en-US"/>
          </a:p>
        </p:txBody>
      </p:sp>
      <p:sp>
        <p:nvSpPr>
          <p:cNvPr id="5" name="Date Placeholder 4"/>
          <p:cNvSpPr>
            <a:spLocks noGrp="1"/>
          </p:cNvSpPr>
          <p:nvPr>
            <p:ph type="dt" idx="11"/>
          </p:nvPr>
        </p:nvSpPr>
        <p:spPr/>
        <p:txBody>
          <a:bodyPr/>
          <a:lstStyle/>
          <a:p>
            <a:fld id="{D0112B82-D6B1-5C4A-AE47-1299F1D14D40}" type="datetime1">
              <a:rPr lang="en-US" smtClean="0"/>
              <a:t>1/11/17</a:t>
            </a:fld>
            <a:endParaRPr lang="en-US"/>
          </a:p>
        </p:txBody>
      </p:sp>
    </p:spTree>
    <p:extLst>
      <p:ext uri="{BB962C8B-B14F-4D97-AF65-F5344CB8AC3E}">
        <p14:creationId xmlns:p14="http://schemas.microsoft.com/office/powerpoint/2010/main" val="1855856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Storytelling is often a very passionate practice</a:t>
            </a:r>
            <a:r>
              <a:rPr lang="mr-IN" dirty="0" smtClean="0"/>
              <a:t>…</a:t>
            </a:r>
            <a:r>
              <a:rPr lang="en-US" dirty="0" smtClean="0"/>
              <a:t>so tell stories</a:t>
            </a:r>
            <a:r>
              <a:rPr lang="en-US" baseline="0" dirty="0" smtClean="0"/>
              <a:t> </a:t>
            </a:r>
            <a:r>
              <a:rPr lang="mr-IN" baseline="0" dirty="0" smtClean="0"/>
              <a:t>–</a:t>
            </a:r>
            <a:r>
              <a:rPr lang="en-US" baseline="0" dirty="0" smtClean="0"/>
              <a:t> it will help generate a good vibe.  Story telling also helps describe/document how the farm has changed over the years </a:t>
            </a:r>
            <a:r>
              <a:rPr lang="mr-IN" baseline="0" dirty="0" smtClean="0"/>
              <a:t>–</a:t>
            </a:r>
            <a:r>
              <a:rPr lang="en-US" baseline="0" dirty="0" smtClean="0"/>
              <a:t> from generation to generation.    An internal purpose is to be profitable.  An external purpose is to be a steward of the land or to provide food and fiber for the agriculture industry.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36CA1E3-CD76-7B4F-A7FC-6D1D1DC93D8E}" type="slidenum">
              <a:rPr lang="en-US" smtClean="0"/>
              <a:t>14</a:t>
            </a:fld>
            <a:endParaRPr lang="en-US"/>
          </a:p>
        </p:txBody>
      </p:sp>
      <p:sp>
        <p:nvSpPr>
          <p:cNvPr id="5" name="Date Placeholder 4"/>
          <p:cNvSpPr>
            <a:spLocks noGrp="1"/>
          </p:cNvSpPr>
          <p:nvPr>
            <p:ph type="dt" idx="11"/>
          </p:nvPr>
        </p:nvSpPr>
        <p:spPr/>
        <p:txBody>
          <a:bodyPr/>
          <a:lstStyle/>
          <a:p>
            <a:fld id="{E0187E8C-5381-E44D-BDDC-0EB71DB0765C}" type="datetime1">
              <a:rPr lang="en-US" smtClean="0"/>
              <a:t>1/11/17</a:t>
            </a:fld>
            <a:endParaRPr lang="en-US"/>
          </a:p>
        </p:txBody>
      </p:sp>
    </p:spTree>
    <p:extLst>
      <p:ext uri="{BB962C8B-B14F-4D97-AF65-F5344CB8AC3E}">
        <p14:creationId xmlns:p14="http://schemas.microsoft.com/office/powerpoint/2010/main" val="2289149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approach</a:t>
            </a:r>
            <a:r>
              <a:rPr lang="mr-IN" dirty="0" smtClean="0"/>
              <a:t>…</a:t>
            </a:r>
            <a:r>
              <a:rPr lang="en-US" dirty="0" smtClean="0"/>
              <a:t>.</a:t>
            </a:r>
            <a:endParaRPr lang="en-US" dirty="0"/>
          </a:p>
        </p:txBody>
      </p:sp>
      <p:sp>
        <p:nvSpPr>
          <p:cNvPr id="4" name="Slide Number Placeholder 3"/>
          <p:cNvSpPr>
            <a:spLocks noGrp="1"/>
          </p:cNvSpPr>
          <p:nvPr>
            <p:ph type="sldNum" sz="quarter" idx="10"/>
          </p:nvPr>
        </p:nvSpPr>
        <p:spPr/>
        <p:txBody>
          <a:bodyPr/>
          <a:lstStyle/>
          <a:p>
            <a:fld id="{536CA1E3-CD76-7B4F-A7FC-6D1D1DC93D8E}" type="slidenum">
              <a:rPr lang="en-US" smtClean="0"/>
              <a:t>15</a:t>
            </a:fld>
            <a:endParaRPr lang="en-US"/>
          </a:p>
        </p:txBody>
      </p:sp>
      <p:sp>
        <p:nvSpPr>
          <p:cNvPr id="5" name="Date Placeholder 4"/>
          <p:cNvSpPr>
            <a:spLocks noGrp="1"/>
          </p:cNvSpPr>
          <p:nvPr>
            <p:ph type="dt" idx="11"/>
          </p:nvPr>
        </p:nvSpPr>
        <p:spPr/>
        <p:txBody>
          <a:bodyPr/>
          <a:lstStyle/>
          <a:p>
            <a:fld id="{998A34E3-3DCF-D343-8552-56C68C887BF9}" type="datetime1">
              <a:rPr lang="en-US" smtClean="0"/>
              <a:t>1/11/17</a:t>
            </a:fld>
            <a:endParaRPr lang="en-US"/>
          </a:p>
        </p:txBody>
      </p:sp>
    </p:spTree>
    <p:extLst>
      <p:ext uri="{BB962C8B-B14F-4D97-AF65-F5344CB8AC3E}">
        <p14:creationId xmlns:p14="http://schemas.microsoft.com/office/powerpoint/2010/main" val="3606652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16</a:t>
            </a:fld>
            <a:endParaRPr lang="en-US"/>
          </a:p>
        </p:txBody>
      </p:sp>
      <p:sp>
        <p:nvSpPr>
          <p:cNvPr id="5" name="Date Placeholder 4"/>
          <p:cNvSpPr>
            <a:spLocks noGrp="1"/>
          </p:cNvSpPr>
          <p:nvPr>
            <p:ph type="dt" idx="11"/>
          </p:nvPr>
        </p:nvSpPr>
        <p:spPr/>
        <p:txBody>
          <a:bodyPr/>
          <a:lstStyle/>
          <a:p>
            <a:fld id="{4271AF99-836B-DC48-A7D8-820CFB043DBC}" type="datetime1">
              <a:rPr lang="en-US" smtClean="0"/>
              <a:t>1/11/17</a:t>
            </a:fld>
            <a:endParaRPr lang="en-US"/>
          </a:p>
        </p:txBody>
      </p:sp>
    </p:spTree>
    <p:extLst>
      <p:ext uri="{BB962C8B-B14F-4D97-AF65-F5344CB8AC3E}">
        <p14:creationId xmlns:p14="http://schemas.microsoft.com/office/powerpoint/2010/main" val="1321634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this statement</a:t>
            </a:r>
            <a:r>
              <a:rPr lang="en-US" baseline="0" dirty="0" smtClean="0"/>
              <a:t> tell the reader/consumer about MLF?</a:t>
            </a:r>
            <a:endParaRPr lang="en-US" dirty="0"/>
          </a:p>
        </p:txBody>
      </p:sp>
      <p:sp>
        <p:nvSpPr>
          <p:cNvPr id="4" name="Slide Number Placeholder 3"/>
          <p:cNvSpPr>
            <a:spLocks noGrp="1"/>
          </p:cNvSpPr>
          <p:nvPr>
            <p:ph type="sldNum" sz="quarter" idx="10"/>
          </p:nvPr>
        </p:nvSpPr>
        <p:spPr/>
        <p:txBody>
          <a:bodyPr/>
          <a:lstStyle/>
          <a:p>
            <a:fld id="{536CA1E3-CD76-7B4F-A7FC-6D1D1DC93D8E}" type="slidenum">
              <a:rPr lang="en-US" smtClean="0"/>
              <a:t>17</a:t>
            </a:fld>
            <a:endParaRPr lang="en-US"/>
          </a:p>
        </p:txBody>
      </p:sp>
      <p:sp>
        <p:nvSpPr>
          <p:cNvPr id="5" name="Date Placeholder 4"/>
          <p:cNvSpPr>
            <a:spLocks noGrp="1"/>
          </p:cNvSpPr>
          <p:nvPr>
            <p:ph type="dt" idx="11"/>
          </p:nvPr>
        </p:nvSpPr>
        <p:spPr/>
        <p:txBody>
          <a:bodyPr/>
          <a:lstStyle/>
          <a:p>
            <a:fld id="{1FA2B450-59F9-E845-ACE0-26C1971D49BF}" type="datetime1">
              <a:rPr lang="en-US" smtClean="0"/>
              <a:t>1/11/17</a:t>
            </a:fld>
            <a:endParaRPr lang="en-US"/>
          </a:p>
        </p:txBody>
      </p:sp>
    </p:spTree>
    <p:extLst>
      <p:ext uri="{BB962C8B-B14F-4D97-AF65-F5344CB8AC3E}">
        <p14:creationId xmlns:p14="http://schemas.microsoft.com/office/powerpoint/2010/main" val="1960361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18</a:t>
            </a:fld>
            <a:endParaRPr lang="en-US"/>
          </a:p>
        </p:txBody>
      </p:sp>
      <p:sp>
        <p:nvSpPr>
          <p:cNvPr id="5" name="Date Placeholder 4"/>
          <p:cNvSpPr>
            <a:spLocks noGrp="1"/>
          </p:cNvSpPr>
          <p:nvPr>
            <p:ph type="dt" idx="11"/>
          </p:nvPr>
        </p:nvSpPr>
        <p:spPr/>
        <p:txBody>
          <a:bodyPr/>
          <a:lstStyle/>
          <a:p>
            <a:fld id="{4ABDEC40-1463-614B-80DC-307A79B90B7C}" type="datetime1">
              <a:rPr lang="en-US" smtClean="0"/>
              <a:t>1/11/17</a:t>
            </a:fld>
            <a:endParaRPr lang="en-US"/>
          </a:p>
        </p:txBody>
      </p:sp>
    </p:spTree>
    <p:extLst>
      <p:ext uri="{BB962C8B-B14F-4D97-AF65-F5344CB8AC3E}">
        <p14:creationId xmlns:p14="http://schemas.microsoft.com/office/powerpoint/2010/main" val="3671983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19</a:t>
            </a:fld>
            <a:endParaRPr lang="en-US"/>
          </a:p>
        </p:txBody>
      </p:sp>
      <p:sp>
        <p:nvSpPr>
          <p:cNvPr id="5" name="Date Placeholder 4"/>
          <p:cNvSpPr>
            <a:spLocks noGrp="1"/>
          </p:cNvSpPr>
          <p:nvPr>
            <p:ph type="dt" idx="11"/>
          </p:nvPr>
        </p:nvSpPr>
        <p:spPr/>
        <p:txBody>
          <a:bodyPr/>
          <a:lstStyle/>
          <a:p>
            <a:fld id="{D3CAA2F7-9C6B-D54A-9F59-EDBD040FED84}" type="datetime1">
              <a:rPr lang="en-US" smtClean="0"/>
              <a:t>1/11/17</a:t>
            </a:fld>
            <a:endParaRPr lang="en-US"/>
          </a:p>
        </p:txBody>
      </p:sp>
    </p:spTree>
    <p:extLst>
      <p:ext uri="{BB962C8B-B14F-4D97-AF65-F5344CB8AC3E}">
        <p14:creationId xmlns:p14="http://schemas.microsoft.com/office/powerpoint/2010/main" val="4011793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2</a:t>
            </a:fld>
            <a:endParaRPr lang="en-US"/>
          </a:p>
        </p:txBody>
      </p:sp>
      <p:sp>
        <p:nvSpPr>
          <p:cNvPr id="5" name="Date Placeholder 4"/>
          <p:cNvSpPr>
            <a:spLocks noGrp="1"/>
          </p:cNvSpPr>
          <p:nvPr>
            <p:ph type="dt" idx="11"/>
          </p:nvPr>
        </p:nvSpPr>
        <p:spPr/>
        <p:txBody>
          <a:bodyPr/>
          <a:lstStyle/>
          <a:p>
            <a:fld id="{2CC4D12A-E1DD-BA4A-85A5-00BD4124EE80}" type="datetime1">
              <a:rPr lang="en-US" smtClean="0"/>
              <a:t>1/11/17</a:t>
            </a:fld>
            <a:endParaRPr lang="en-US"/>
          </a:p>
        </p:txBody>
      </p:sp>
    </p:spTree>
    <p:extLst>
      <p:ext uri="{BB962C8B-B14F-4D97-AF65-F5344CB8AC3E}">
        <p14:creationId xmlns:p14="http://schemas.microsoft.com/office/powerpoint/2010/main" val="614667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20</a:t>
            </a:fld>
            <a:endParaRPr lang="en-US"/>
          </a:p>
        </p:txBody>
      </p:sp>
      <p:sp>
        <p:nvSpPr>
          <p:cNvPr id="5" name="Date Placeholder 4"/>
          <p:cNvSpPr>
            <a:spLocks noGrp="1"/>
          </p:cNvSpPr>
          <p:nvPr>
            <p:ph type="dt" idx="11"/>
          </p:nvPr>
        </p:nvSpPr>
        <p:spPr/>
        <p:txBody>
          <a:bodyPr/>
          <a:lstStyle/>
          <a:p>
            <a:fld id="{3E11F6A4-4759-EE46-A6A2-EF6550E8F8CA}" type="datetime1">
              <a:rPr lang="en-US" smtClean="0"/>
              <a:t>1/11/17</a:t>
            </a:fld>
            <a:endParaRPr lang="en-US"/>
          </a:p>
        </p:txBody>
      </p:sp>
    </p:spTree>
    <p:extLst>
      <p:ext uri="{BB962C8B-B14F-4D97-AF65-F5344CB8AC3E}">
        <p14:creationId xmlns:p14="http://schemas.microsoft.com/office/powerpoint/2010/main" val="3460298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21</a:t>
            </a:fld>
            <a:endParaRPr lang="en-US"/>
          </a:p>
        </p:txBody>
      </p:sp>
      <p:sp>
        <p:nvSpPr>
          <p:cNvPr id="5" name="Date Placeholder 4"/>
          <p:cNvSpPr>
            <a:spLocks noGrp="1"/>
          </p:cNvSpPr>
          <p:nvPr>
            <p:ph type="dt" idx="11"/>
          </p:nvPr>
        </p:nvSpPr>
        <p:spPr/>
        <p:txBody>
          <a:bodyPr/>
          <a:lstStyle/>
          <a:p>
            <a:fld id="{01F38776-7FD9-0B4D-B1FF-8C79B381D8DD}" type="datetime1">
              <a:rPr lang="en-US" smtClean="0"/>
              <a:t>1/11/17</a:t>
            </a:fld>
            <a:endParaRPr lang="en-US"/>
          </a:p>
        </p:txBody>
      </p:sp>
    </p:spTree>
    <p:extLst>
      <p:ext uri="{BB962C8B-B14F-4D97-AF65-F5344CB8AC3E}">
        <p14:creationId xmlns:p14="http://schemas.microsoft.com/office/powerpoint/2010/main" val="3989189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22</a:t>
            </a:fld>
            <a:endParaRPr lang="en-US"/>
          </a:p>
        </p:txBody>
      </p:sp>
      <p:sp>
        <p:nvSpPr>
          <p:cNvPr id="5" name="Date Placeholder 4"/>
          <p:cNvSpPr>
            <a:spLocks noGrp="1"/>
          </p:cNvSpPr>
          <p:nvPr>
            <p:ph type="dt" idx="11"/>
          </p:nvPr>
        </p:nvSpPr>
        <p:spPr/>
        <p:txBody>
          <a:bodyPr/>
          <a:lstStyle/>
          <a:p>
            <a:fld id="{37C51D76-C355-C34E-98C2-D8DB4917B9C1}" type="datetime1">
              <a:rPr lang="en-US" smtClean="0"/>
              <a:t>1/11/17</a:t>
            </a:fld>
            <a:endParaRPr lang="en-US"/>
          </a:p>
        </p:txBody>
      </p:sp>
    </p:spTree>
    <p:extLst>
      <p:ext uri="{BB962C8B-B14F-4D97-AF65-F5344CB8AC3E}">
        <p14:creationId xmlns:p14="http://schemas.microsoft.com/office/powerpoint/2010/main" val="3989189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23</a:t>
            </a:fld>
            <a:endParaRPr lang="en-US"/>
          </a:p>
        </p:txBody>
      </p:sp>
      <p:sp>
        <p:nvSpPr>
          <p:cNvPr id="5" name="Date Placeholder 4"/>
          <p:cNvSpPr>
            <a:spLocks noGrp="1"/>
          </p:cNvSpPr>
          <p:nvPr>
            <p:ph type="dt" idx="11"/>
          </p:nvPr>
        </p:nvSpPr>
        <p:spPr/>
        <p:txBody>
          <a:bodyPr/>
          <a:lstStyle/>
          <a:p>
            <a:fld id="{2CAB350A-ACBE-BA4E-8B02-6F48BE40F74B}" type="datetime1">
              <a:rPr lang="en-US" smtClean="0"/>
              <a:t>1/11/17</a:t>
            </a:fld>
            <a:endParaRPr lang="en-US"/>
          </a:p>
        </p:txBody>
      </p:sp>
    </p:spTree>
    <p:extLst>
      <p:ext uri="{BB962C8B-B14F-4D97-AF65-F5344CB8AC3E}">
        <p14:creationId xmlns:p14="http://schemas.microsoft.com/office/powerpoint/2010/main" val="3278187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24</a:t>
            </a:fld>
            <a:endParaRPr lang="en-US"/>
          </a:p>
        </p:txBody>
      </p:sp>
      <p:sp>
        <p:nvSpPr>
          <p:cNvPr id="5" name="Date Placeholder 4"/>
          <p:cNvSpPr>
            <a:spLocks noGrp="1"/>
          </p:cNvSpPr>
          <p:nvPr>
            <p:ph type="dt" idx="11"/>
          </p:nvPr>
        </p:nvSpPr>
        <p:spPr/>
        <p:txBody>
          <a:bodyPr/>
          <a:lstStyle/>
          <a:p>
            <a:fld id="{BB4F4140-1A53-464C-9621-69C0E7C2D741}" type="datetime1">
              <a:rPr lang="en-US" smtClean="0"/>
              <a:t>1/11/17</a:t>
            </a:fld>
            <a:endParaRPr lang="en-US"/>
          </a:p>
        </p:txBody>
      </p:sp>
    </p:spTree>
    <p:extLst>
      <p:ext uri="{BB962C8B-B14F-4D97-AF65-F5344CB8AC3E}">
        <p14:creationId xmlns:p14="http://schemas.microsoft.com/office/powerpoint/2010/main" val="3278187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25</a:t>
            </a:fld>
            <a:endParaRPr lang="en-US"/>
          </a:p>
        </p:txBody>
      </p:sp>
      <p:sp>
        <p:nvSpPr>
          <p:cNvPr id="5" name="Date Placeholder 4"/>
          <p:cNvSpPr>
            <a:spLocks noGrp="1"/>
          </p:cNvSpPr>
          <p:nvPr>
            <p:ph type="dt" idx="11"/>
          </p:nvPr>
        </p:nvSpPr>
        <p:spPr/>
        <p:txBody>
          <a:bodyPr/>
          <a:lstStyle/>
          <a:p>
            <a:fld id="{2C2C6E72-1A96-6247-B7AF-64551E461F5C}" type="datetime1">
              <a:rPr lang="en-US" smtClean="0"/>
              <a:t>1/11/17</a:t>
            </a:fld>
            <a:endParaRPr lang="en-US"/>
          </a:p>
        </p:txBody>
      </p:sp>
    </p:spTree>
    <p:extLst>
      <p:ext uri="{BB962C8B-B14F-4D97-AF65-F5344CB8AC3E}">
        <p14:creationId xmlns:p14="http://schemas.microsoft.com/office/powerpoint/2010/main" val="840128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26</a:t>
            </a:fld>
            <a:endParaRPr lang="en-US"/>
          </a:p>
        </p:txBody>
      </p:sp>
      <p:sp>
        <p:nvSpPr>
          <p:cNvPr id="5" name="Date Placeholder 4"/>
          <p:cNvSpPr>
            <a:spLocks noGrp="1"/>
          </p:cNvSpPr>
          <p:nvPr>
            <p:ph type="dt" idx="11"/>
          </p:nvPr>
        </p:nvSpPr>
        <p:spPr/>
        <p:txBody>
          <a:bodyPr/>
          <a:lstStyle/>
          <a:p>
            <a:fld id="{B671AC68-7E25-4C44-B1E2-665C64321E0B}" type="datetime1">
              <a:rPr lang="en-US" smtClean="0"/>
              <a:t>1/11/17</a:t>
            </a:fld>
            <a:endParaRPr lang="en-US"/>
          </a:p>
        </p:txBody>
      </p:sp>
    </p:spTree>
    <p:extLst>
      <p:ext uri="{BB962C8B-B14F-4D97-AF65-F5344CB8AC3E}">
        <p14:creationId xmlns:p14="http://schemas.microsoft.com/office/powerpoint/2010/main" val="1941415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27</a:t>
            </a:fld>
            <a:endParaRPr lang="en-US"/>
          </a:p>
        </p:txBody>
      </p:sp>
      <p:sp>
        <p:nvSpPr>
          <p:cNvPr id="5" name="Date Placeholder 4"/>
          <p:cNvSpPr>
            <a:spLocks noGrp="1"/>
          </p:cNvSpPr>
          <p:nvPr>
            <p:ph type="dt" idx="11"/>
          </p:nvPr>
        </p:nvSpPr>
        <p:spPr/>
        <p:txBody>
          <a:bodyPr/>
          <a:lstStyle/>
          <a:p>
            <a:fld id="{D3E86B5D-07D1-1647-A2CA-B81A7764CDFD}" type="datetime1">
              <a:rPr lang="en-US" smtClean="0"/>
              <a:t>1/11/17</a:t>
            </a:fld>
            <a:endParaRPr lang="en-US"/>
          </a:p>
        </p:txBody>
      </p:sp>
    </p:spTree>
    <p:extLst>
      <p:ext uri="{BB962C8B-B14F-4D97-AF65-F5344CB8AC3E}">
        <p14:creationId xmlns:p14="http://schemas.microsoft.com/office/powerpoint/2010/main" val="1482453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28</a:t>
            </a:fld>
            <a:endParaRPr lang="en-US"/>
          </a:p>
        </p:txBody>
      </p:sp>
      <p:sp>
        <p:nvSpPr>
          <p:cNvPr id="5" name="Date Placeholder 4"/>
          <p:cNvSpPr>
            <a:spLocks noGrp="1"/>
          </p:cNvSpPr>
          <p:nvPr>
            <p:ph type="dt" idx="11"/>
          </p:nvPr>
        </p:nvSpPr>
        <p:spPr/>
        <p:txBody>
          <a:bodyPr/>
          <a:lstStyle/>
          <a:p>
            <a:fld id="{75E5308F-A43E-434A-9889-5D2B373A7614}" type="datetime1">
              <a:rPr lang="en-US" smtClean="0"/>
              <a:t>1/11/17</a:t>
            </a:fld>
            <a:endParaRPr lang="en-US"/>
          </a:p>
        </p:txBody>
      </p:sp>
    </p:spTree>
    <p:extLst>
      <p:ext uri="{BB962C8B-B14F-4D97-AF65-F5344CB8AC3E}">
        <p14:creationId xmlns:p14="http://schemas.microsoft.com/office/powerpoint/2010/main" val="3846438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29</a:t>
            </a:fld>
            <a:endParaRPr lang="en-US"/>
          </a:p>
        </p:txBody>
      </p:sp>
      <p:sp>
        <p:nvSpPr>
          <p:cNvPr id="5" name="Date Placeholder 4"/>
          <p:cNvSpPr>
            <a:spLocks noGrp="1"/>
          </p:cNvSpPr>
          <p:nvPr>
            <p:ph type="dt" idx="11"/>
          </p:nvPr>
        </p:nvSpPr>
        <p:spPr/>
        <p:txBody>
          <a:bodyPr/>
          <a:lstStyle/>
          <a:p>
            <a:fld id="{EA543622-4705-BD40-A99D-FBB55A2CC055}" type="datetime1">
              <a:rPr lang="en-US" smtClean="0"/>
              <a:t>1/11/17</a:t>
            </a:fld>
            <a:endParaRPr lang="en-US"/>
          </a:p>
        </p:txBody>
      </p:sp>
    </p:spTree>
    <p:extLst>
      <p:ext uri="{BB962C8B-B14F-4D97-AF65-F5344CB8AC3E}">
        <p14:creationId xmlns:p14="http://schemas.microsoft.com/office/powerpoint/2010/main" val="3725987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graphic</a:t>
            </a:r>
            <a:r>
              <a:rPr lang="en-US" baseline="0" dirty="0" smtClean="0"/>
              <a:t> is representative of a multi-generation family business.  The four circles intersect at blue diamond. That blue diamond is the file drawer for all the important and essential documents needed to make farm and family business planning successful.  This is risk management.  </a:t>
            </a:r>
            <a:endParaRPr lang="en-US" dirty="0"/>
          </a:p>
        </p:txBody>
      </p:sp>
      <p:sp>
        <p:nvSpPr>
          <p:cNvPr id="4" name="Slide Number Placeholder 3"/>
          <p:cNvSpPr>
            <a:spLocks noGrp="1"/>
          </p:cNvSpPr>
          <p:nvPr>
            <p:ph type="sldNum" sz="quarter" idx="10"/>
          </p:nvPr>
        </p:nvSpPr>
        <p:spPr/>
        <p:txBody>
          <a:bodyPr/>
          <a:lstStyle/>
          <a:p>
            <a:fld id="{536CA1E3-CD76-7B4F-A7FC-6D1D1DC93D8E}" type="slidenum">
              <a:rPr lang="en-US" smtClean="0"/>
              <a:t>3</a:t>
            </a:fld>
            <a:endParaRPr lang="en-US"/>
          </a:p>
        </p:txBody>
      </p:sp>
      <p:sp>
        <p:nvSpPr>
          <p:cNvPr id="5" name="Date Placeholder 4"/>
          <p:cNvSpPr>
            <a:spLocks noGrp="1"/>
          </p:cNvSpPr>
          <p:nvPr>
            <p:ph type="dt" idx="11"/>
          </p:nvPr>
        </p:nvSpPr>
        <p:spPr/>
        <p:txBody>
          <a:bodyPr/>
          <a:lstStyle/>
          <a:p>
            <a:fld id="{F3B2E4C6-F20D-AA4F-A989-44AE3859C8B0}" type="datetime1">
              <a:rPr lang="en-US" smtClean="0"/>
              <a:t>1/11/17</a:t>
            </a:fld>
            <a:endParaRPr lang="en-US"/>
          </a:p>
        </p:txBody>
      </p:sp>
    </p:spTree>
    <p:extLst>
      <p:ext uri="{BB962C8B-B14F-4D97-AF65-F5344CB8AC3E}">
        <p14:creationId xmlns:p14="http://schemas.microsoft.com/office/powerpoint/2010/main" val="1179289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Reviewers, too</a:t>
            </a:r>
            <a:endParaRPr lang="en-US" dirty="0"/>
          </a:p>
        </p:txBody>
      </p:sp>
      <p:sp>
        <p:nvSpPr>
          <p:cNvPr id="4" name="Slide Number Placeholder 3"/>
          <p:cNvSpPr>
            <a:spLocks noGrp="1"/>
          </p:cNvSpPr>
          <p:nvPr>
            <p:ph type="sldNum" sz="quarter" idx="10"/>
          </p:nvPr>
        </p:nvSpPr>
        <p:spPr/>
        <p:txBody>
          <a:bodyPr/>
          <a:lstStyle/>
          <a:p>
            <a:fld id="{536CA1E3-CD76-7B4F-A7FC-6D1D1DC93D8E}" type="slidenum">
              <a:rPr lang="en-US" smtClean="0"/>
              <a:t>30</a:t>
            </a:fld>
            <a:endParaRPr lang="en-US"/>
          </a:p>
        </p:txBody>
      </p:sp>
      <p:sp>
        <p:nvSpPr>
          <p:cNvPr id="5" name="Date Placeholder 4"/>
          <p:cNvSpPr>
            <a:spLocks noGrp="1"/>
          </p:cNvSpPr>
          <p:nvPr>
            <p:ph type="dt" idx="11"/>
          </p:nvPr>
        </p:nvSpPr>
        <p:spPr/>
        <p:txBody>
          <a:bodyPr/>
          <a:lstStyle/>
          <a:p>
            <a:fld id="{929EEBCC-03BB-F24D-97BB-3C50472AF57E}" type="datetime1">
              <a:rPr lang="en-US" smtClean="0"/>
              <a:t>1/11/17</a:t>
            </a:fld>
            <a:endParaRPr lang="en-US"/>
          </a:p>
        </p:txBody>
      </p:sp>
    </p:spTree>
    <p:extLst>
      <p:ext uri="{BB962C8B-B14F-4D97-AF65-F5344CB8AC3E}">
        <p14:creationId xmlns:p14="http://schemas.microsoft.com/office/powerpoint/2010/main" val="26170865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31</a:t>
            </a:fld>
            <a:endParaRPr lang="en-US"/>
          </a:p>
        </p:txBody>
      </p:sp>
      <p:sp>
        <p:nvSpPr>
          <p:cNvPr id="5" name="Date Placeholder 4"/>
          <p:cNvSpPr>
            <a:spLocks noGrp="1"/>
          </p:cNvSpPr>
          <p:nvPr>
            <p:ph type="dt" idx="11"/>
          </p:nvPr>
        </p:nvSpPr>
        <p:spPr/>
        <p:txBody>
          <a:bodyPr/>
          <a:lstStyle/>
          <a:p>
            <a:fld id="{28392784-CB44-DD44-8BFC-1701E5D86898}" type="datetime1">
              <a:rPr lang="en-US" smtClean="0"/>
              <a:t>1/11/17</a:t>
            </a:fld>
            <a:endParaRPr lang="en-US"/>
          </a:p>
        </p:txBody>
      </p:sp>
    </p:spTree>
    <p:extLst>
      <p:ext uri="{BB962C8B-B14F-4D97-AF65-F5344CB8AC3E}">
        <p14:creationId xmlns:p14="http://schemas.microsoft.com/office/powerpoint/2010/main" val="27706462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32</a:t>
            </a:fld>
            <a:endParaRPr lang="en-US"/>
          </a:p>
        </p:txBody>
      </p:sp>
      <p:sp>
        <p:nvSpPr>
          <p:cNvPr id="5" name="Date Placeholder 4"/>
          <p:cNvSpPr>
            <a:spLocks noGrp="1"/>
          </p:cNvSpPr>
          <p:nvPr>
            <p:ph type="dt" idx="11"/>
          </p:nvPr>
        </p:nvSpPr>
        <p:spPr/>
        <p:txBody>
          <a:bodyPr/>
          <a:lstStyle/>
          <a:p>
            <a:fld id="{1A08B40B-E69D-5047-83C2-DB436A59AE34}" type="datetime1">
              <a:rPr lang="en-US" smtClean="0"/>
              <a:t>1/11/17</a:t>
            </a:fld>
            <a:endParaRPr lang="en-US"/>
          </a:p>
        </p:txBody>
      </p:sp>
    </p:spTree>
    <p:extLst>
      <p:ext uri="{BB962C8B-B14F-4D97-AF65-F5344CB8AC3E}">
        <p14:creationId xmlns:p14="http://schemas.microsoft.com/office/powerpoint/2010/main" val="2651378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34</a:t>
            </a:fld>
            <a:endParaRPr lang="en-US"/>
          </a:p>
        </p:txBody>
      </p:sp>
      <p:sp>
        <p:nvSpPr>
          <p:cNvPr id="5" name="Date Placeholder 4"/>
          <p:cNvSpPr>
            <a:spLocks noGrp="1"/>
          </p:cNvSpPr>
          <p:nvPr>
            <p:ph type="dt" idx="11"/>
          </p:nvPr>
        </p:nvSpPr>
        <p:spPr/>
        <p:txBody>
          <a:bodyPr/>
          <a:lstStyle/>
          <a:p>
            <a:fld id="{17AD25EE-DEB2-F84D-B217-F72F5A6D67FF}" type="datetime1">
              <a:rPr lang="en-US" smtClean="0"/>
              <a:t>1/11/17</a:t>
            </a:fld>
            <a:endParaRPr lang="en-US"/>
          </a:p>
        </p:txBody>
      </p:sp>
    </p:spTree>
    <p:extLst>
      <p:ext uri="{BB962C8B-B14F-4D97-AF65-F5344CB8AC3E}">
        <p14:creationId xmlns:p14="http://schemas.microsoft.com/office/powerpoint/2010/main" val="2526016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35</a:t>
            </a:fld>
            <a:endParaRPr lang="en-US"/>
          </a:p>
        </p:txBody>
      </p:sp>
      <p:sp>
        <p:nvSpPr>
          <p:cNvPr id="5" name="Date Placeholder 4"/>
          <p:cNvSpPr>
            <a:spLocks noGrp="1"/>
          </p:cNvSpPr>
          <p:nvPr>
            <p:ph type="dt" idx="11"/>
          </p:nvPr>
        </p:nvSpPr>
        <p:spPr/>
        <p:txBody>
          <a:bodyPr/>
          <a:lstStyle/>
          <a:p>
            <a:fld id="{C0E15220-4DB1-8545-B40E-1385058D543B}" type="datetime1">
              <a:rPr lang="en-US" smtClean="0"/>
              <a:t>1/11/17</a:t>
            </a:fld>
            <a:endParaRPr lang="en-US"/>
          </a:p>
        </p:txBody>
      </p:sp>
    </p:spTree>
    <p:extLst>
      <p:ext uri="{BB962C8B-B14F-4D97-AF65-F5344CB8AC3E}">
        <p14:creationId xmlns:p14="http://schemas.microsoft.com/office/powerpoint/2010/main" val="32629932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a:t>
            </a:r>
            <a:r>
              <a:rPr lang="en-US" baseline="0" dirty="0" smtClean="0"/>
              <a:t> </a:t>
            </a:r>
            <a:r>
              <a:rPr lang="mr-IN" baseline="0" dirty="0" smtClean="0"/>
              <a:t>–</a:t>
            </a:r>
            <a:r>
              <a:rPr lang="en-US" baseline="0" dirty="0" smtClean="0"/>
              <a:t> this true.  However, when farm transfer is the discussion at hand, you do need to begin but by all means </a:t>
            </a:r>
            <a:r>
              <a:rPr lang="mr-IN" baseline="0" dirty="0" smtClean="0"/>
              <a:t>–</a:t>
            </a:r>
            <a:r>
              <a:rPr lang="en-US" baseline="0" dirty="0" smtClean="0"/>
              <a:t> keep talking!</a:t>
            </a:r>
            <a:endParaRPr lang="en-US" dirty="0"/>
          </a:p>
        </p:txBody>
      </p:sp>
      <p:sp>
        <p:nvSpPr>
          <p:cNvPr id="4" name="Slide Number Placeholder 3"/>
          <p:cNvSpPr>
            <a:spLocks noGrp="1"/>
          </p:cNvSpPr>
          <p:nvPr>
            <p:ph type="sldNum" sz="quarter" idx="10"/>
          </p:nvPr>
        </p:nvSpPr>
        <p:spPr/>
        <p:txBody>
          <a:bodyPr/>
          <a:lstStyle/>
          <a:p>
            <a:fld id="{536CA1E3-CD76-7B4F-A7FC-6D1D1DC93D8E}" type="slidenum">
              <a:rPr lang="en-US" smtClean="0"/>
              <a:t>36</a:t>
            </a:fld>
            <a:endParaRPr lang="en-US"/>
          </a:p>
        </p:txBody>
      </p:sp>
      <p:sp>
        <p:nvSpPr>
          <p:cNvPr id="5" name="Date Placeholder 4"/>
          <p:cNvSpPr>
            <a:spLocks noGrp="1"/>
          </p:cNvSpPr>
          <p:nvPr>
            <p:ph type="dt" idx="11"/>
          </p:nvPr>
        </p:nvSpPr>
        <p:spPr/>
        <p:txBody>
          <a:bodyPr/>
          <a:lstStyle/>
          <a:p>
            <a:fld id="{BE2A2B53-CCBA-234A-8388-6DD67389B07D}" type="datetime1">
              <a:rPr lang="en-US" smtClean="0"/>
              <a:t>1/11/17</a:t>
            </a:fld>
            <a:endParaRPr lang="en-US"/>
          </a:p>
        </p:txBody>
      </p:sp>
    </p:spTree>
    <p:extLst>
      <p:ext uri="{BB962C8B-B14F-4D97-AF65-F5344CB8AC3E}">
        <p14:creationId xmlns:p14="http://schemas.microsoft.com/office/powerpoint/2010/main" val="4071020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6CA1E3-CD76-7B4F-A7FC-6D1D1DC93D8E}" type="slidenum">
              <a:rPr lang="en-US" smtClean="0"/>
              <a:t>4</a:t>
            </a:fld>
            <a:endParaRPr lang="en-US"/>
          </a:p>
        </p:txBody>
      </p:sp>
      <p:sp>
        <p:nvSpPr>
          <p:cNvPr id="5" name="Date Placeholder 4"/>
          <p:cNvSpPr>
            <a:spLocks noGrp="1"/>
          </p:cNvSpPr>
          <p:nvPr>
            <p:ph type="dt" idx="11"/>
          </p:nvPr>
        </p:nvSpPr>
        <p:spPr/>
        <p:txBody>
          <a:bodyPr/>
          <a:lstStyle/>
          <a:p>
            <a:fld id="{C6782F74-CB75-EB44-B86C-C6118CCDB98B}" type="datetime1">
              <a:rPr lang="en-US" smtClean="0"/>
              <a:t>1/11/17</a:t>
            </a:fld>
            <a:endParaRPr lang="en-US"/>
          </a:p>
        </p:txBody>
      </p:sp>
    </p:spTree>
    <p:extLst>
      <p:ext uri="{BB962C8B-B14F-4D97-AF65-F5344CB8AC3E}">
        <p14:creationId xmlns:p14="http://schemas.microsoft.com/office/powerpoint/2010/main" val="45493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Interactive -  I’d like to hear</a:t>
            </a:r>
            <a:r>
              <a:rPr lang="en-US" baseline="0" dirty="0" smtClean="0"/>
              <a:t> from you how you’ve used your business plan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A written business plan is key here </a:t>
            </a:r>
            <a:r>
              <a:rPr lang="mr-IN" dirty="0" smtClean="0"/>
              <a:t>–</a:t>
            </a:r>
            <a:r>
              <a:rPr lang="en-US" dirty="0" smtClean="0"/>
              <a:t> if followed, a</a:t>
            </a:r>
            <a:r>
              <a:rPr lang="en-US" baseline="0" dirty="0" smtClean="0"/>
              <a:t> strength is that is</a:t>
            </a:r>
            <a:r>
              <a:rPr lang="en-US" dirty="0" smtClean="0"/>
              <a:t> removes</a:t>
            </a:r>
            <a:r>
              <a:rPr lang="en-US" baseline="0" dirty="0" smtClean="0"/>
              <a:t> questions and last minute decision making.</a:t>
            </a:r>
            <a:endParaRPr lang="en-US" dirty="0"/>
          </a:p>
        </p:txBody>
      </p:sp>
      <p:sp>
        <p:nvSpPr>
          <p:cNvPr id="4" name="Slide Number Placeholder 3"/>
          <p:cNvSpPr>
            <a:spLocks noGrp="1"/>
          </p:cNvSpPr>
          <p:nvPr>
            <p:ph type="sldNum" sz="quarter" idx="10"/>
          </p:nvPr>
        </p:nvSpPr>
        <p:spPr/>
        <p:txBody>
          <a:bodyPr/>
          <a:lstStyle/>
          <a:p>
            <a:fld id="{536CA1E3-CD76-7B4F-A7FC-6D1D1DC93D8E}" type="slidenum">
              <a:rPr lang="en-US" smtClean="0"/>
              <a:t>5</a:t>
            </a:fld>
            <a:endParaRPr lang="en-US"/>
          </a:p>
        </p:txBody>
      </p:sp>
      <p:sp>
        <p:nvSpPr>
          <p:cNvPr id="5" name="Date Placeholder 4"/>
          <p:cNvSpPr>
            <a:spLocks noGrp="1"/>
          </p:cNvSpPr>
          <p:nvPr>
            <p:ph type="dt" idx="11"/>
          </p:nvPr>
        </p:nvSpPr>
        <p:spPr/>
        <p:txBody>
          <a:bodyPr/>
          <a:lstStyle/>
          <a:p>
            <a:fld id="{DDEFD635-D575-D349-84BD-977419906E69}" type="datetime1">
              <a:rPr lang="en-US" smtClean="0"/>
              <a:t>1/11/17</a:t>
            </a:fld>
            <a:endParaRPr lang="en-US"/>
          </a:p>
        </p:txBody>
      </p:sp>
    </p:spTree>
    <p:extLst>
      <p:ext uri="{BB962C8B-B14F-4D97-AF65-F5344CB8AC3E}">
        <p14:creationId xmlns:p14="http://schemas.microsoft.com/office/powerpoint/2010/main" val="2647025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Helps to answer questions</a:t>
            </a:r>
            <a:r>
              <a:rPr lang="en-US" baseline="0" dirty="0" smtClean="0"/>
              <a:t> concerning the future of your business- perceptions of others, what you are known for, etc.</a:t>
            </a:r>
            <a:endParaRPr lang="en-US" dirty="0"/>
          </a:p>
        </p:txBody>
      </p:sp>
      <p:sp>
        <p:nvSpPr>
          <p:cNvPr id="4" name="Slide Number Placeholder 3"/>
          <p:cNvSpPr>
            <a:spLocks noGrp="1"/>
          </p:cNvSpPr>
          <p:nvPr>
            <p:ph type="sldNum" sz="quarter" idx="10"/>
          </p:nvPr>
        </p:nvSpPr>
        <p:spPr/>
        <p:txBody>
          <a:bodyPr/>
          <a:lstStyle/>
          <a:p>
            <a:fld id="{536CA1E3-CD76-7B4F-A7FC-6D1D1DC93D8E}" type="slidenum">
              <a:rPr lang="en-US" smtClean="0"/>
              <a:t>6</a:t>
            </a:fld>
            <a:endParaRPr lang="en-US"/>
          </a:p>
        </p:txBody>
      </p:sp>
      <p:sp>
        <p:nvSpPr>
          <p:cNvPr id="5" name="Date Placeholder 4"/>
          <p:cNvSpPr>
            <a:spLocks noGrp="1"/>
          </p:cNvSpPr>
          <p:nvPr>
            <p:ph type="dt" idx="11"/>
          </p:nvPr>
        </p:nvSpPr>
        <p:spPr/>
        <p:txBody>
          <a:bodyPr/>
          <a:lstStyle/>
          <a:p>
            <a:fld id="{DB45B6D6-9313-CD49-89F0-E84E2ED5BE23}" type="datetime1">
              <a:rPr lang="en-US" smtClean="0"/>
              <a:t>1/11/17</a:t>
            </a:fld>
            <a:endParaRPr lang="en-US"/>
          </a:p>
        </p:txBody>
      </p:sp>
    </p:spTree>
    <p:extLst>
      <p:ext uri="{BB962C8B-B14F-4D97-AF65-F5344CB8AC3E}">
        <p14:creationId xmlns:p14="http://schemas.microsoft.com/office/powerpoint/2010/main" val="1354623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6CA1E3-CD76-7B4F-A7FC-6D1D1DC93D8E}" type="slidenum">
              <a:rPr lang="en-US" smtClean="0"/>
              <a:t>7</a:t>
            </a:fld>
            <a:endParaRPr lang="en-US"/>
          </a:p>
        </p:txBody>
      </p:sp>
      <p:sp>
        <p:nvSpPr>
          <p:cNvPr id="5" name="Date Placeholder 4"/>
          <p:cNvSpPr>
            <a:spLocks noGrp="1"/>
          </p:cNvSpPr>
          <p:nvPr>
            <p:ph type="dt" idx="11"/>
          </p:nvPr>
        </p:nvSpPr>
        <p:spPr/>
        <p:txBody>
          <a:bodyPr/>
          <a:lstStyle/>
          <a:p>
            <a:fld id="{3BBCDF07-FEAC-9341-990B-45E4E04F553E}" type="datetime1">
              <a:rPr lang="en-US" smtClean="0"/>
              <a:t>1/11/17</a:t>
            </a:fld>
            <a:endParaRPr lang="en-US"/>
          </a:p>
        </p:txBody>
      </p:sp>
    </p:spTree>
    <p:extLst>
      <p:ext uri="{BB962C8B-B14F-4D97-AF65-F5344CB8AC3E}">
        <p14:creationId xmlns:p14="http://schemas.microsoft.com/office/powerpoint/2010/main" val="2647025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8</a:t>
            </a:fld>
            <a:endParaRPr lang="en-US"/>
          </a:p>
        </p:txBody>
      </p:sp>
      <p:sp>
        <p:nvSpPr>
          <p:cNvPr id="5" name="Date Placeholder 4"/>
          <p:cNvSpPr>
            <a:spLocks noGrp="1"/>
          </p:cNvSpPr>
          <p:nvPr>
            <p:ph type="dt" idx="11"/>
          </p:nvPr>
        </p:nvSpPr>
        <p:spPr/>
        <p:txBody>
          <a:bodyPr/>
          <a:lstStyle/>
          <a:p>
            <a:fld id="{AA4BEDB7-EDD5-FA4D-8C5C-C81B47863C74}" type="datetime1">
              <a:rPr lang="en-US" smtClean="0"/>
              <a:t>1/11/17</a:t>
            </a:fld>
            <a:endParaRPr lang="en-US"/>
          </a:p>
        </p:txBody>
      </p:sp>
    </p:spTree>
    <p:extLst>
      <p:ext uri="{BB962C8B-B14F-4D97-AF65-F5344CB8AC3E}">
        <p14:creationId xmlns:p14="http://schemas.microsoft.com/office/powerpoint/2010/main" val="1509787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6CA1E3-CD76-7B4F-A7FC-6D1D1DC93D8E}" type="slidenum">
              <a:rPr lang="en-US" smtClean="0"/>
              <a:t>9</a:t>
            </a:fld>
            <a:endParaRPr lang="en-US"/>
          </a:p>
        </p:txBody>
      </p:sp>
      <p:sp>
        <p:nvSpPr>
          <p:cNvPr id="5" name="Date Placeholder 4"/>
          <p:cNvSpPr>
            <a:spLocks noGrp="1"/>
          </p:cNvSpPr>
          <p:nvPr>
            <p:ph type="dt" idx="11"/>
          </p:nvPr>
        </p:nvSpPr>
        <p:spPr/>
        <p:txBody>
          <a:bodyPr/>
          <a:lstStyle/>
          <a:p>
            <a:fld id="{D066176F-C357-3B45-9FF7-0752C1F0AA7B}" type="datetime1">
              <a:rPr lang="en-US" smtClean="0"/>
              <a:t>1/11/17</a:t>
            </a:fld>
            <a:endParaRPr lang="en-US"/>
          </a:p>
        </p:txBody>
      </p:sp>
    </p:spTree>
    <p:extLst>
      <p:ext uri="{BB962C8B-B14F-4D97-AF65-F5344CB8AC3E}">
        <p14:creationId xmlns:p14="http://schemas.microsoft.com/office/powerpoint/2010/main" val="1277959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3F3D6E-7F7C-AD40-93D4-FAD6982BAC94}" type="datetime4">
              <a:rPr lang="en-US" smtClean="0"/>
              <a:t>January 11,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839AA3-1AC2-E046-BC7C-C6650C906CDD}" type="datetime4">
              <a:rPr lang="en-US" smtClean="0"/>
              <a:t>January 11,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C8F349-347B-2446-B7A6-1ACC98A875C3}" type="datetime4">
              <a:rPr lang="en-US" smtClean="0"/>
              <a:t>January 11,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25BEF-8A21-6645-8996-38F5984ACB3E}" type="datetime4">
              <a:rPr lang="en-US" smtClean="0"/>
              <a:t>January 11,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1FA153-78F6-6342-91BB-BBBBD7E45EB5}" type="datetime4">
              <a:rPr lang="en-US" smtClean="0"/>
              <a:t>January 11,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9E18DB-338C-0D4D-B8D8-5C94D66B6B15}" type="datetime4">
              <a:rPr lang="en-US" smtClean="0"/>
              <a:t>January 11,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27C981-F5B4-494C-A534-07D2D8B279EB}" type="datetime4">
              <a:rPr lang="en-US" smtClean="0"/>
              <a:t>January 11, 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C32389-8998-EA4D-9FB1-633EABD52EEB}" type="datetime4">
              <a:rPr lang="en-US" smtClean="0"/>
              <a:t>January 11, 2017</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DF7F03-7D44-C24A-8F4F-0B340156B6FF}" type="datetime4">
              <a:rPr lang="en-US" smtClean="0"/>
              <a:t>January 11, 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173363-A2D6-9E41-9A18-F91AB32B9A43}" type="datetime4">
              <a:rPr lang="en-US" smtClean="0"/>
              <a:t>January 11, 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7C172-7E3D-C545-928E-DCFACCDE92F8}" type="datetime4">
              <a:rPr lang="en-US" smtClean="0"/>
              <a:t>January 11, 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2FD7E7C-2BDA-EB41-B03C-6BACC14C5CE8}" type="datetime4">
              <a:rPr lang="en-US" smtClean="0"/>
              <a:t>January 11, 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53" r:id="rId4"/>
    <p:sldLayoutId id="2147484554" r:id="rId5"/>
    <p:sldLayoutId id="2147484555" r:id="rId6"/>
    <p:sldLayoutId id="2147484556" r:id="rId7"/>
    <p:sldLayoutId id="2147484557" r:id="rId8"/>
    <p:sldLayoutId id="2147484558" r:id="rId9"/>
    <p:sldLayoutId id="2147484559" r:id="rId10"/>
    <p:sldLayoutId id="2147484560" r:id="rId11"/>
  </p:sldLayoutIdLst>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http://www.sare.org/Learning-Center/Archives/SARE-en-Espanol/Building-a-Sustainable-Business"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hyperlink" Target="https://www.agplan.umn.edu/" TargetMode="External"/><Relationship Id="rId5" Type="http://schemas.openxmlformats.org/officeDocument/2006/relationships/image" Target="../media/image11.tiff"/><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s://www.agplan.umn.edu/" TargetMode="External"/><Relationship Id="rId4" Type="http://schemas.openxmlformats.org/officeDocument/2006/relationships/image" Target="../media/image11.tiff"/><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ifsam.cffm.umn.edu/"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spired-questions.com/" TargetMode="External"/><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hyperlink" Target="mailto:Lgw@udel.edu"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1404" y="355329"/>
            <a:ext cx="6891160" cy="2972415"/>
          </a:xfrm>
        </p:spPr>
        <p:txBody>
          <a:bodyPr>
            <a:normAutofit fontScale="90000"/>
          </a:bodyPr>
          <a:lstStyle/>
          <a:p>
            <a:r>
              <a:rPr lang="en-US" dirty="0" smtClean="0"/>
              <a:t/>
            </a:r>
            <a:br>
              <a:rPr lang="en-US" dirty="0" smtClean="0"/>
            </a:br>
            <a:r>
              <a:rPr lang="en-US" dirty="0" smtClean="0"/>
              <a:t>Developing a Mission Statement</a:t>
            </a:r>
            <a:br>
              <a:rPr lang="en-US" dirty="0" smtClean="0"/>
            </a:br>
            <a:r>
              <a:rPr lang="en-US" dirty="0" smtClean="0"/>
              <a:t/>
            </a:r>
            <a:br>
              <a:rPr lang="en-US" dirty="0" smtClean="0"/>
            </a:br>
            <a:r>
              <a:rPr lang="en-US" sz="2400" dirty="0" smtClean="0"/>
              <a:t>Transfer the Farm Education Series</a:t>
            </a:r>
            <a:br>
              <a:rPr lang="en-US" sz="2400" dirty="0" smtClean="0"/>
            </a:br>
            <a:r>
              <a:rPr lang="en-US" sz="2400" dirty="0" smtClean="0"/>
              <a:t>Delaware Ag Week</a:t>
            </a:r>
            <a:endParaRPr lang="en-US" sz="2700" dirty="0"/>
          </a:p>
        </p:txBody>
      </p:sp>
      <p:sp>
        <p:nvSpPr>
          <p:cNvPr id="3" name="Subtitle 2"/>
          <p:cNvSpPr>
            <a:spLocks noGrp="1"/>
          </p:cNvSpPr>
          <p:nvPr>
            <p:ph type="subTitle" idx="1"/>
          </p:nvPr>
        </p:nvSpPr>
        <p:spPr>
          <a:xfrm>
            <a:off x="811404" y="3600802"/>
            <a:ext cx="7155934" cy="1846348"/>
          </a:xfrm>
        </p:spPr>
        <p:txBody>
          <a:bodyPr>
            <a:normAutofit/>
          </a:bodyPr>
          <a:lstStyle/>
          <a:p>
            <a:r>
              <a:rPr lang="en-US" sz="2400" b="1" dirty="0" smtClean="0"/>
              <a:t>Laurie Wolinski</a:t>
            </a:r>
          </a:p>
          <a:p>
            <a:r>
              <a:rPr lang="en-US" sz="2400" b="1" dirty="0" smtClean="0"/>
              <a:t>University of Delaware Cooperative Extension</a:t>
            </a:r>
          </a:p>
          <a:p>
            <a:r>
              <a:rPr lang="en-US" sz="2400" b="1" dirty="0" smtClean="0"/>
              <a:t>January 11, 2017</a:t>
            </a:r>
            <a:endParaRPr lang="en-US" sz="2400" b="1" dirty="0"/>
          </a:p>
        </p:txBody>
      </p:sp>
    </p:spTree>
    <p:extLst>
      <p:ext uri="{BB962C8B-B14F-4D97-AF65-F5344CB8AC3E}">
        <p14:creationId xmlns:p14="http://schemas.microsoft.com/office/powerpoint/2010/main" val="8208075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Typical Plan:</a:t>
            </a:r>
            <a:endParaRPr lang="en-US" cap="none" dirty="0"/>
          </a:p>
        </p:txBody>
      </p:sp>
      <p:sp>
        <p:nvSpPr>
          <p:cNvPr id="3" name="Content Placeholder 2"/>
          <p:cNvSpPr>
            <a:spLocks noGrp="1"/>
          </p:cNvSpPr>
          <p:nvPr>
            <p:ph idx="1"/>
          </p:nvPr>
        </p:nvSpPr>
        <p:spPr>
          <a:xfrm>
            <a:off x="250843" y="1520952"/>
            <a:ext cx="8654073" cy="5337048"/>
          </a:xfrm>
        </p:spPr>
        <p:txBody>
          <a:bodyPr>
            <a:normAutofit lnSpcReduction="10000"/>
          </a:bodyPr>
          <a:lstStyle/>
          <a:p>
            <a:r>
              <a:rPr lang="en-US" sz="2900" dirty="0" smtClean="0"/>
              <a:t>Executive Summary</a:t>
            </a:r>
          </a:p>
          <a:p>
            <a:pPr lvl="1"/>
            <a:r>
              <a:rPr lang="en-US" dirty="0" smtClean="0"/>
              <a:t>Mission Statement, Goals, Plan Summary, Capital Request</a:t>
            </a:r>
          </a:p>
          <a:p>
            <a:r>
              <a:rPr lang="en-US" sz="2900" dirty="0" smtClean="0"/>
              <a:t>Business Description</a:t>
            </a:r>
          </a:p>
          <a:p>
            <a:pPr lvl="1"/>
            <a:r>
              <a:rPr lang="en-US" dirty="0" smtClean="0"/>
              <a:t>Overview, Location, Facilities, Business History</a:t>
            </a:r>
          </a:p>
          <a:p>
            <a:r>
              <a:rPr lang="en-US" sz="2900" dirty="0" smtClean="0"/>
              <a:t>Operations</a:t>
            </a:r>
          </a:p>
          <a:p>
            <a:pPr lvl="1"/>
            <a:r>
              <a:rPr lang="en-US" dirty="0" smtClean="0"/>
              <a:t>Products, Services, Inventory, Risk Management</a:t>
            </a:r>
          </a:p>
          <a:p>
            <a:r>
              <a:rPr lang="en-US" sz="2900" dirty="0" smtClean="0"/>
              <a:t>Marketing Plan</a:t>
            </a:r>
            <a:endParaRPr lang="en-US" sz="2900" dirty="0"/>
          </a:p>
          <a:p>
            <a:pPr lvl="1"/>
            <a:r>
              <a:rPr lang="en-US" dirty="0"/>
              <a:t>Market </a:t>
            </a:r>
            <a:r>
              <a:rPr lang="en-US" dirty="0" smtClean="0"/>
              <a:t>Trends, Contracts, Pricing, Comp. Advantage</a:t>
            </a:r>
          </a:p>
          <a:p>
            <a:r>
              <a:rPr lang="en-US" sz="2900" dirty="0" smtClean="0"/>
              <a:t>Management &amp; Organizations</a:t>
            </a:r>
          </a:p>
          <a:p>
            <a:pPr lvl="1"/>
            <a:r>
              <a:rPr lang="en-US" dirty="0" smtClean="0"/>
              <a:t>Personnel Plan, Professional Services</a:t>
            </a:r>
          </a:p>
          <a:p>
            <a:r>
              <a:rPr lang="en-US" sz="3200" dirty="0" smtClean="0"/>
              <a:t>Financial Plan</a:t>
            </a:r>
          </a:p>
          <a:p>
            <a:pPr lvl="1"/>
            <a:r>
              <a:rPr lang="en-US" dirty="0" smtClean="0"/>
              <a:t>Historical Performance, Asset Management, Benchmarks, Capital Request</a:t>
            </a:r>
            <a:endParaRPr lang="en-US" dirty="0"/>
          </a:p>
          <a:p>
            <a:pPr lvl="1"/>
            <a:endParaRPr lang="en-US" dirty="0" smtClean="0"/>
          </a:p>
          <a:p>
            <a:endParaRPr lang="en-US" dirty="0"/>
          </a:p>
        </p:txBody>
      </p:sp>
      <p:sp>
        <p:nvSpPr>
          <p:cNvPr id="5" name="Oval 4"/>
          <p:cNvSpPr/>
          <p:nvPr/>
        </p:nvSpPr>
        <p:spPr>
          <a:xfrm>
            <a:off x="457200" y="1754909"/>
            <a:ext cx="2706255" cy="992908"/>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22884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Executive </a:t>
            </a:r>
            <a:r>
              <a:rPr lang="en-US" sz="3200" dirty="0" smtClean="0"/>
              <a:t>Summary:  Mission Statement</a:t>
            </a:r>
            <a:endParaRPr lang="en-US" sz="3200" dirty="0"/>
          </a:p>
        </p:txBody>
      </p:sp>
      <p:sp>
        <p:nvSpPr>
          <p:cNvPr id="3" name="Content Placeholder 2"/>
          <p:cNvSpPr>
            <a:spLocks noGrp="1"/>
          </p:cNvSpPr>
          <p:nvPr>
            <p:ph idx="1"/>
          </p:nvPr>
        </p:nvSpPr>
        <p:spPr/>
        <p:txBody>
          <a:bodyPr>
            <a:normAutofit/>
          </a:bodyPr>
          <a:lstStyle/>
          <a:p>
            <a:r>
              <a:rPr lang="en-US" dirty="0" smtClean="0">
                <a:effectLst/>
              </a:rPr>
              <a:t>Defines your business. </a:t>
            </a:r>
          </a:p>
          <a:p>
            <a:r>
              <a:rPr lang="en-US" dirty="0"/>
              <a:t>I</a:t>
            </a:r>
            <a:r>
              <a:rPr lang="en-US" dirty="0" smtClean="0">
                <a:effectLst/>
              </a:rPr>
              <a:t>s </a:t>
            </a:r>
            <a:r>
              <a:rPr lang="en-US" dirty="0">
                <a:effectLst/>
              </a:rPr>
              <a:t>independent of time, space, people, </a:t>
            </a:r>
            <a:r>
              <a:rPr lang="en-US" dirty="0" smtClean="0">
                <a:effectLst/>
              </a:rPr>
              <a:t>or </a:t>
            </a:r>
            <a:r>
              <a:rPr lang="en-US" dirty="0">
                <a:effectLst/>
              </a:rPr>
              <a:t>situation. </a:t>
            </a:r>
            <a:endParaRPr lang="en-US" dirty="0" smtClean="0">
              <a:effectLst/>
            </a:endParaRPr>
          </a:p>
          <a:p>
            <a:r>
              <a:rPr lang="en-US" dirty="0" smtClean="0">
                <a:effectLst/>
              </a:rPr>
              <a:t>Is </a:t>
            </a:r>
            <a:r>
              <a:rPr lang="en-US" dirty="0">
                <a:effectLst/>
              </a:rPr>
              <a:t>short and </a:t>
            </a:r>
            <a:r>
              <a:rPr lang="en-US" dirty="0" smtClean="0">
                <a:effectLst/>
              </a:rPr>
              <a:t>simple – one sentence is best. </a:t>
            </a:r>
          </a:p>
          <a:p>
            <a:r>
              <a:rPr lang="en-US" dirty="0" smtClean="0">
                <a:effectLst/>
              </a:rPr>
              <a:t>Anchors </a:t>
            </a:r>
            <a:r>
              <a:rPr lang="en-US" dirty="0">
                <a:effectLst/>
              </a:rPr>
              <a:t>the central principles in your life</a:t>
            </a:r>
            <a:r>
              <a:rPr lang="en-US" dirty="0" smtClean="0">
                <a:effectLst/>
              </a:rPr>
              <a:t>.</a:t>
            </a:r>
          </a:p>
          <a:p>
            <a:r>
              <a:rPr lang="en-US" dirty="0" smtClean="0">
                <a:effectLst/>
              </a:rPr>
              <a:t>Is </a:t>
            </a:r>
            <a:r>
              <a:rPr lang="en-US" dirty="0">
                <a:effectLst/>
              </a:rPr>
              <a:t>action oriented. </a:t>
            </a:r>
            <a:endParaRPr lang="en-US" dirty="0" smtClean="0">
              <a:effectLst/>
            </a:endParaRPr>
          </a:p>
          <a:p>
            <a:r>
              <a:rPr lang="en-US" dirty="0" smtClean="0">
                <a:effectLst/>
              </a:rPr>
              <a:t>Is </a:t>
            </a:r>
            <a:r>
              <a:rPr lang="en-US" dirty="0">
                <a:effectLst/>
              </a:rPr>
              <a:t>simple to live, yet is a life-long journey that is never finished. </a:t>
            </a:r>
            <a:endParaRPr lang="en-US" dirty="0" smtClean="0">
              <a:effectLst/>
            </a:endParaRPr>
          </a:p>
          <a:p>
            <a:r>
              <a:rPr lang="en-US" dirty="0"/>
              <a:t>P</a:t>
            </a:r>
            <a:r>
              <a:rPr lang="en-US" dirty="0" smtClean="0">
                <a:effectLst/>
              </a:rPr>
              <a:t>rojects </a:t>
            </a:r>
            <a:r>
              <a:rPr lang="en-US" dirty="0">
                <a:effectLst/>
              </a:rPr>
              <a:t>confidence and gives you energy. </a:t>
            </a:r>
            <a:endParaRPr lang="en-US" dirty="0" smtClean="0">
              <a:effectLst/>
            </a:endParaRPr>
          </a:p>
          <a:p>
            <a:r>
              <a:rPr lang="en-US" dirty="0" smtClean="0"/>
              <a:t>It is not a VISION Statement.</a:t>
            </a:r>
            <a:endParaRPr lang="en-US" dirty="0">
              <a:effectLst/>
            </a:endParaRPr>
          </a:p>
          <a:p>
            <a:endParaRPr lang="en-US" dirty="0" smtClean="0">
              <a:effectLst/>
            </a:endParaRPr>
          </a:p>
          <a:p>
            <a:endParaRPr lang="en-US" dirty="0"/>
          </a:p>
        </p:txBody>
      </p:sp>
    </p:spTree>
    <p:extLst>
      <p:ext uri="{BB962C8B-B14F-4D97-AF65-F5344CB8AC3E}">
        <p14:creationId xmlns:p14="http://schemas.microsoft.com/office/powerpoint/2010/main" val="3248358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achievable?</a:t>
            </a:r>
            <a:endParaRPr lang="en-US" dirty="0"/>
          </a:p>
        </p:txBody>
      </p:sp>
      <p:sp>
        <p:nvSpPr>
          <p:cNvPr id="3" name="Content Placeholder 2"/>
          <p:cNvSpPr>
            <a:spLocks noGrp="1"/>
          </p:cNvSpPr>
          <p:nvPr>
            <p:ph idx="1"/>
          </p:nvPr>
        </p:nvSpPr>
        <p:spPr>
          <a:xfrm>
            <a:off x="511322" y="1828800"/>
            <a:ext cx="8049193" cy="4297363"/>
          </a:xfrm>
        </p:spPr>
        <p:txBody>
          <a:bodyPr/>
          <a:lstStyle/>
          <a:p>
            <a:pPr marL="0" indent="0">
              <a:buNone/>
            </a:pPr>
            <a:r>
              <a:rPr lang="en-US" sz="3200" dirty="0" smtClean="0"/>
              <a:t>For you and for your employees, alike.</a:t>
            </a:r>
          </a:p>
          <a:p>
            <a:pPr marL="0" indent="0">
              <a:buNone/>
            </a:pPr>
            <a:endParaRPr lang="en-US" sz="3200" dirty="0" smtClean="0"/>
          </a:p>
          <a:p>
            <a:pPr marL="0" indent="0">
              <a:buNone/>
            </a:pPr>
            <a:r>
              <a:rPr lang="en-US" sz="2800" dirty="0" smtClean="0"/>
              <a:t>If your </a:t>
            </a:r>
            <a:r>
              <a:rPr lang="en-US" sz="2800" dirty="0"/>
              <a:t>company really expects </a:t>
            </a:r>
            <a:r>
              <a:rPr lang="en-US" sz="2800" dirty="0" smtClean="0"/>
              <a:t>your </a:t>
            </a:r>
            <a:r>
              <a:rPr lang="en-US" sz="2800" dirty="0"/>
              <a:t>employees to “live” </a:t>
            </a:r>
            <a:r>
              <a:rPr lang="en-US" sz="2800" dirty="0" smtClean="0"/>
              <a:t>its mission, then you need </a:t>
            </a:r>
            <a:r>
              <a:rPr lang="en-US" sz="2800" dirty="0"/>
              <a:t>to </a:t>
            </a:r>
            <a:r>
              <a:rPr lang="en-US" sz="2800" dirty="0" smtClean="0"/>
              <a:t>create </a:t>
            </a:r>
            <a:r>
              <a:rPr lang="en-US" sz="2800" dirty="0"/>
              <a:t>a mission </a:t>
            </a:r>
            <a:r>
              <a:rPr lang="en-US" sz="2800" dirty="0" smtClean="0"/>
              <a:t>statement which you </a:t>
            </a:r>
            <a:r>
              <a:rPr lang="en-US" sz="2800" u="sng" dirty="0" smtClean="0"/>
              <a:t>and</a:t>
            </a:r>
            <a:r>
              <a:rPr lang="en-US" sz="2800" dirty="0" smtClean="0"/>
              <a:t> your </a:t>
            </a:r>
            <a:r>
              <a:rPr lang="en-US" sz="2800" dirty="0"/>
              <a:t>employees can </a:t>
            </a:r>
            <a:r>
              <a:rPr lang="en-US" sz="2800" dirty="0" smtClean="0"/>
              <a:t>ACTUALLY achieve.</a:t>
            </a:r>
          </a:p>
          <a:p>
            <a:pPr marL="0" indent="0">
              <a:buNone/>
            </a:pPr>
            <a:endParaRPr lang="en-US" dirty="0"/>
          </a:p>
        </p:txBody>
      </p:sp>
    </p:spTree>
    <p:extLst>
      <p:ext uri="{BB962C8B-B14F-4D97-AF65-F5344CB8AC3E}">
        <p14:creationId xmlns:p14="http://schemas.microsoft.com/office/powerpoint/2010/main" val="17720539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114300" indent="0">
              <a:buNone/>
            </a:pPr>
            <a:r>
              <a:rPr lang="en-US" sz="3600" b="1" dirty="0" smtClean="0">
                <a:latin typeface="Bell Gothic Std Bold"/>
                <a:cs typeface="Bell Gothic Std Bold"/>
              </a:rPr>
              <a:t>Farming </a:t>
            </a:r>
            <a:r>
              <a:rPr lang="en-US" sz="3600" b="1" dirty="0">
                <a:latin typeface="Bell Gothic Std Bold"/>
                <a:cs typeface="Bell Gothic Std Bold"/>
              </a:rPr>
              <a:t>looks mighty easy when your plow is a pencil and you're a thousand miles from the corn field. </a:t>
            </a:r>
            <a:endParaRPr lang="en-US" sz="3600" b="1" dirty="0" smtClean="0">
              <a:latin typeface="Bell Gothic Std Bold"/>
              <a:cs typeface="Bell Gothic Std Bold"/>
            </a:endParaRPr>
          </a:p>
          <a:p>
            <a:pPr marL="114300" indent="0">
              <a:buNone/>
            </a:pPr>
            <a:endParaRPr lang="en-US" sz="2800" dirty="0">
              <a:latin typeface="Bell Gothic Std Bold"/>
              <a:cs typeface="Bell Gothic Std Bold"/>
            </a:endParaRPr>
          </a:p>
          <a:p>
            <a:pPr marL="114300" indent="0">
              <a:buNone/>
            </a:pPr>
            <a:r>
              <a:rPr lang="en-US" sz="2800" dirty="0" smtClean="0">
                <a:latin typeface="Bell Gothic Std Bold"/>
                <a:cs typeface="Bell Gothic Std Bold"/>
              </a:rPr>
              <a:t>-</a:t>
            </a:r>
            <a:r>
              <a:rPr lang="en-US" sz="2800" i="1" dirty="0" smtClean="0">
                <a:cs typeface="Bell Gothic Std Bold"/>
              </a:rPr>
              <a:t>Dwight D. Eisenhower</a:t>
            </a:r>
            <a:r>
              <a:rPr lang="en-US" dirty="0"/>
              <a:t/>
            </a:r>
            <a:br>
              <a:rPr lang="en-US" dirty="0"/>
            </a:br>
            <a:endParaRPr lang="en-US" dirty="0"/>
          </a:p>
        </p:txBody>
      </p:sp>
    </p:spTree>
    <p:extLst>
      <p:ext uri="{BB962C8B-B14F-4D97-AF65-F5344CB8AC3E}">
        <p14:creationId xmlns:p14="http://schemas.microsoft.com/office/powerpoint/2010/main" val="34125317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Organizing your </a:t>
            </a:r>
            <a:r>
              <a:rPr lang="en-US" sz="3200" dirty="0" smtClean="0"/>
              <a:t>Thoughts </a:t>
            </a:r>
            <a:r>
              <a:rPr lang="en-US" sz="3200" dirty="0"/>
              <a:t>for your </a:t>
            </a:r>
            <a:br>
              <a:rPr lang="en-US" sz="3200" dirty="0"/>
            </a:br>
            <a:r>
              <a:rPr lang="en-US" sz="3200" dirty="0"/>
              <a:t>Mission Statement</a:t>
            </a:r>
          </a:p>
        </p:txBody>
      </p:sp>
      <p:sp>
        <p:nvSpPr>
          <p:cNvPr id="3" name="Content Placeholder 2"/>
          <p:cNvSpPr>
            <a:spLocks noGrp="1"/>
          </p:cNvSpPr>
          <p:nvPr>
            <p:ph idx="1"/>
          </p:nvPr>
        </p:nvSpPr>
        <p:spPr/>
        <p:txBody>
          <a:bodyPr/>
          <a:lstStyle/>
          <a:p>
            <a:r>
              <a:rPr lang="en-US" dirty="0" smtClean="0"/>
              <a:t>What would you like your company to be known for in the future?</a:t>
            </a:r>
          </a:p>
          <a:p>
            <a:pPr marL="0" indent="0">
              <a:buNone/>
            </a:pPr>
            <a:endParaRPr lang="en-US" dirty="0" smtClean="0"/>
          </a:p>
          <a:p>
            <a:r>
              <a:rPr lang="en-US" dirty="0" smtClean="0"/>
              <a:t>Companies typically have an internal and external purpose?  </a:t>
            </a:r>
            <a:endParaRPr lang="en-US" dirty="0"/>
          </a:p>
          <a:p>
            <a:pPr marL="0" indent="0">
              <a:buNone/>
            </a:pPr>
            <a:endParaRPr lang="en-US" dirty="0" smtClean="0"/>
          </a:p>
          <a:p>
            <a:r>
              <a:rPr lang="en-US" dirty="0" smtClean="0"/>
              <a:t>To whom do you want the mission statement to communicate?</a:t>
            </a:r>
          </a:p>
          <a:p>
            <a:endParaRPr lang="en-US" dirty="0"/>
          </a:p>
          <a:p>
            <a:r>
              <a:rPr lang="en-US" dirty="0" smtClean="0"/>
              <a:t>Begin with a story about your farm</a:t>
            </a:r>
            <a:r>
              <a:rPr lang="mr-IN" dirty="0" smtClean="0"/>
              <a:t>…</a:t>
            </a:r>
            <a:endParaRPr lang="en-US" dirty="0"/>
          </a:p>
        </p:txBody>
      </p:sp>
    </p:spTree>
    <p:extLst>
      <p:ext uri="{BB962C8B-B14F-4D97-AF65-F5344CB8AC3E}">
        <p14:creationId xmlns:p14="http://schemas.microsoft.com/office/powerpoint/2010/main" val="7852261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22" y="317033"/>
            <a:ext cx="8671305" cy="1283167"/>
          </a:xfrm>
        </p:spPr>
        <p:txBody>
          <a:bodyPr/>
          <a:lstStyle/>
          <a:p>
            <a:r>
              <a:rPr lang="en-US" sz="3200" dirty="0" smtClean="0"/>
              <a:t>Organizing your thoughts for your </a:t>
            </a:r>
            <a:br>
              <a:rPr lang="en-US" sz="3200" dirty="0" smtClean="0"/>
            </a:br>
            <a:r>
              <a:rPr lang="en-US" sz="3200" dirty="0" smtClean="0"/>
              <a:t>Mission Statement</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9161119"/>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644414" y="27025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421859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 for Mission Statements</a:t>
            </a:r>
            <a:endParaRPr lang="en-US" dirty="0"/>
          </a:p>
        </p:txBody>
      </p:sp>
      <p:sp>
        <p:nvSpPr>
          <p:cNvPr id="3" name="Content Placeholder 2"/>
          <p:cNvSpPr>
            <a:spLocks noGrp="1"/>
          </p:cNvSpPr>
          <p:nvPr>
            <p:ph idx="1"/>
          </p:nvPr>
        </p:nvSpPr>
        <p:spPr/>
        <p:txBody>
          <a:bodyPr/>
          <a:lstStyle/>
          <a:p>
            <a:r>
              <a:rPr lang="en-US" dirty="0" smtClean="0"/>
              <a:t>Action words</a:t>
            </a:r>
          </a:p>
          <a:p>
            <a:r>
              <a:rPr lang="en-US" dirty="0" smtClean="0"/>
              <a:t>Expression of value to customer</a:t>
            </a:r>
          </a:p>
          <a:p>
            <a:endParaRPr lang="en-US" dirty="0"/>
          </a:p>
        </p:txBody>
      </p:sp>
    </p:spTree>
    <p:extLst>
      <p:ext uri="{BB962C8B-B14F-4D97-AF65-F5344CB8AC3E}">
        <p14:creationId xmlns:p14="http://schemas.microsoft.com/office/powerpoint/2010/main" val="13785739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64" y="62753"/>
            <a:ext cx="8215098" cy="1283167"/>
          </a:xfrm>
        </p:spPr>
        <p:txBody>
          <a:bodyPr/>
          <a:lstStyle/>
          <a:p>
            <a:r>
              <a:rPr lang="en-US" sz="3600" dirty="0" smtClean="0"/>
              <a:t>Example Mission Statement</a:t>
            </a:r>
            <a:endParaRPr lang="en-US" sz="3600" dirty="0"/>
          </a:p>
        </p:txBody>
      </p:sp>
      <p:sp>
        <p:nvSpPr>
          <p:cNvPr id="3" name="Content Placeholder 2"/>
          <p:cNvSpPr>
            <a:spLocks noGrp="1"/>
          </p:cNvSpPr>
          <p:nvPr>
            <p:ph idx="1"/>
          </p:nvPr>
        </p:nvSpPr>
        <p:spPr/>
        <p:txBody>
          <a:bodyPr>
            <a:normAutofit/>
          </a:bodyPr>
          <a:lstStyle/>
          <a:p>
            <a:pPr marL="0" indent="0">
              <a:buNone/>
            </a:pPr>
            <a:r>
              <a:rPr lang="en-US" dirty="0"/>
              <a:t>The mission of MLF is to provide quality instruction while maintaining the highest standard of safety and well-being for both the horse and rider.  We offer a friendly, relaxed atmosphere providing a tranquil environment for harmony between horse and rider.  We will work with any breed of horse and any level of rider to develop the best partnership plus we have the unique ability to cater to youth and adult riders alike.  </a:t>
            </a:r>
          </a:p>
          <a:p>
            <a:pPr marL="0" indent="0">
              <a:buNone/>
            </a:pPr>
            <a:r>
              <a:rPr lang="en-US" dirty="0"/>
              <a:t> </a:t>
            </a:r>
          </a:p>
          <a:p>
            <a:endParaRPr lang="en-US" dirty="0"/>
          </a:p>
        </p:txBody>
      </p:sp>
    </p:spTree>
    <p:extLst>
      <p:ext uri="{BB962C8B-B14F-4D97-AF65-F5344CB8AC3E}">
        <p14:creationId xmlns:p14="http://schemas.microsoft.com/office/powerpoint/2010/main" val="8254537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64" y="62753"/>
            <a:ext cx="8215098" cy="1283167"/>
          </a:xfrm>
        </p:spPr>
        <p:txBody>
          <a:bodyPr/>
          <a:lstStyle/>
          <a:p>
            <a:r>
              <a:rPr lang="en-US" sz="3600" dirty="0" smtClean="0"/>
              <a:t>Example Mission Statement</a:t>
            </a:r>
            <a:endParaRPr lang="en-US" sz="3600" dirty="0"/>
          </a:p>
        </p:txBody>
      </p:sp>
      <p:sp>
        <p:nvSpPr>
          <p:cNvPr id="3" name="Content Placeholder 2"/>
          <p:cNvSpPr>
            <a:spLocks noGrp="1"/>
          </p:cNvSpPr>
          <p:nvPr>
            <p:ph idx="1"/>
          </p:nvPr>
        </p:nvSpPr>
        <p:spPr/>
        <p:txBody>
          <a:bodyPr>
            <a:normAutofit/>
          </a:bodyPr>
          <a:lstStyle/>
          <a:p>
            <a:pPr marL="0" indent="0">
              <a:buNone/>
            </a:pPr>
            <a:r>
              <a:rPr lang="en-US" dirty="0"/>
              <a:t>The </a:t>
            </a:r>
            <a:r>
              <a:rPr lang="en-US" b="1" dirty="0"/>
              <a:t>mission</a:t>
            </a:r>
            <a:r>
              <a:rPr lang="en-US" dirty="0"/>
              <a:t> of MLF is to </a:t>
            </a:r>
            <a:r>
              <a:rPr lang="en-US" dirty="0">
                <a:solidFill>
                  <a:srgbClr val="000090"/>
                </a:solidFill>
              </a:rPr>
              <a:t>provide</a:t>
            </a:r>
            <a:r>
              <a:rPr lang="en-US" dirty="0"/>
              <a:t> quality </a:t>
            </a:r>
            <a:r>
              <a:rPr lang="en-US" dirty="0">
                <a:solidFill>
                  <a:srgbClr val="333333"/>
                </a:solidFill>
              </a:rPr>
              <a:t>instruction</a:t>
            </a:r>
            <a:r>
              <a:rPr lang="en-US" dirty="0"/>
              <a:t> while maintaining the highest standard of safety and well-being for both the horse and rider. </a:t>
            </a:r>
            <a:endParaRPr lang="en-US" dirty="0" smtClean="0"/>
          </a:p>
          <a:p>
            <a:pPr marL="0" indent="0">
              <a:buNone/>
            </a:pPr>
            <a:endParaRPr lang="en-US" dirty="0" smtClean="0"/>
          </a:p>
          <a:p>
            <a:pPr marL="0" indent="0">
              <a:buNone/>
            </a:pPr>
            <a:r>
              <a:rPr lang="en-US" dirty="0" smtClean="0"/>
              <a:t>We </a:t>
            </a:r>
            <a:r>
              <a:rPr lang="en-US" dirty="0"/>
              <a:t>offer a friendly, relaxed atmosphere providing a tranquil environment for harmony between horse and rider.  </a:t>
            </a:r>
            <a:endParaRPr lang="en-US" dirty="0" smtClean="0"/>
          </a:p>
          <a:p>
            <a:pPr marL="0" indent="0">
              <a:buNone/>
            </a:pPr>
            <a:endParaRPr lang="en-US" dirty="0" smtClean="0"/>
          </a:p>
          <a:p>
            <a:pPr marL="0" indent="0">
              <a:buNone/>
            </a:pPr>
            <a:r>
              <a:rPr lang="en-US" dirty="0" smtClean="0"/>
              <a:t>We </a:t>
            </a:r>
            <a:r>
              <a:rPr lang="en-US" dirty="0"/>
              <a:t>will work with any breed of horse and any level of rider to develop the best partnership plus we have the unique ability to cater to youth and adult riders alike.  </a:t>
            </a:r>
          </a:p>
          <a:p>
            <a:pPr marL="0" indent="0">
              <a:buNone/>
            </a:pPr>
            <a:r>
              <a:rPr lang="en-US" dirty="0"/>
              <a:t> </a:t>
            </a:r>
          </a:p>
          <a:p>
            <a:endParaRPr lang="en-US" dirty="0"/>
          </a:p>
        </p:txBody>
      </p:sp>
      <p:sp>
        <p:nvSpPr>
          <p:cNvPr id="4" name="TextBox 3"/>
          <p:cNvSpPr txBox="1"/>
          <p:nvPr/>
        </p:nvSpPr>
        <p:spPr>
          <a:xfrm>
            <a:off x="5330402" y="1230868"/>
            <a:ext cx="1863850" cy="369332"/>
          </a:xfrm>
          <a:prstGeom prst="rect">
            <a:avLst/>
          </a:prstGeom>
          <a:noFill/>
        </p:spPr>
        <p:txBody>
          <a:bodyPr wrap="square" rtlCol="0">
            <a:spAutoFit/>
          </a:bodyPr>
          <a:lstStyle/>
          <a:p>
            <a:r>
              <a:rPr lang="en-US" dirty="0" smtClean="0">
                <a:solidFill>
                  <a:srgbClr val="000090"/>
                </a:solidFill>
              </a:rPr>
              <a:t>Action Word</a:t>
            </a:r>
            <a:endParaRPr lang="en-US" dirty="0">
              <a:solidFill>
                <a:srgbClr val="000090"/>
              </a:solidFill>
            </a:endParaRPr>
          </a:p>
        </p:txBody>
      </p:sp>
      <p:cxnSp>
        <p:nvCxnSpPr>
          <p:cNvPr id="5" name="Straight Arrow Connector 4"/>
          <p:cNvCxnSpPr/>
          <p:nvPr/>
        </p:nvCxnSpPr>
        <p:spPr>
          <a:xfrm flipH="1">
            <a:off x="4902534" y="1551801"/>
            <a:ext cx="494826" cy="184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12-Point Star 5"/>
          <p:cNvSpPr/>
          <p:nvPr/>
        </p:nvSpPr>
        <p:spPr>
          <a:xfrm>
            <a:off x="7424616" y="2374131"/>
            <a:ext cx="1426308" cy="752024"/>
          </a:xfrm>
          <a:prstGeom prst="star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Values</a:t>
            </a:r>
            <a:endParaRPr lang="en-US" sz="1400" dirty="0"/>
          </a:p>
        </p:txBody>
      </p:sp>
    </p:spTree>
    <p:extLst>
      <p:ext uri="{BB962C8B-B14F-4D97-AF65-F5344CB8AC3E}">
        <p14:creationId xmlns:p14="http://schemas.microsoft.com/office/powerpoint/2010/main" val="26605603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Example Mission Statement</a:t>
            </a:r>
            <a:endParaRPr lang="en-US" sz="3600" dirty="0"/>
          </a:p>
        </p:txBody>
      </p:sp>
      <p:sp>
        <p:nvSpPr>
          <p:cNvPr id="3" name="Content Placeholder 2"/>
          <p:cNvSpPr>
            <a:spLocks noGrp="1"/>
          </p:cNvSpPr>
          <p:nvPr>
            <p:ph idx="1"/>
          </p:nvPr>
        </p:nvSpPr>
        <p:spPr/>
        <p:txBody>
          <a:bodyPr/>
          <a:lstStyle/>
          <a:p>
            <a:pPr marL="0" indent="0">
              <a:buNone/>
            </a:pPr>
            <a:r>
              <a:rPr lang="en-US" dirty="0"/>
              <a:t>It is our mission at Snowdrift Farm to cultivate an organic community that encourages the creation and use of handcrafted soaps and body care products, and other handmade and small batch products. We strive to operate our Company honorably, with creativity and profitably, and with the utmost respect for those our products and services touch. </a:t>
            </a:r>
          </a:p>
        </p:txBody>
      </p:sp>
    </p:spTree>
    <p:extLst>
      <p:ext uri="{BB962C8B-B14F-4D97-AF65-F5344CB8AC3E}">
        <p14:creationId xmlns:p14="http://schemas.microsoft.com/office/powerpoint/2010/main" val="10083459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3153" y="761375"/>
            <a:ext cx="3504864" cy="990600"/>
          </a:xfrm>
        </p:spPr>
        <p:txBody>
          <a:bodyPr>
            <a:normAutofit/>
          </a:bodyPr>
          <a:lstStyle/>
          <a:p>
            <a:r>
              <a:rPr lang="en-US" sz="5400" dirty="0" smtClean="0">
                <a:latin typeface="Arial"/>
                <a:cs typeface="Arial"/>
              </a:rPr>
              <a:t>Thank You</a:t>
            </a:r>
            <a:r>
              <a:rPr lang="en-US" dirty="0" smtClean="0">
                <a:latin typeface="Arial"/>
                <a:cs typeface="Arial"/>
              </a:rPr>
              <a:t> </a:t>
            </a:r>
            <a:endParaRPr lang="en-US" dirty="0">
              <a:latin typeface="Arial"/>
              <a:cs typeface="Arial"/>
            </a:endParaRPr>
          </a:p>
        </p:txBody>
      </p:sp>
      <p:pic>
        <p:nvPicPr>
          <p:cNvPr id="8" name="Picture 7" descr="SARE_Northeast_CMY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850" y="1927120"/>
            <a:ext cx="1958804" cy="1779040"/>
          </a:xfrm>
          <a:prstGeom prst="rect">
            <a:avLst/>
          </a:prstGeom>
        </p:spPr>
      </p:pic>
      <p:pic>
        <p:nvPicPr>
          <p:cNvPr id="10" name="Picture 9" descr="UD CAN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8788" y="5444290"/>
            <a:ext cx="4533639" cy="718024"/>
          </a:xfrm>
          <a:prstGeom prst="rect">
            <a:avLst/>
          </a:prstGeom>
        </p:spPr>
      </p:pic>
      <p:pic>
        <p:nvPicPr>
          <p:cNvPr id="3" name="Picture 2" descr="USDA large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1830" y="2253903"/>
            <a:ext cx="1868424" cy="1277112"/>
          </a:xfrm>
          <a:prstGeom prst="rect">
            <a:avLst/>
          </a:prstGeom>
        </p:spPr>
      </p:pic>
      <p:pic>
        <p:nvPicPr>
          <p:cNvPr id="4" name="Picture 3" descr="nationwide.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6131" y="4002298"/>
            <a:ext cx="2794000" cy="952500"/>
          </a:xfrm>
          <a:prstGeom prst="rect">
            <a:avLst/>
          </a:prstGeom>
        </p:spPr>
      </p:pic>
    </p:spTree>
    <p:extLst>
      <p:ext uri="{BB962C8B-B14F-4D97-AF65-F5344CB8AC3E}">
        <p14:creationId xmlns:p14="http://schemas.microsoft.com/office/powerpoint/2010/main" val="33878262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Example Mission Statement</a:t>
            </a:r>
            <a:endParaRPr lang="en-US" sz="3600" dirty="0"/>
          </a:p>
        </p:txBody>
      </p:sp>
      <p:sp>
        <p:nvSpPr>
          <p:cNvPr id="3" name="Content Placeholder 2"/>
          <p:cNvSpPr>
            <a:spLocks noGrp="1"/>
          </p:cNvSpPr>
          <p:nvPr>
            <p:ph idx="1"/>
          </p:nvPr>
        </p:nvSpPr>
        <p:spPr/>
        <p:txBody>
          <a:bodyPr/>
          <a:lstStyle/>
          <a:p>
            <a:pPr marL="0" indent="0">
              <a:buNone/>
            </a:pPr>
            <a:r>
              <a:rPr lang="en-US" dirty="0"/>
              <a:t>It is our </a:t>
            </a:r>
            <a:r>
              <a:rPr lang="en-US" b="1" u="sng" dirty="0"/>
              <a:t>mission</a:t>
            </a:r>
            <a:r>
              <a:rPr lang="en-US" dirty="0"/>
              <a:t> at Snowdrift Farm to </a:t>
            </a:r>
            <a:r>
              <a:rPr lang="en-US" dirty="0">
                <a:solidFill>
                  <a:srgbClr val="000090"/>
                </a:solidFill>
              </a:rPr>
              <a:t>cultivate</a:t>
            </a:r>
            <a:r>
              <a:rPr lang="en-US" dirty="0"/>
              <a:t> an organic community that encourages the creation and use of handcrafted soaps and body care products, and other handmade and small batch products. </a:t>
            </a:r>
            <a:endParaRPr lang="en-US" dirty="0" smtClean="0"/>
          </a:p>
          <a:p>
            <a:pPr marL="0" indent="0">
              <a:buNone/>
            </a:pPr>
            <a:endParaRPr lang="en-US" dirty="0" smtClean="0"/>
          </a:p>
          <a:p>
            <a:pPr marL="0" indent="0">
              <a:buNone/>
            </a:pPr>
            <a:r>
              <a:rPr lang="en-US" dirty="0" smtClean="0"/>
              <a:t>We </a:t>
            </a:r>
            <a:r>
              <a:rPr lang="en-US" dirty="0"/>
              <a:t>strive to operate our Company honorably, with creativity and profitably, and with the utmost respect for those our products and services touch. </a:t>
            </a:r>
          </a:p>
        </p:txBody>
      </p:sp>
      <p:sp>
        <p:nvSpPr>
          <p:cNvPr id="6" name="TextBox 5"/>
          <p:cNvSpPr txBox="1"/>
          <p:nvPr/>
        </p:nvSpPr>
        <p:spPr>
          <a:xfrm>
            <a:off x="6782968" y="1230868"/>
            <a:ext cx="1863850" cy="369332"/>
          </a:xfrm>
          <a:prstGeom prst="rect">
            <a:avLst/>
          </a:prstGeom>
          <a:noFill/>
        </p:spPr>
        <p:txBody>
          <a:bodyPr wrap="square" rtlCol="0">
            <a:spAutoFit/>
          </a:bodyPr>
          <a:lstStyle/>
          <a:p>
            <a:r>
              <a:rPr lang="en-US" dirty="0" smtClean="0">
                <a:solidFill>
                  <a:srgbClr val="000090"/>
                </a:solidFill>
              </a:rPr>
              <a:t>Action Word</a:t>
            </a:r>
            <a:endParaRPr lang="en-US" dirty="0">
              <a:solidFill>
                <a:srgbClr val="000090"/>
              </a:solidFill>
            </a:endParaRPr>
          </a:p>
        </p:txBody>
      </p:sp>
      <p:cxnSp>
        <p:nvCxnSpPr>
          <p:cNvPr id="8" name="Straight Arrow Connector 7"/>
          <p:cNvCxnSpPr/>
          <p:nvPr/>
        </p:nvCxnSpPr>
        <p:spPr>
          <a:xfrm flipH="1">
            <a:off x="6605415" y="1504244"/>
            <a:ext cx="494826" cy="184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12-Point Star 6"/>
          <p:cNvSpPr/>
          <p:nvPr/>
        </p:nvSpPr>
        <p:spPr>
          <a:xfrm>
            <a:off x="7676444" y="4388562"/>
            <a:ext cx="1340556" cy="922638"/>
          </a:xfrm>
          <a:prstGeom prst="star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Values</a:t>
            </a:r>
            <a:endParaRPr lang="en-US" sz="1400" dirty="0"/>
          </a:p>
        </p:txBody>
      </p:sp>
    </p:spTree>
    <p:extLst>
      <p:ext uri="{BB962C8B-B14F-4D97-AF65-F5344CB8AC3E}">
        <p14:creationId xmlns:p14="http://schemas.microsoft.com/office/powerpoint/2010/main" val="7794540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Example Mission Statement</a:t>
            </a:r>
            <a:endParaRPr lang="en-US" sz="3600" dirty="0"/>
          </a:p>
        </p:txBody>
      </p:sp>
      <p:sp>
        <p:nvSpPr>
          <p:cNvPr id="3" name="Content Placeholder 2"/>
          <p:cNvSpPr>
            <a:spLocks noGrp="1"/>
          </p:cNvSpPr>
          <p:nvPr>
            <p:ph idx="1"/>
          </p:nvPr>
        </p:nvSpPr>
        <p:spPr/>
        <p:txBody>
          <a:bodyPr/>
          <a:lstStyle/>
          <a:p>
            <a:pPr marL="0" indent="0">
              <a:buNone/>
            </a:pPr>
            <a:r>
              <a:rPr lang="en-US" dirty="0" smtClean="0"/>
              <a:t>Our mission is to provide a better life for everyone involved in Valley Farms.  We seek to maximize returns and create value for those involved while at the same time be good neighbors in our community.</a:t>
            </a:r>
            <a:endParaRPr lang="en-US" dirty="0"/>
          </a:p>
        </p:txBody>
      </p:sp>
      <p:sp>
        <p:nvSpPr>
          <p:cNvPr id="4" name="TextBox 3"/>
          <p:cNvSpPr txBox="1"/>
          <p:nvPr/>
        </p:nvSpPr>
        <p:spPr>
          <a:xfrm>
            <a:off x="5939692" y="1310921"/>
            <a:ext cx="976923" cy="369332"/>
          </a:xfrm>
          <a:prstGeom prst="rect">
            <a:avLst/>
          </a:prstGeom>
          <a:noFill/>
        </p:spPr>
        <p:txBody>
          <a:bodyPr wrap="square" rtlCol="0">
            <a:spAutoFit/>
          </a:bodyPr>
          <a:lstStyle/>
          <a:p>
            <a:r>
              <a:rPr lang="en-US" dirty="0" smtClean="0">
                <a:solidFill>
                  <a:srgbClr val="0000FF"/>
                </a:solidFill>
              </a:rPr>
              <a:t>Internal</a:t>
            </a:r>
            <a:endParaRPr lang="en-US" dirty="0">
              <a:solidFill>
                <a:srgbClr val="0000FF"/>
              </a:solidFill>
            </a:endParaRPr>
          </a:p>
        </p:txBody>
      </p:sp>
      <p:sp>
        <p:nvSpPr>
          <p:cNvPr id="5" name="TextBox 4"/>
          <p:cNvSpPr txBox="1"/>
          <p:nvPr/>
        </p:nvSpPr>
        <p:spPr>
          <a:xfrm>
            <a:off x="5128845" y="2785180"/>
            <a:ext cx="1113693" cy="369332"/>
          </a:xfrm>
          <a:prstGeom prst="rect">
            <a:avLst/>
          </a:prstGeom>
          <a:noFill/>
        </p:spPr>
        <p:txBody>
          <a:bodyPr wrap="square" rtlCol="0">
            <a:spAutoFit/>
          </a:bodyPr>
          <a:lstStyle/>
          <a:p>
            <a:r>
              <a:rPr lang="en-US" dirty="0" smtClean="0">
                <a:solidFill>
                  <a:srgbClr val="0000FF"/>
                </a:solidFill>
              </a:rPr>
              <a:t>External</a:t>
            </a:r>
            <a:endParaRPr lang="en-US" dirty="0">
              <a:solidFill>
                <a:srgbClr val="0000FF"/>
              </a:solidFill>
            </a:endParaRPr>
          </a:p>
        </p:txBody>
      </p:sp>
    </p:spTree>
    <p:extLst>
      <p:ext uri="{BB962C8B-B14F-4D97-AF65-F5344CB8AC3E}">
        <p14:creationId xmlns:p14="http://schemas.microsoft.com/office/powerpoint/2010/main" val="6152857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48825"/>
          </a:xfrm>
        </p:spPr>
        <p:txBody>
          <a:bodyPr/>
          <a:lstStyle/>
          <a:p>
            <a:r>
              <a:rPr lang="en-US" sz="3600" dirty="0" smtClean="0"/>
              <a:t>Example Mission Statement</a:t>
            </a:r>
            <a:endParaRPr lang="en-US" sz="3600" dirty="0"/>
          </a:p>
        </p:txBody>
      </p:sp>
      <p:pic>
        <p:nvPicPr>
          <p:cNvPr id="4" name="Content Placeholder 3"/>
          <p:cNvPicPr>
            <a:picLocks noGrp="1" noChangeAspect="1"/>
          </p:cNvPicPr>
          <p:nvPr>
            <p:ph idx="1"/>
          </p:nvPr>
        </p:nvPicPr>
        <p:blipFill>
          <a:blip r:embed="rId3"/>
          <a:srcRect l="-4207" r="-4207"/>
          <a:stretch>
            <a:fillRect/>
          </a:stretch>
        </p:blipFill>
        <p:spPr>
          <a:xfrm>
            <a:off x="457199" y="1182225"/>
            <a:ext cx="8987589" cy="5451371"/>
          </a:xfrm>
        </p:spPr>
      </p:pic>
    </p:spTree>
    <p:extLst>
      <p:ext uri="{BB962C8B-B14F-4D97-AF65-F5344CB8AC3E}">
        <p14:creationId xmlns:p14="http://schemas.microsoft.com/office/powerpoint/2010/main" val="3075532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231" y="62753"/>
            <a:ext cx="8434586" cy="1283167"/>
          </a:xfrm>
        </p:spPr>
        <p:txBody>
          <a:bodyPr/>
          <a:lstStyle/>
          <a:p>
            <a:r>
              <a:rPr lang="en-US" sz="4400" dirty="0" smtClean="0"/>
              <a:t>Example Mission Statement</a:t>
            </a:r>
            <a:endParaRPr lang="en-US" sz="4400"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smtClean="0"/>
              <a:t>Google’s </a:t>
            </a:r>
            <a:r>
              <a:rPr lang="en-US" dirty="0"/>
              <a:t>mission is to organize the world’s information and make it universally accessible and useful</a:t>
            </a:r>
            <a:r>
              <a:rPr lang="en-US" dirty="0" smtClean="0"/>
              <a:t>.</a:t>
            </a:r>
          </a:p>
          <a:p>
            <a:pPr marL="0" indent="0">
              <a:buNone/>
            </a:pPr>
            <a:endParaRPr lang="en-US" dirty="0"/>
          </a:p>
        </p:txBody>
      </p:sp>
      <p:pic>
        <p:nvPicPr>
          <p:cNvPr id="4" name="Picture 3" descr="googl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186" y="4280249"/>
            <a:ext cx="4894925" cy="1691551"/>
          </a:xfrm>
          <a:prstGeom prst="rect">
            <a:avLst/>
          </a:prstGeom>
        </p:spPr>
      </p:pic>
    </p:spTree>
    <p:extLst>
      <p:ext uri="{BB962C8B-B14F-4D97-AF65-F5344CB8AC3E}">
        <p14:creationId xmlns:p14="http://schemas.microsoft.com/office/powerpoint/2010/main" val="29274923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231" y="62753"/>
            <a:ext cx="8434586" cy="1283167"/>
          </a:xfrm>
        </p:spPr>
        <p:txBody>
          <a:bodyPr/>
          <a:lstStyle/>
          <a:p>
            <a:r>
              <a:rPr lang="en-US" sz="4400" dirty="0" smtClean="0"/>
              <a:t>Example Mission Statements</a:t>
            </a:r>
            <a:endParaRPr lang="en-US" sz="4400" dirty="0"/>
          </a:p>
        </p:txBody>
      </p:sp>
      <p:sp>
        <p:nvSpPr>
          <p:cNvPr id="5" name="Content Placeholder 4"/>
          <p:cNvSpPr>
            <a:spLocks noGrp="1"/>
          </p:cNvSpPr>
          <p:nvPr>
            <p:ph idx="1"/>
          </p:nvPr>
        </p:nvSpPr>
        <p:spPr>
          <a:xfrm>
            <a:off x="153267" y="1138439"/>
            <a:ext cx="8823782" cy="5338561"/>
          </a:xfrm>
        </p:spPr>
        <p:txBody>
          <a:bodyPr>
            <a:normAutofit fontScale="92500" lnSpcReduction="10000"/>
          </a:bodyPr>
          <a:lstStyle/>
          <a:p>
            <a:r>
              <a:rPr lang="en-US" b="1" dirty="0"/>
              <a:t>Nike:</a:t>
            </a:r>
            <a:r>
              <a:rPr lang="en-US" dirty="0"/>
              <a:t> "To bring inspiration and innovation to every athlete in the world."</a:t>
            </a:r>
          </a:p>
          <a:p>
            <a:r>
              <a:rPr lang="en-US" b="1" dirty="0"/>
              <a:t>Starbucks</a:t>
            </a:r>
            <a:r>
              <a:rPr lang="en-US" dirty="0"/>
              <a:t>: "To inspire and nurture the human spirit — one person, one cup and one neighborhood at a time."</a:t>
            </a:r>
          </a:p>
          <a:p>
            <a:r>
              <a:rPr lang="en-US" b="1" dirty="0"/>
              <a:t>Chevron: </a:t>
            </a:r>
            <a:r>
              <a:rPr lang="en-US" dirty="0"/>
              <a:t>"To be the global energy company most admired for its people, partnership and performance."</a:t>
            </a:r>
          </a:p>
          <a:p>
            <a:r>
              <a:rPr lang="en-US" b="1" dirty="0"/>
              <a:t>Amazon: </a:t>
            </a:r>
            <a:r>
              <a:rPr lang="en-US" dirty="0"/>
              <a:t>"To be the most customer-centric company in the world, where people can find and discover anything they want to buy online."</a:t>
            </a:r>
          </a:p>
          <a:p>
            <a:r>
              <a:rPr lang="en-US" b="1" dirty="0"/>
              <a:t>Intel:</a:t>
            </a:r>
            <a:r>
              <a:rPr lang="en-US" dirty="0"/>
              <a:t> "Delight our customers, employees and shareholders by relentlessly delivering the platform and technology advancements that become essential to the way we work and live."</a:t>
            </a:r>
          </a:p>
          <a:p>
            <a:r>
              <a:rPr lang="en-US" b="1" dirty="0"/>
              <a:t>eBay: </a:t>
            </a:r>
            <a:r>
              <a:rPr lang="en-US" dirty="0"/>
              <a:t>"Provide a global trading platform where practically anyone can trade practically anything</a:t>
            </a:r>
            <a:r>
              <a:rPr lang="en-US" dirty="0" smtClean="0"/>
              <a:t>.”</a:t>
            </a:r>
          </a:p>
          <a:p>
            <a:endParaRPr lang="en-US" dirty="0"/>
          </a:p>
          <a:p>
            <a:r>
              <a:rPr lang="en-US" sz="1500" dirty="0"/>
              <a:t>- See more at: http://</a:t>
            </a:r>
            <a:r>
              <a:rPr lang="en-US" sz="1500" dirty="0" err="1"/>
              <a:t>www.businessnewsdaily.com</a:t>
            </a:r>
            <a:r>
              <a:rPr lang="en-US" sz="1500" dirty="0"/>
              <a:t>/3783-mission-statement.html#sthash.A7zclnlQ.dpuf</a:t>
            </a:r>
          </a:p>
          <a:p>
            <a:endParaRPr lang="en-US" dirty="0"/>
          </a:p>
        </p:txBody>
      </p:sp>
    </p:spTree>
    <p:extLst>
      <p:ext uri="{BB962C8B-B14F-4D97-AF65-F5344CB8AC3E}">
        <p14:creationId xmlns:p14="http://schemas.microsoft.com/office/powerpoint/2010/main" val="1622817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231" y="62753"/>
            <a:ext cx="8434586" cy="1283167"/>
          </a:xfrm>
        </p:spPr>
        <p:txBody>
          <a:bodyPr/>
          <a:lstStyle/>
          <a:p>
            <a:r>
              <a:rPr lang="en-US" sz="3200" dirty="0" smtClean="0"/>
              <a:t>One more thought about a Mission Statement</a:t>
            </a:r>
            <a:endParaRPr lang="en-US" sz="3200" dirty="0"/>
          </a:p>
        </p:txBody>
      </p:sp>
      <p:sp>
        <p:nvSpPr>
          <p:cNvPr id="3" name="Content Placeholder 2"/>
          <p:cNvSpPr>
            <a:spLocks noGrp="1"/>
          </p:cNvSpPr>
          <p:nvPr>
            <p:ph idx="1"/>
          </p:nvPr>
        </p:nvSpPr>
        <p:spPr>
          <a:xfrm>
            <a:off x="457200" y="1600200"/>
            <a:ext cx="8229600" cy="2893646"/>
          </a:xfrm>
        </p:spPr>
        <p:txBody>
          <a:bodyPr/>
          <a:lstStyle/>
          <a:p>
            <a:pPr marL="0" indent="0">
              <a:buNone/>
            </a:pPr>
            <a:endParaRPr lang="en-US" dirty="0"/>
          </a:p>
          <a:p>
            <a:pPr marL="0" indent="0">
              <a:buNone/>
            </a:pPr>
            <a:r>
              <a:rPr lang="en-US" sz="2800" dirty="0" smtClean="0">
                <a:latin typeface="Bell Gothic Std Bold"/>
                <a:cs typeface="Bell Gothic Std Bold"/>
              </a:rPr>
              <a:t>Do </a:t>
            </a:r>
            <a:r>
              <a:rPr lang="en-US" sz="2800" dirty="0">
                <a:latin typeface="Bell Gothic Std Bold"/>
                <a:cs typeface="Bell Gothic Std Bold"/>
              </a:rPr>
              <a:t>you run your company</a:t>
            </a:r>
            <a:r>
              <a:rPr lang="en-US" sz="2800" dirty="0" smtClean="0">
                <a:latin typeface="Bell Gothic Std Bold"/>
                <a:cs typeface="Bell Gothic Std Bold"/>
              </a:rPr>
              <a:t>?</a:t>
            </a:r>
          </a:p>
          <a:p>
            <a:pPr marL="0" indent="0">
              <a:buNone/>
            </a:pPr>
            <a:endParaRPr lang="en-US" sz="2800" dirty="0" smtClean="0">
              <a:latin typeface="Bell Gothic Std Bold"/>
              <a:cs typeface="Bell Gothic Std Bold"/>
            </a:endParaRPr>
          </a:p>
          <a:p>
            <a:pPr marL="0" indent="0">
              <a:buNone/>
            </a:pPr>
            <a:r>
              <a:rPr lang="en-US" sz="2800" dirty="0" smtClean="0">
                <a:latin typeface="Bell Gothic Std Bold"/>
                <a:cs typeface="Bell Gothic Std Bold"/>
              </a:rPr>
              <a:t>Do not </a:t>
            </a:r>
            <a:r>
              <a:rPr lang="en-US" sz="2800" dirty="0">
                <a:latin typeface="Bell Gothic Std Bold"/>
                <a:cs typeface="Bell Gothic Std Bold"/>
              </a:rPr>
              <a:t>outsource the writing of your mission statement…it completely defeats the purpose</a:t>
            </a:r>
            <a:r>
              <a:rPr lang="en-US" sz="2800" b="1" dirty="0">
                <a:latin typeface="Bell Gothic Std Bold"/>
                <a:cs typeface="Bell Gothic Std Bold"/>
              </a:rPr>
              <a:t>.</a:t>
            </a:r>
            <a:endParaRPr lang="en-US" sz="2800" dirty="0">
              <a:latin typeface="Bell Gothic Std Bold"/>
              <a:cs typeface="Bell Gothic Std Bold"/>
            </a:endParaRPr>
          </a:p>
        </p:txBody>
      </p:sp>
    </p:spTree>
    <p:extLst>
      <p:ext uri="{BB962C8B-B14F-4D97-AF65-F5344CB8AC3E}">
        <p14:creationId xmlns:p14="http://schemas.microsoft.com/office/powerpoint/2010/main" val="41864996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Exercise</a:t>
            </a:r>
            <a:endParaRPr lang="en-US" dirty="0"/>
          </a:p>
        </p:txBody>
      </p:sp>
      <p:sp>
        <p:nvSpPr>
          <p:cNvPr id="3" name="Subtitle 2"/>
          <p:cNvSpPr>
            <a:spLocks noGrp="1"/>
          </p:cNvSpPr>
          <p:nvPr>
            <p:ph type="subTitle" idx="1"/>
          </p:nvPr>
        </p:nvSpPr>
        <p:spPr/>
        <p:txBody>
          <a:bodyPr/>
          <a:lstStyle/>
          <a:p>
            <a:r>
              <a:rPr lang="en-US" dirty="0" smtClean="0"/>
              <a:t>Developing a mission statement</a:t>
            </a:r>
            <a:endParaRPr lang="en-US" dirty="0"/>
          </a:p>
        </p:txBody>
      </p:sp>
    </p:spTree>
    <p:extLst>
      <p:ext uri="{BB962C8B-B14F-4D97-AF65-F5344CB8AC3E}">
        <p14:creationId xmlns:p14="http://schemas.microsoft.com/office/powerpoint/2010/main" val="1217652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p:txBody>
          <a:bodyPr>
            <a:normAutofit/>
          </a:bodyPr>
          <a:lstStyle/>
          <a:p>
            <a:pPr marL="0" indent="0" algn="ctr">
              <a:buNone/>
            </a:pPr>
            <a:r>
              <a:rPr lang="en-US" sz="4000" dirty="0" smtClean="0">
                <a:solidFill>
                  <a:srgbClr val="D2533C"/>
                </a:solidFill>
              </a:rPr>
              <a:t>Resources</a:t>
            </a:r>
            <a:endParaRPr lang="en-US" sz="4000" dirty="0">
              <a:solidFill>
                <a:srgbClr val="D2533C"/>
              </a:solidFill>
            </a:endParaRPr>
          </a:p>
        </p:txBody>
      </p:sp>
    </p:spTree>
    <p:extLst>
      <p:ext uri="{BB962C8B-B14F-4D97-AF65-F5344CB8AC3E}">
        <p14:creationId xmlns:p14="http://schemas.microsoft.com/office/powerpoint/2010/main" val="9668734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SARE</a:t>
            </a:r>
            <a:endParaRPr lang="en-US" dirty="0"/>
          </a:p>
        </p:txBody>
      </p:sp>
      <p:pic>
        <p:nvPicPr>
          <p:cNvPr id="4" name="Content Placeholder 3" descr="Biz-Book.jpeg"/>
          <p:cNvPicPr>
            <a:picLocks noGrp="1" noChangeAspect="1"/>
          </p:cNvPicPr>
          <p:nvPr>
            <p:ph idx="1"/>
          </p:nvPr>
        </p:nvPicPr>
        <p:blipFill>
          <a:blip r:embed="rId3" cstate="print">
            <a:extLst>
              <a:ext uri="{28A0092B-C50C-407E-A947-70E740481C1C}">
                <a14:useLocalDpi xmlns:a14="http://schemas.microsoft.com/office/drawing/2010/main" val="0"/>
              </a:ext>
            </a:extLst>
          </a:blip>
          <a:srcRect l="-58811" r="-58811"/>
          <a:stretch>
            <a:fillRect/>
          </a:stretch>
        </p:blipFill>
        <p:spPr>
          <a:xfrm>
            <a:off x="1542472" y="1177636"/>
            <a:ext cx="6631709" cy="3929902"/>
          </a:xfrm>
        </p:spPr>
      </p:pic>
      <p:sp>
        <p:nvSpPr>
          <p:cNvPr id="5" name="Rectangle 4"/>
          <p:cNvSpPr/>
          <p:nvPr/>
        </p:nvSpPr>
        <p:spPr>
          <a:xfrm>
            <a:off x="762001" y="5453902"/>
            <a:ext cx="7924799" cy="1200329"/>
          </a:xfrm>
          <a:prstGeom prst="rect">
            <a:avLst/>
          </a:prstGeom>
        </p:spPr>
        <p:txBody>
          <a:bodyPr wrap="square">
            <a:spAutoFit/>
          </a:bodyPr>
          <a:lstStyle/>
          <a:p>
            <a:r>
              <a:rPr lang="en-US" dirty="0" smtClean="0"/>
              <a:t>Downloadable by going to:  </a:t>
            </a:r>
          </a:p>
          <a:p>
            <a:r>
              <a:rPr lang="en-US" dirty="0">
                <a:hlinkClick r:id="rId4"/>
              </a:rPr>
              <a:t>http://www.sare.org/Learning-Center/Archives/SARE-en-Espanol/Building-a-Sustainable-</a:t>
            </a:r>
            <a:r>
              <a:rPr lang="en-US" dirty="0" smtClean="0">
                <a:hlinkClick r:id="rId4"/>
              </a:rPr>
              <a:t>Business</a:t>
            </a:r>
            <a:endParaRPr lang="en-US" dirty="0" smtClean="0"/>
          </a:p>
          <a:p>
            <a:endParaRPr lang="en-US" dirty="0"/>
          </a:p>
        </p:txBody>
      </p:sp>
    </p:spTree>
    <p:extLst>
      <p:ext uri="{BB962C8B-B14F-4D97-AF65-F5344CB8AC3E}">
        <p14:creationId xmlns:p14="http://schemas.microsoft.com/office/powerpoint/2010/main" val="11444069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gplan.tiff"/>
          <p:cNvPicPr>
            <a:picLocks noGrp="1" noChangeAspect="1"/>
          </p:cNvPicPr>
          <p:nvPr>
            <p:ph idx="1"/>
          </p:nvPr>
        </p:nvPicPr>
        <p:blipFill>
          <a:blip r:embed="rId3">
            <a:extLst>
              <a:ext uri="{28A0092B-C50C-407E-A947-70E740481C1C}">
                <a14:useLocalDpi xmlns:a14="http://schemas.microsoft.com/office/drawing/2010/main" val="0"/>
              </a:ext>
            </a:extLst>
          </a:blip>
          <a:srcRect l="2605" r="2605"/>
          <a:stretch>
            <a:fillRect/>
          </a:stretch>
        </p:blipFill>
        <p:spPr>
          <a:xfrm>
            <a:off x="563033" y="1555319"/>
            <a:ext cx="7428198" cy="4401896"/>
          </a:xfrm>
        </p:spPr>
      </p:pic>
      <p:sp>
        <p:nvSpPr>
          <p:cNvPr id="6" name="Rectangle 5"/>
          <p:cNvSpPr/>
          <p:nvPr/>
        </p:nvSpPr>
        <p:spPr>
          <a:xfrm>
            <a:off x="2853807" y="6288303"/>
            <a:ext cx="3243872" cy="369332"/>
          </a:xfrm>
          <a:prstGeom prst="rect">
            <a:avLst/>
          </a:prstGeom>
        </p:spPr>
        <p:txBody>
          <a:bodyPr wrap="none">
            <a:spAutoFit/>
          </a:bodyPr>
          <a:lstStyle/>
          <a:p>
            <a:r>
              <a:rPr lang="en-US" dirty="0">
                <a:hlinkClick r:id="rId4"/>
              </a:rPr>
              <a:t>https://www.agplan.umn.edu/</a:t>
            </a:r>
            <a:endParaRPr lang="en-US" dirty="0"/>
          </a:p>
        </p:txBody>
      </p:sp>
      <p:pic>
        <p:nvPicPr>
          <p:cNvPr id="7" name="Picture 6" descr="AgPlan.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033" y="655123"/>
            <a:ext cx="2694916" cy="891842"/>
          </a:xfrm>
          <a:prstGeom prst="rect">
            <a:avLst/>
          </a:prstGeom>
        </p:spPr>
      </p:pic>
    </p:spTree>
    <p:extLst>
      <p:ext uri="{BB962C8B-B14F-4D97-AF65-F5344CB8AC3E}">
        <p14:creationId xmlns:p14="http://schemas.microsoft.com/office/powerpoint/2010/main" val="34007130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l="-25093" r="-25093"/>
          <a:stretch>
            <a:fillRect/>
          </a:stretch>
        </p:blipFill>
        <p:spPr>
          <a:xfrm>
            <a:off x="289902" y="1201099"/>
            <a:ext cx="8660655" cy="5494683"/>
          </a:xfrm>
        </p:spPr>
      </p:pic>
      <p:sp>
        <p:nvSpPr>
          <p:cNvPr id="6" name="TextBox 5"/>
          <p:cNvSpPr txBox="1"/>
          <p:nvPr/>
        </p:nvSpPr>
        <p:spPr>
          <a:xfrm>
            <a:off x="2678145" y="5510585"/>
            <a:ext cx="1732510" cy="276999"/>
          </a:xfrm>
          <a:prstGeom prst="rect">
            <a:avLst/>
          </a:prstGeom>
          <a:noFill/>
        </p:spPr>
        <p:txBody>
          <a:bodyPr wrap="square" rtlCol="0">
            <a:spAutoFit/>
          </a:bodyPr>
          <a:lstStyle/>
          <a:p>
            <a:r>
              <a:rPr lang="en-US" sz="1200" b="1" dirty="0" smtClean="0">
                <a:solidFill>
                  <a:srgbClr val="D2533C"/>
                </a:solidFill>
              </a:rPr>
              <a:t>Mission Statements</a:t>
            </a:r>
            <a:endParaRPr lang="en-US" sz="1200" b="1" dirty="0">
              <a:solidFill>
                <a:srgbClr val="D2533C"/>
              </a:solidFill>
            </a:endParaRPr>
          </a:p>
        </p:txBody>
      </p:sp>
      <p:sp>
        <p:nvSpPr>
          <p:cNvPr id="7" name="TextBox 6"/>
          <p:cNvSpPr txBox="1"/>
          <p:nvPr/>
        </p:nvSpPr>
        <p:spPr>
          <a:xfrm>
            <a:off x="855902" y="679904"/>
            <a:ext cx="7496044" cy="369332"/>
          </a:xfrm>
          <a:prstGeom prst="rect">
            <a:avLst/>
          </a:prstGeom>
          <a:noFill/>
        </p:spPr>
        <p:txBody>
          <a:bodyPr wrap="square" rtlCol="0">
            <a:spAutoFit/>
          </a:bodyPr>
          <a:lstStyle/>
          <a:p>
            <a:r>
              <a:rPr lang="en-US" dirty="0" smtClean="0"/>
              <a:t>The Human (and Legal) sides of Farm and Family Risk Management </a:t>
            </a:r>
            <a:endParaRPr lang="en-US" dirty="0"/>
          </a:p>
        </p:txBody>
      </p:sp>
    </p:spTree>
    <p:extLst>
      <p:ext uri="{BB962C8B-B14F-4D97-AF65-F5344CB8AC3E}">
        <p14:creationId xmlns:p14="http://schemas.microsoft.com/office/powerpoint/2010/main" val="15865940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15444"/>
            <a:ext cx="8229600" cy="4261556"/>
          </a:xfrm>
        </p:spPr>
        <p:txBody>
          <a:bodyPr/>
          <a:lstStyle/>
          <a:p>
            <a:r>
              <a:rPr lang="en-US" dirty="0" err="1"/>
              <a:t>AgPlan</a:t>
            </a:r>
            <a:r>
              <a:rPr lang="en-US" dirty="0"/>
              <a:t> is powerful website developed to help rural businesses develop a business plan. </a:t>
            </a:r>
            <a:r>
              <a:rPr lang="en-US" dirty="0" err="1"/>
              <a:t>AgPlan</a:t>
            </a:r>
            <a:r>
              <a:rPr lang="en-US" dirty="0"/>
              <a:t> is free of charge for anyone to use individually or in educational programs. </a:t>
            </a:r>
            <a:endParaRPr lang="en-US" sz="1200" dirty="0">
              <a:solidFill>
                <a:srgbClr val="0000FF"/>
              </a:solidFill>
            </a:endParaRPr>
          </a:p>
        </p:txBody>
      </p:sp>
      <p:sp>
        <p:nvSpPr>
          <p:cNvPr id="4" name="Rectangle 3"/>
          <p:cNvSpPr/>
          <p:nvPr/>
        </p:nvSpPr>
        <p:spPr>
          <a:xfrm>
            <a:off x="2570475" y="4363522"/>
            <a:ext cx="3243872" cy="646331"/>
          </a:xfrm>
          <a:prstGeom prst="rect">
            <a:avLst/>
          </a:prstGeom>
        </p:spPr>
        <p:txBody>
          <a:bodyPr wrap="none">
            <a:spAutoFit/>
          </a:bodyPr>
          <a:lstStyle/>
          <a:p>
            <a:r>
              <a:rPr lang="en-US" dirty="0">
                <a:hlinkClick r:id="rId3"/>
              </a:rPr>
              <a:t>https://www.agplan.umn.edu</a:t>
            </a:r>
            <a:r>
              <a:rPr lang="en-US" dirty="0" smtClean="0">
                <a:hlinkClick r:id="rId3"/>
              </a:rPr>
              <a:t>/</a:t>
            </a:r>
            <a:endParaRPr lang="en-US" dirty="0" smtClean="0"/>
          </a:p>
          <a:p>
            <a:endParaRPr lang="en-US" dirty="0"/>
          </a:p>
        </p:txBody>
      </p:sp>
      <p:pic>
        <p:nvPicPr>
          <p:cNvPr id="5" name="Picture 4" descr="AgPlan.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033" y="655122"/>
            <a:ext cx="3530600" cy="1168400"/>
          </a:xfrm>
          <a:prstGeom prst="rect">
            <a:avLst/>
          </a:prstGeom>
        </p:spPr>
      </p:pic>
    </p:spTree>
    <p:extLst>
      <p:ext uri="{BB962C8B-B14F-4D97-AF65-F5344CB8AC3E}">
        <p14:creationId xmlns:p14="http://schemas.microsoft.com/office/powerpoint/2010/main" val="398756244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IFSaM</a:t>
            </a:r>
            <a:endParaRPr lang="en-US" dirty="0"/>
          </a:p>
        </p:txBody>
      </p:sp>
      <p:sp>
        <p:nvSpPr>
          <p:cNvPr id="3" name="Content Placeholder 2"/>
          <p:cNvSpPr>
            <a:spLocks noGrp="1"/>
          </p:cNvSpPr>
          <p:nvPr>
            <p:ph idx="1"/>
          </p:nvPr>
        </p:nvSpPr>
        <p:spPr>
          <a:xfrm>
            <a:off x="457200" y="1600200"/>
            <a:ext cx="8229600" cy="4359031"/>
          </a:xfrm>
        </p:spPr>
        <p:txBody>
          <a:bodyPr>
            <a:normAutofit/>
          </a:bodyPr>
          <a:lstStyle/>
          <a:p>
            <a:pPr marL="274320" lvl="1" indent="0">
              <a:buNone/>
            </a:pPr>
            <a:r>
              <a:rPr lang="en-US" sz="2800" dirty="0" smtClean="0">
                <a:solidFill>
                  <a:schemeClr val="tx2"/>
                </a:solidFill>
              </a:rPr>
              <a:t>Interpreting Financial Statements and Measures</a:t>
            </a:r>
          </a:p>
          <a:p>
            <a:pPr lvl="1"/>
            <a:r>
              <a:rPr lang="en-US" dirty="0" smtClean="0"/>
              <a:t>Balance Sheet</a:t>
            </a:r>
          </a:p>
          <a:p>
            <a:pPr lvl="1"/>
            <a:r>
              <a:rPr lang="en-US" dirty="0" smtClean="0"/>
              <a:t>Income Statement</a:t>
            </a:r>
          </a:p>
          <a:p>
            <a:pPr lvl="1"/>
            <a:r>
              <a:rPr lang="en-US" dirty="0" smtClean="0"/>
              <a:t>Statement of Owners Equity</a:t>
            </a:r>
          </a:p>
          <a:p>
            <a:pPr lvl="1"/>
            <a:r>
              <a:rPr lang="en-US" dirty="0" smtClean="0"/>
              <a:t>Statement of Cash Flow</a:t>
            </a:r>
          </a:p>
          <a:p>
            <a:pPr lvl="1"/>
            <a:r>
              <a:rPr lang="en-US" dirty="0" smtClean="0"/>
              <a:t>Ratio of Measures</a:t>
            </a:r>
          </a:p>
          <a:p>
            <a:pPr lvl="1"/>
            <a:r>
              <a:rPr lang="en-US" dirty="0" smtClean="0"/>
              <a:t>Liquidity Measures</a:t>
            </a:r>
          </a:p>
          <a:p>
            <a:pPr lvl="1"/>
            <a:r>
              <a:rPr lang="en-US" dirty="0" smtClean="0"/>
              <a:t>Solvency Measures</a:t>
            </a:r>
          </a:p>
          <a:p>
            <a:pPr lvl="1"/>
            <a:r>
              <a:rPr lang="en-US" dirty="0" smtClean="0"/>
              <a:t>Profitability Measures….and more</a:t>
            </a:r>
          </a:p>
          <a:p>
            <a:endParaRPr lang="en-US" dirty="0"/>
          </a:p>
        </p:txBody>
      </p:sp>
      <p:sp>
        <p:nvSpPr>
          <p:cNvPr id="4" name="Rectangle 3"/>
          <p:cNvSpPr/>
          <p:nvPr/>
        </p:nvSpPr>
        <p:spPr>
          <a:xfrm>
            <a:off x="2967828" y="6322047"/>
            <a:ext cx="2977423" cy="369332"/>
          </a:xfrm>
          <a:prstGeom prst="rect">
            <a:avLst/>
          </a:prstGeom>
        </p:spPr>
        <p:txBody>
          <a:bodyPr wrap="none">
            <a:spAutoFit/>
          </a:bodyPr>
          <a:lstStyle/>
          <a:p>
            <a:r>
              <a:rPr lang="en-US" dirty="0">
                <a:hlinkClick r:id="rId3"/>
              </a:rPr>
              <a:t>http://ifsam.cffm.umn.edu/</a:t>
            </a:r>
            <a:endParaRPr lang="en-US" dirty="0"/>
          </a:p>
        </p:txBody>
      </p:sp>
    </p:spTree>
    <p:extLst>
      <p:ext uri="{BB962C8B-B14F-4D97-AF65-F5344CB8AC3E}">
        <p14:creationId xmlns:p14="http://schemas.microsoft.com/office/powerpoint/2010/main" val="2020437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2020711"/>
          </a:xfrm>
        </p:spPr>
        <p:txBody>
          <a:bodyPr>
            <a:normAutofit/>
          </a:bodyPr>
          <a:lstStyle/>
          <a:p>
            <a:r>
              <a:rPr lang="en-US" dirty="0" smtClean="0"/>
              <a:t>More Resources:</a:t>
            </a:r>
            <a:br>
              <a:rPr lang="en-US" dirty="0" smtClean="0"/>
            </a:br>
            <a:r>
              <a:rPr lang="en-US" dirty="0" smtClean="0"/>
              <a:t>  </a:t>
            </a:r>
            <a:br>
              <a:rPr lang="en-US" dirty="0" smtClean="0"/>
            </a:br>
            <a:endParaRPr lang="en-US" sz="2800" dirty="0"/>
          </a:p>
        </p:txBody>
      </p:sp>
      <p:sp>
        <p:nvSpPr>
          <p:cNvPr id="3" name="Content Placeholder 2"/>
          <p:cNvSpPr>
            <a:spLocks noGrp="1"/>
          </p:cNvSpPr>
          <p:nvPr>
            <p:ph idx="1"/>
          </p:nvPr>
        </p:nvSpPr>
        <p:spPr>
          <a:xfrm>
            <a:off x="457200" y="2300111"/>
            <a:ext cx="8229600" cy="3146778"/>
          </a:xfrm>
        </p:spPr>
        <p:txBody>
          <a:bodyPr>
            <a:normAutofit/>
          </a:bodyPr>
          <a:lstStyle/>
          <a:p>
            <a:pPr lvl="1"/>
            <a:r>
              <a:rPr lang="en-US" sz="2400" b="1" u="sng" dirty="0"/>
              <a:t>The Farm </a:t>
            </a:r>
            <a:r>
              <a:rPr lang="en-US" sz="2400" b="1" u="sng" dirty="0" smtClean="0"/>
              <a:t>Whisperer</a:t>
            </a:r>
            <a:r>
              <a:rPr lang="en-US" sz="2400" dirty="0"/>
              <a:t/>
            </a:r>
            <a:br>
              <a:rPr lang="en-US" sz="2400" dirty="0"/>
            </a:br>
            <a:endParaRPr lang="en-US" sz="2400" dirty="0" smtClean="0"/>
          </a:p>
          <a:p>
            <a:pPr lvl="1"/>
            <a:r>
              <a:rPr lang="en-US" sz="2400" cap="all" dirty="0" smtClean="0"/>
              <a:t>Inspired </a:t>
            </a:r>
            <a:r>
              <a:rPr lang="en-US" sz="2400" cap="all" dirty="0"/>
              <a:t>Questions for Farmers </a:t>
            </a:r>
            <a:r>
              <a:rPr lang="en-US" sz="2400" dirty="0"/>
              <a:t>App</a:t>
            </a:r>
            <a:endParaRPr lang="en-US" sz="2400" dirty="0" smtClean="0"/>
          </a:p>
          <a:p>
            <a:pPr marL="274320" lvl="1" indent="0">
              <a:buNone/>
            </a:pPr>
            <a:endParaRPr lang="en-US" dirty="0"/>
          </a:p>
          <a:p>
            <a:pPr marL="274320" lvl="1" indent="0">
              <a:buNone/>
            </a:pPr>
            <a:r>
              <a:rPr lang="en-US" dirty="0" smtClean="0"/>
              <a:t>By David </a:t>
            </a:r>
            <a:r>
              <a:rPr lang="en-US" dirty="0" err="1"/>
              <a:t>Specht</a:t>
            </a:r>
            <a:endParaRPr lang="en-US" dirty="0"/>
          </a:p>
          <a:p>
            <a:pPr lvl="1"/>
            <a:endParaRPr lang="en-US" dirty="0"/>
          </a:p>
        </p:txBody>
      </p:sp>
    </p:spTree>
    <p:extLst>
      <p:ext uri="{BB962C8B-B14F-4D97-AF65-F5344CB8AC3E}">
        <p14:creationId xmlns:p14="http://schemas.microsoft.com/office/powerpoint/2010/main" val="42869735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82991" y="6024752"/>
            <a:ext cx="5473810" cy="738664"/>
          </a:xfrm>
          <a:prstGeom prst="rect">
            <a:avLst/>
          </a:prstGeom>
        </p:spPr>
        <p:txBody>
          <a:bodyPr wrap="square">
            <a:spAutoFit/>
          </a:bodyPr>
          <a:lstStyle/>
          <a:p>
            <a:r>
              <a:rPr lang="en-US" sz="2400" dirty="0">
                <a:hlinkClick r:id="rId2"/>
              </a:rPr>
              <a:t>http://www.inspired-questions.com</a:t>
            </a:r>
            <a:r>
              <a:rPr lang="en-US" dirty="0" smtClean="0">
                <a:hlinkClick r:id="rId2"/>
              </a:rPr>
              <a:t>/</a:t>
            </a:r>
            <a:endParaRPr lang="en-US" dirty="0" smtClean="0"/>
          </a:p>
          <a:p>
            <a:endParaRPr lang="en-US" dirty="0"/>
          </a:p>
        </p:txBody>
      </p:sp>
      <p:pic>
        <p:nvPicPr>
          <p:cNvPr id="7" name="Content Placeholder 6"/>
          <p:cNvPicPr>
            <a:picLocks noGrp="1" noChangeAspect="1"/>
          </p:cNvPicPr>
          <p:nvPr>
            <p:ph idx="1"/>
          </p:nvPr>
        </p:nvPicPr>
        <p:blipFill>
          <a:blip r:embed="rId3"/>
          <a:srcRect t="937" b="937"/>
          <a:stretch>
            <a:fillRect/>
          </a:stretch>
        </p:blipFill>
        <p:spPr>
          <a:xfrm>
            <a:off x="457200" y="724477"/>
            <a:ext cx="8229600" cy="4876800"/>
          </a:xfrm>
        </p:spPr>
      </p:pic>
    </p:spTree>
    <p:extLst>
      <p:ext uri="{BB962C8B-B14F-4D97-AF65-F5344CB8AC3E}">
        <p14:creationId xmlns:p14="http://schemas.microsoft.com/office/powerpoint/2010/main" val="21794551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273" y="1905506"/>
            <a:ext cx="8358909" cy="2862322"/>
          </a:xfrm>
          <a:prstGeom prst="rect">
            <a:avLst/>
          </a:prstGeom>
        </p:spPr>
        <p:txBody>
          <a:bodyPr wrap="square">
            <a:spAutoFit/>
          </a:bodyPr>
          <a:lstStyle/>
          <a:p>
            <a:pPr algn="ctr"/>
            <a:r>
              <a:rPr lang="en-US" sz="4800" dirty="0" smtClean="0">
                <a:solidFill>
                  <a:schemeClr val="tx2"/>
                </a:solidFill>
              </a:rPr>
              <a:t>Completing the Evaluation</a:t>
            </a:r>
          </a:p>
          <a:p>
            <a:pPr algn="ctr"/>
            <a:r>
              <a:rPr lang="en-US" sz="4400" dirty="0" smtClean="0">
                <a:solidFill>
                  <a:schemeClr val="tx2"/>
                </a:solidFill>
              </a:rPr>
              <a:t> </a:t>
            </a:r>
          </a:p>
          <a:p>
            <a:pPr algn="ctr"/>
            <a:r>
              <a:rPr lang="en-US" sz="4400" dirty="0">
                <a:solidFill>
                  <a:schemeClr val="tx2"/>
                </a:solidFill>
              </a:rPr>
              <a:t>h</a:t>
            </a:r>
            <a:r>
              <a:rPr lang="en-US" sz="4400" dirty="0" smtClean="0">
                <a:solidFill>
                  <a:schemeClr val="tx2"/>
                </a:solidFill>
              </a:rPr>
              <a:t>elps us to provide programs that help you manage your risk!</a:t>
            </a:r>
            <a:endParaRPr lang="en-US" sz="4400" dirty="0">
              <a:solidFill>
                <a:schemeClr val="tx2"/>
              </a:solidFill>
            </a:endParaRPr>
          </a:p>
        </p:txBody>
      </p:sp>
    </p:spTree>
    <p:extLst>
      <p:ext uri="{BB962C8B-B14F-4D97-AF65-F5344CB8AC3E}">
        <p14:creationId xmlns:p14="http://schemas.microsoft.com/office/powerpoint/2010/main" val="2596308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a:xfrm>
            <a:off x="685800" y="3505200"/>
            <a:ext cx="6400800" cy="2498436"/>
          </a:xfrm>
        </p:spPr>
        <p:txBody>
          <a:bodyPr>
            <a:normAutofit/>
          </a:bodyPr>
          <a:lstStyle/>
          <a:p>
            <a:r>
              <a:rPr lang="en-US" dirty="0" smtClean="0"/>
              <a:t>Thank you for attending and participating!</a:t>
            </a:r>
          </a:p>
          <a:p>
            <a:endParaRPr lang="en-US" dirty="0"/>
          </a:p>
          <a:p>
            <a:r>
              <a:rPr lang="en-US" dirty="0" smtClean="0"/>
              <a:t>Laurie Wolinski</a:t>
            </a:r>
          </a:p>
          <a:p>
            <a:r>
              <a:rPr lang="en-US" dirty="0" smtClean="0">
                <a:hlinkClick r:id="rId3"/>
              </a:rPr>
              <a:t>Lgw@udel.edu</a:t>
            </a:r>
            <a:endParaRPr lang="en-US" dirty="0" smtClean="0"/>
          </a:p>
          <a:p>
            <a:r>
              <a:rPr lang="en-US" dirty="0" smtClean="0"/>
              <a:t>302-831-2538</a:t>
            </a:r>
          </a:p>
          <a:p>
            <a:endParaRPr lang="en-US" dirty="0"/>
          </a:p>
        </p:txBody>
      </p:sp>
    </p:spTree>
    <p:extLst>
      <p:ext uri="{BB962C8B-B14F-4D97-AF65-F5344CB8AC3E}">
        <p14:creationId xmlns:p14="http://schemas.microsoft.com/office/powerpoint/2010/main" val="36285942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smtClean="0"/>
              <a:t>In the words of Walt Disney:</a:t>
            </a:r>
            <a:endParaRPr lang="en-US" cap="none" dirty="0"/>
          </a:p>
        </p:txBody>
      </p:sp>
      <p:sp>
        <p:nvSpPr>
          <p:cNvPr id="3" name="Content Placeholder 2"/>
          <p:cNvSpPr>
            <a:spLocks noGrp="1"/>
          </p:cNvSpPr>
          <p:nvPr>
            <p:ph idx="1"/>
          </p:nvPr>
        </p:nvSpPr>
        <p:spPr>
          <a:xfrm>
            <a:off x="457200" y="2234426"/>
            <a:ext cx="8229600" cy="4242574"/>
          </a:xfrm>
        </p:spPr>
        <p:txBody>
          <a:bodyPr/>
          <a:lstStyle/>
          <a:p>
            <a:pPr marL="114300" indent="0">
              <a:buNone/>
            </a:pPr>
            <a:r>
              <a:rPr lang="en-US" sz="3600" b="1" dirty="0">
                <a:latin typeface="Bell Gothic Std Bold"/>
                <a:cs typeface="Bell Gothic Std Bold"/>
              </a:rPr>
              <a:t>The way to get started is to quit talking and begin doing</a:t>
            </a:r>
            <a:r>
              <a:rPr lang="en-US" sz="3600" b="1" dirty="0" smtClean="0">
                <a:latin typeface="Bell Gothic Std Bold"/>
                <a:cs typeface="Bell Gothic Std Bold"/>
              </a:rPr>
              <a:t>.</a:t>
            </a:r>
          </a:p>
          <a:p>
            <a:endParaRPr lang="en-US" dirty="0"/>
          </a:p>
          <a:p>
            <a:pPr marL="411480" lvl="1" indent="0">
              <a:buNone/>
            </a:pPr>
            <a:r>
              <a:rPr lang="en-US" dirty="0" smtClean="0"/>
              <a:t>	</a:t>
            </a:r>
            <a:r>
              <a:rPr lang="en-US" sz="2800" dirty="0" smtClean="0"/>
              <a:t>- </a:t>
            </a:r>
            <a:r>
              <a:rPr lang="en-US" sz="2800" b="1" i="1" dirty="0" smtClean="0"/>
              <a:t>Walt Disney</a:t>
            </a:r>
            <a:r>
              <a:rPr lang="en-US" dirty="0"/>
              <a:t/>
            </a:r>
            <a:br>
              <a:rPr lang="en-US" dirty="0"/>
            </a:br>
            <a:endParaRPr lang="en-US" dirty="0"/>
          </a:p>
        </p:txBody>
      </p:sp>
    </p:spTree>
    <p:extLst>
      <p:ext uri="{BB962C8B-B14F-4D97-AF65-F5344CB8AC3E}">
        <p14:creationId xmlns:p14="http://schemas.microsoft.com/office/powerpoint/2010/main" val="37473123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1267001"/>
          </a:xfrm>
        </p:spPr>
        <p:txBody>
          <a:bodyPr>
            <a:normAutofit/>
          </a:bodyPr>
          <a:lstStyle/>
          <a:p>
            <a:r>
              <a:rPr lang="en-US" sz="3200" dirty="0" smtClean="0">
                <a:latin typeface="Arial"/>
                <a:cs typeface="Arial"/>
              </a:rPr>
              <a:t>Today’s Agenda</a:t>
            </a:r>
            <a:br>
              <a:rPr lang="en-US" sz="3200" dirty="0" smtClean="0">
                <a:latin typeface="Arial"/>
                <a:cs typeface="Arial"/>
              </a:rPr>
            </a:br>
            <a:endParaRPr lang="en-US" sz="3200" dirty="0">
              <a:latin typeface="Arial"/>
              <a:cs typeface="Arial"/>
            </a:endParaRPr>
          </a:p>
        </p:txBody>
      </p:sp>
      <p:sp>
        <p:nvSpPr>
          <p:cNvPr id="3" name="Content Placeholder 2"/>
          <p:cNvSpPr>
            <a:spLocks noGrp="1"/>
          </p:cNvSpPr>
          <p:nvPr>
            <p:ph idx="1"/>
          </p:nvPr>
        </p:nvSpPr>
        <p:spPr>
          <a:xfrm>
            <a:off x="457200" y="1616364"/>
            <a:ext cx="8229600" cy="4555211"/>
          </a:xfrm>
        </p:spPr>
        <p:txBody>
          <a:bodyPr>
            <a:normAutofit/>
          </a:bodyPr>
          <a:lstStyle/>
          <a:p>
            <a:pPr>
              <a:lnSpc>
                <a:spcPct val="200000"/>
              </a:lnSpc>
            </a:pPr>
            <a:r>
              <a:rPr lang="en-US" dirty="0" smtClean="0"/>
              <a:t>Review typical parts of a business plan</a:t>
            </a:r>
          </a:p>
          <a:p>
            <a:pPr>
              <a:lnSpc>
                <a:spcPct val="200000"/>
              </a:lnSpc>
            </a:pPr>
            <a:r>
              <a:rPr lang="en-US" dirty="0" smtClean="0"/>
              <a:t>Concentrate on mission statements</a:t>
            </a:r>
          </a:p>
          <a:p>
            <a:pPr>
              <a:lnSpc>
                <a:spcPct val="200000"/>
              </a:lnSpc>
            </a:pPr>
            <a:r>
              <a:rPr lang="en-US" dirty="0" smtClean="0"/>
              <a:t>Additional Resources</a:t>
            </a:r>
          </a:p>
        </p:txBody>
      </p:sp>
    </p:spTree>
    <p:extLst>
      <p:ext uri="{BB962C8B-B14F-4D97-AF65-F5344CB8AC3E}">
        <p14:creationId xmlns:p14="http://schemas.microsoft.com/office/powerpoint/2010/main" val="13896119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cap="none" dirty="0" smtClean="0"/>
              <a:t>Why have a Business </a:t>
            </a:r>
            <a:r>
              <a:rPr lang="en-US" sz="4400" dirty="0"/>
              <a:t>P</a:t>
            </a:r>
            <a:r>
              <a:rPr lang="en-US" sz="4400" cap="none" dirty="0" smtClean="0"/>
              <a:t>lan?</a:t>
            </a:r>
            <a:endParaRPr lang="en-US" sz="4400" cap="none" dirty="0"/>
          </a:p>
        </p:txBody>
      </p:sp>
      <p:sp>
        <p:nvSpPr>
          <p:cNvPr id="3" name="Content Placeholder 2"/>
          <p:cNvSpPr>
            <a:spLocks noGrp="1"/>
          </p:cNvSpPr>
          <p:nvPr>
            <p:ph idx="1"/>
          </p:nvPr>
        </p:nvSpPr>
        <p:spPr/>
        <p:txBody>
          <a:bodyPr>
            <a:normAutofit/>
          </a:bodyPr>
          <a:lstStyle/>
          <a:p>
            <a:r>
              <a:rPr lang="en-US" dirty="0" smtClean="0"/>
              <a:t>Helps you set specific objectives</a:t>
            </a:r>
          </a:p>
          <a:p>
            <a:r>
              <a:rPr lang="en-US" dirty="0" smtClean="0"/>
              <a:t>Allows you to share your ideas, plans and action items with family and employees</a:t>
            </a:r>
          </a:p>
          <a:p>
            <a:r>
              <a:rPr lang="en-US" dirty="0" smtClean="0"/>
              <a:t>Helps in decision making (new rentals, new employees, capital purchases)</a:t>
            </a:r>
          </a:p>
          <a:p>
            <a:r>
              <a:rPr lang="en-US" dirty="0" smtClean="0"/>
              <a:t>Share with lenders – requesting a loan</a:t>
            </a:r>
          </a:p>
          <a:p>
            <a:r>
              <a:rPr lang="en-US" dirty="0" smtClean="0"/>
              <a:t>Know the value of your business</a:t>
            </a:r>
          </a:p>
          <a:p>
            <a:r>
              <a:rPr lang="en-US" dirty="0" smtClean="0"/>
              <a:t>Strategy for growing your business</a:t>
            </a:r>
          </a:p>
          <a:p>
            <a:r>
              <a:rPr lang="en-US" dirty="0" smtClean="0"/>
              <a:t>Strategy for transitioning your business</a:t>
            </a:r>
          </a:p>
          <a:p>
            <a:endParaRPr lang="en-US" dirty="0" smtClean="0"/>
          </a:p>
          <a:p>
            <a:endParaRPr lang="en-US" dirty="0"/>
          </a:p>
        </p:txBody>
      </p:sp>
    </p:spTree>
    <p:extLst>
      <p:ext uri="{BB962C8B-B14F-4D97-AF65-F5344CB8AC3E}">
        <p14:creationId xmlns:p14="http://schemas.microsoft.com/office/powerpoint/2010/main" val="14841744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68580" indent="0">
              <a:buNone/>
            </a:pPr>
            <a:endParaRPr lang="en-US" sz="3200" b="1" dirty="0" smtClean="0">
              <a:latin typeface="Bell Gothic Std Bold"/>
              <a:cs typeface="Bell Gothic Std Bold"/>
            </a:endParaRPr>
          </a:p>
          <a:p>
            <a:pPr marL="68580" indent="0">
              <a:buNone/>
            </a:pPr>
            <a:endParaRPr lang="en-US" sz="3200" b="1" dirty="0">
              <a:latin typeface="Bell Gothic Std Bold"/>
              <a:cs typeface="Bell Gothic Std Bold"/>
            </a:endParaRPr>
          </a:p>
          <a:p>
            <a:pPr marL="68580" indent="0">
              <a:buNone/>
            </a:pPr>
            <a:r>
              <a:rPr lang="en-US" sz="3200" b="1" dirty="0" smtClean="0">
                <a:latin typeface="Bell Gothic Std Bold"/>
                <a:cs typeface="Bell Gothic Std Bold"/>
              </a:rPr>
              <a:t>You’ve </a:t>
            </a:r>
            <a:r>
              <a:rPr lang="en-US" sz="3200" b="1" dirty="0">
                <a:latin typeface="Bell Gothic Std Bold"/>
                <a:cs typeface="Bell Gothic Std Bold"/>
              </a:rPr>
              <a:t>got to be very careful if you don’t know where you’re going, </a:t>
            </a:r>
            <a:r>
              <a:rPr lang="en-US" sz="3200" b="1" dirty="0" smtClean="0">
                <a:latin typeface="Bell Gothic Std Bold"/>
                <a:cs typeface="Bell Gothic Std Bold"/>
              </a:rPr>
              <a:t>because </a:t>
            </a:r>
            <a:r>
              <a:rPr lang="en-US" sz="3200" b="1" dirty="0">
                <a:latin typeface="Bell Gothic Std Bold"/>
                <a:cs typeface="Bell Gothic Std Bold"/>
              </a:rPr>
              <a:t>you might not get there. </a:t>
            </a:r>
            <a:endParaRPr lang="en-US" sz="3200" b="1" dirty="0" smtClean="0">
              <a:latin typeface="Bell Gothic Std Bold"/>
              <a:cs typeface="Bell Gothic Std Bold"/>
            </a:endParaRPr>
          </a:p>
          <a:p>
            <a:pPr marL="0" indent="0">
              <a:buNone/>
            </a:pPr>
            <a:endParaRPr lang="en-US" sz="2800" i="1" dirty="0"/>
          </a:p>
          <a:p>
            <a:pPr marL="365760" lvl="1" indent="0">
              <a:buNone/>
            </a:pPr>
            <a:r>
              <a:rPr lang="en-US" i="1" dirty="0" smtClean="0"/>
              <a:t>	</a:t>
            </a:r>
            <a:r>
              <a:rPr lang="en-US" sz="2800" i="1" dirty="0" smtClean="0"/>
              <a:t>– </a:t>
            </a:r>
            <a:r>
              <a:rPr lang="en-US" sz="2800" b="1" i="1" dirty="0"/>
              <a:t>Yogi Berra</a:t>
            </a:r>
            <a:endParaRPr lang="en-US" sz="2800" dirty="0"/>
          </a:p>
        </p:txBody>
      </p:sp>
      <p:sp>
        <p:nvSpPr>
          <p:cNvPr id="4" name="Title 3"/>
          <p:cNvSpPr>
            <a:spLocks noGrp="1"/>
          </p:cNvSpPr>
          <p:nvPr>
            <p:ph type="title"/>
          </p:nvPr>
        </p:nvSpPr>
        <p:spPr>
          <a:xfrm>
            <a:off x="457200" y="533400"/>
            <a:ext cx="8229600" cy="1371792"/>
          </a:xfrm>
        </p:spPr>
        <p:txBody>
          <a:bodyPr>
            <a:normAutofit fontScale="90000"/>
          </a:bodyPr>
          <a:lstStyle/>
          <a:p>
            <a:r>
              <a:rPr lang="en-US" dirty="0"/>
              <a:t>Do you know where your business will take you?</a:t>
            </a:r>
            <a:br>
              <a:rPr lang="en-US" dirty="0"/>
            </a:br>
            <a:endParaRPr lang="en-US" dirty="0"/>
          </a:p>
        </p:txBody>
      </p:sp>
    </p:spTree>
    <p:extLst>
      <p:ext uri="{BB962C8B-B14F-4D97-AF65-F5344CB8AC3E}">
        <p14:creationId xmlns:p14="http://schemas.microsoft.com/office/powerpoint/2010/main" val="278096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cap="none" dirty="0" smtClean="0"/>
              <a:t>Caring for a Business </a:t>
            </a:r>
            <a:r>
              <a:rPr lang="en-US" sz="4400" dirty="0"/>
              <a:t>P</a:t>
            </a:r>
            <a:r>
              <a:rPr lang="en-US" sz="4400" cap="none" dirty="0" smtClean="0"/>
              <a:t>lan?</a:t>
            </a:r>
            <a:endParaRPr lang="en-US" sz="4400" cap="none" dirty="0"/>
          </a:p>
        </p:txBody>
      </p:sp>
      <p:sp>
        <p:nvSpPr>
          <p:cNvPr id="3" name="Content Placeholder 2"/>
          <p:cNvSpPr>
            <a:spLocks noGrp="1"/>
          </p:cNvSpPr>
          <p:nvPr>
            <p:ph idx="1"/>
          </p:nvPr>
        </p:nvSpPr>
        <p:spPr/>
        <p:txBody>
          <a:bodyPr>
            <a:normAutofit/>
          </a:bodyPr>
          <a:lstStyle/>
          <a:p>
            <a:r>
              <a:rPr lang="en-US" dirty="0"/>
              <a:t>A good business plan is not a static document, it is a </a:t>
            </a:r>
            <a:r>
              <a:rPr lang="en-US" dirty="0" smtClean="0"/>
              <a:t>living</a:t>
            </a:r>
            <a:r>
              <a:rPr lang="en-US" dirty="0"/>
              <a:t> </a:t>
            </a:r>
            <a:r>
              <a:rPr lang="en-US" dirty="0" smtClean="0"/>
              <a:t>document.  </a:t>
            </a:r>
            <a:r>
              <a:rPr lang="en-US" sz="2400" dirty="0" smtClean="0"/>
              <a:t>As </a:t>
            </a:r>
            <a:r>
              <a:rPr lang="en-US" sz="2400" dirty="0"/>
              <a:t>such it needs to be </a:t>
            </a:r>
            <a:r>
              <a:rPr lang="en-US" sz="2400" dirty="0" smtClean="0"/>
              <a:t>nurtured. </a:t>
            </a:r>
          </a:p>
          <a:p>
            <a:pPr lvl="1"/>
            <a:r>
              <a:rPr lang="en-US" sz="2400" dirty="0" smtClean="0"/>
              <a:t>If </a:t>
            </a:r>
            <a:r>
              <a:rPr lang="en-US" sz="2400" dirty="0"/>
              <a:t>you have a written business plan, take it out and </a:t>
            </a:r>
            <a:r>
              <a:rPr lang="en-US" sz="2400" dirty="0" smtClean="0"/>
              <a:t>review </a:t>
            </a:r>
            <a:r>
              <a:rPr lang="en-US" sz="2400" dirty="0"/>
              <a:t>it</a:t>
            </a:r>
            <a:r>
              <a:rPr lang="en-US" sz="2400" dirty="0" smtClean="0"/>
              <a:t>.</a:t>
            </a:r>
          </a:p>
          <a:p>
            <a:pPr lvl="2"/>
            <a:r>
              <a:rPr lang="en-US" sz="2200" dirty="0" smtClean="0"/>
              <a:t>Have </a:t>
            </a:r>
            <a:r>
              <a:rPr lang="en-US" sz="2200" dirty="0"/>
              <a:t>your goals and objectives changed</a:t>
            </a:r>
            <a:r>
              <a:rPr lang="en-US" sz="2200" dirty="0" smtClean="0"/>
              <a:t>?</a:t>
            </a:r>
          </a:p>
          <a:p>
            <a:pPr lvl="2"/>
            <a:r>
              <a:rPr lang="en-US" sz="2200" dirty="0" smtClean="0"/>
              <a:t>What about your strategy, </a:t>
            </a:r>
            <a:r>
              <a:rPr lang="en-US" sz="2200" dirty="0"/>
              <a:t>have you adapted your strategy to fit today’s reality</a:t>
            </a:r>
            <a:r>
              <a:rPr lang="en-US" sz="2200" dirty="0" smtClean="0"/>
              <a:t>?</a:t>
            </a:r>
          </a:p>
          <a:p>
            <a:pPr lvl="1"/>
            <a:r>
              <a:rPr lang="en-US" sz="2400" dirty="0" smtClean="0"/>
              <a:t>If </a:t>
            </a:r>
            <a:r>
              <a:rPr lang="en-US" sz="2400" dirty="0"/>
              <a:t>you haven’t put a plan </a:t>
            </a:r>
            <a:r>
              <a:rPr lang="en-US" sz="2400" dirty="0" smtClean="0"/>
              <a:t>on paper </a:t>
            </a:r>
            <a:r>
              <a:rPr lang="mr-IN" sz="2400" dirty="0" smtClean="0"/>
              <a:t>…</a:t>
            </a:r>
            <a:r>
              <a:rPr lang="en-US" sz="2400" dirty="0" smtClean="0"/>
              <a:t> maybe now is the time to get started!</a:t>
            </a:r>
            <a:endParaRPr lang="en-US" sz="2400" dirty="0"/>
          </a:p>
          <a:p>
            <a:endParaRPr lang="en-US" dirty="0" smtClean="0"/>
          </a:p>
          <a:p>
            <a:endParaRPr lang="en-US" dirty="0"/>
          </a:p>
        </p:txBody>
      </p:sp>
    </p:spTree>
    <p:extLst>
      <p:ext uri="{BB962C8B-B14F-4D97-AF65-F5344CB8AC3E}">
        <p14:creationId xmlns:p14="http://schemas.microsoft.com/office/powerpoint/2010/main" val="39686571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Think about business planning as a two-stage process</a:t>
            </a:r>
            <a:endParaRPr lang="en-US" sz="4000" dirty="0"/>
          </a:p>
        </p:txBody>
      </p:sp>
      <p:sp>
        <p:nvSpPr>
          <p:cNvPr id="3" name="Content Placeholder 2"/>
          <p:cNvSpPr>
            <a:spLocks noGrp="1"/>
          </p:cNvSpPr>
          <p:nvPr>
            <p:ph idx="1"/>
          </p:nvPr>
        </p:nvSpPr>
        <p:spPr/>
        <p:txBody>
          <a:bodyPr>
            <a:normAutofit/>
          </a:bodyPr>
          <a:lstStyle/>
          <a:p>
            <a:pPr marL="182880" lvl="1"/>
            <a:r>
              <a:rPr lang="en-US" sz="3200" dirty="0" smtClean="0"/>
              <a:t>Stage One: </a:t>
            </a:r>
            <a:r>
              <a:rPr lang="en-US" sz="2800" dirty="0" smtClean="0"/>
              <a:t>Writing </a:t>
            </a:r>
            <a:r>
              <a:rPr lang="en-US" sz="2800" dirty="0"/>
              <a:t>or Creating a business </a:t>
            </a:r>
            <a:r>
              <a:rPr lang="en-US" sz="2800" dirty="0" smtClean="0"/>
              <a:t>plan</a:t>
            </a:r>
            <a:endParaRPr lang="en-US" sz="3200" dirty="0" smtClean="0"/>
          </a:p>
          <a:p>
            <a:pPr lvl="2"/>
            <a:r>
              <a:rPr lang="en-US" sz="2800" dirty="0" smtClean="0"/>
              <a:t>Should involve others</a:t>
            </a:r>
          </a:p>
          <a:p>
            <a:pPr lvl="2"/>
            <a:r>
              <a:rPr lang="en-US" sz="2800" dirty="0" smtClean="0"/>
              <a:t>Serve as a promotional document</a:t>
            </a:r>
          </a:p>
          <a:p>
            <a:pPr lvl="2"/>
            <a:r>
              <a:rPr lang="en-US" sz="2800" dirty="0" smtClean="0"/>
              <a:t>Be honest, not overly optimistic</a:t>
            </a:r>
          </a:p>
          <a:p>
            <a:pPr lvl="2"/>
            <a:r>
              <a:rPr lang="en-US" sz="2800" dirty="0"/>
              <a:t>Tell </a:t>
            </a:r>
            <a:r>
              <a:rPr lang="en-US" sz="2800" u="sng" dirty="0">
                <a:solidFill>
                  <a:srgbClr val="0000FF"/>
                </a:solidFill>
              </a:rPr>
              <a:t>your</a:t>
            </a:r>
            <a:r>
              <a:rPr lang="en-US" sz="2800" dirty="0"/>
              <a:t> story – address relevant issues</a:t>
            </a:r>
            <a:endParaRPr lang="en-US" sz="3000" dirty="0"/>
          </a:p>
          <a:p>
            <a:pPr lvl="1"/>
            <a:endParaRPr lang="en-US" sz="3000" dirty="0" smtClean="0"/>
          </a:p>
          <a:p>
            <a:pPr lvl="1"/>
            <a:endParaRPr lang="en-US" sz="3000" dirty="0" smtClean="0"/>
          </a:p>
          <a:p>
            <a:pPr lvl="1"/>
            <a:endParaRPr lang="en-US" sz="2800" dirty="0" smtClean="0"/>
          </a:p>
          <a:p>
            <a:pPr marL="282575" lvl="1" indent="0">
              <a:buNone/>
            </a:pPr>
            <a:endParaRPr lang="en-US" dirty="0" smtClean="0"/>
          </a:p>
          <a:p>
            <a:pPr lvl="1"/>
            <a:endParaRPr lang="en-US" sz="3000" dirty="0"/>
          </a:p>
        </p:txBody>
      </p:sp>
    </p:spTree>
    <p:extLst>
      <p:ext uri="{BB962C8B-B14F-4D97-AF65-F5344CB8AC3E}">
        <p14:creationId xmlns:p14="http://schemas.microsoft.com/office/powerpoint/2010/main" val="40733897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Two Stage Process…</a:t>
            </a:r>
            <a:endParaRPr lang="en-US" sz="4000" dirty="0"/>
          </a:p>
        </p:txBody>
      </p:sp>
      <p:sp>
        <p:nvSpPr>
          <p:cNvPr id="3" name="Content Placeholder 2"/>
          <p:cNvSpPr>
            <a:spLocks noGrp="1"/>
          </p:cNvSpPr>
          <p:nvPr>
            <p:ph idx="1"/>
          </p:nvPr>
        </p:nvSpPr>
        <p:spPr/>
        <p:txBody>
          <a:bodyPr>
            <a:normAutofit/>
          </a:bodyPr>
          <a:lstStyle/>
          <a:p>
            <a:r>
              <a:rPr lang="en-US" sz="3200" dirty="0" smtClean="0"/>
              <a:t>Stage Two:  Implementing the business plan</a:t>
            </a:r>
          </a:p>
          <a:p>
            <a:pPr lvl="1"/>
            <a:r>
              <a:rPr lang="en-US" sz="3000" dirty="0" smtClean="0"/>
              <a:t>Includes steps required to implement</a:t>
            </a:r>
          </a:p>
          <a:p>
            <a:pPr lvl="1"/>
            <a:r>
              <a:rPr lang="en-US" sz="3000" dirty="0" smtClean="0"/>
              <a:t>A timeline or milestones</a:t>
            </a:r>
          </a:p>
          <a:p>
            <a:endParaRPr lang="en-US" sz="3200" dirty="0" smtClean="0"/>
          </a:p>
          <a:p>
            <a:pPr lvl="1"/>
            <a:endParaRPr lang="en-US" sz="3000" dirty="0"/>
          </a:p>
        </p:txBody>
      </p:sp>
    </p:spTree>
    <p:extLst>
      <p:ext uri="{BB962C8B-B14F-4D97-AF65-F5344CB8AC3E}">
        <p14:creationId xmlns:p14="http://schemas.microsoft.com/office/powerpoint/2010/main" val="2166023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7091</TotalTime>
  <Words>1840</Words>
  <Application>Microsoft Macintosh PowerPoint</Application>
  <PresentationFormat>On-screen Show (4:3)</PresentationFormat>
  <Paragraphs>275</Paragraphs>
  <Slides>36</Slides>
  <Notes>35</Notes>
  <HiddenSlides>1</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Clarity</vt:lpstr>
      <vt:lpstr> Developing a Mission Statement  Transfer the Farm Education Series Delaware Ag Week</vt:lpstr>
      <vt:lpstr>Thank You </vt:lpstr>
      <vt:lpstr>PowerPoint Presentation</vt:lpstr>
      <vt:lpstr>Today’s Agenda </vt:lpstr>
      <vt:lpstr>Why have a Business Plan?</vt:lpstr>
      <vt:lpstr>Do you know where your business will take you? </vt:lpstr>
      <vt:lpstr>Caring for a Business Plan?</vt:lpstr>
      <vt:lpstr>Think about business planning as a two-stage process</vt:lpstr>
      <vt:lpstr>Two Stage Process…</vt:lpstr>
      <vt:lpstr>Typical Plan:</vt:lpstr>
      <vt:lpstr>Executive Summary:  Mission Statement</vt:lpstr>
      <vt:lpstr>Is it achievable?</vt:lpstr>
      <vt:lpstr>PowerPoint Presentation</vt:lpstr>
      <vt:lpstr>Organizing your Thoughts for your  Mission Statement</vt:lpstr>
      <vt:lpstr>Organizing your thoughts for your  Mission Statement</vt:lpstr>
      <vt:lpstr>Thoughts for Mission Statements</vt:lpstr>
      <vt:lpstr>Example Mission Statement</vt:lpstr>
      <vt:lpstr>Example Mission Statement</vt:lpstr>
      <vt:lpstr>Example Mission Statement</vt:lpstr>
      <vt:lpstr>Example Mission Statement</vt:lpstr>
      <vt:lpstr>Example Mission Statement</vt:lpstr>
      <vt:lpstr>Example Mission Statement</vt:lpstr>
      <vt:lpstr>Example Mission Statement</vt:lpstr>
      <vt:lpstr>Example Mission Statements</vt:lpstr>
      <vt:lpstr>One more thought about a Mission Statement</vt:lpstr>
      <vt:lpstr>Exercise</vt:lpstr>
      <vt:lpstr>PowerPoint Presentation</vt:lpstr>
      <vt:lpstr>SARE</vt:lpstr>
      <vt:lpstr>PowerPoint Presentation</vt:lpstr>
      <vt:lpstr>PowerPoint Presentation</vt:lpstr>
      <vt:lpstr>IFSaM</vt:lpstr>
      <vt:lpstr>More Resources:    </vt:lpstr>
      <vt:lpstr>PowerPoint Presentation</vt:lpstr>
      <vt:lpstr>PowerPoint Presentation</vt:lpstr>
      <vt:lpstr>Questions?</vt:lpstr>
      <vt:lpstr>In the words of Walt Disney: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Plans</dc:title>
  <dc:creator>Laurie</dc:creator>
  <cp:lastModifiedBy>Laurie Wolinski</cp:lastModifiedBy>
  <cp:revision>111</cp:revision>
  <cp:lastPrinted>2017-01-11T13:34:00Z</cp:lastPrinted>
  <dcterms:created xsi:type="dcterms:W3CDTF">2011-01-19T21:32:06Z</dcterms:created>
  <dcterms:modified xsi:type="dcterms:W3CDTF">2017-01-11T17:42:47Z</dcterms:modified>
</cp:coreProperties>
</file>