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8" r:id="rId4"/>
    <p:sldId id="261" r:id="rId5"/>
    <p:sldId id="262" r:id="rId6"/>
    <p:sldId id="266" r:id="rId7"/>
    <p:sldId id="267" r:id="rId8"/>
    <p:sldId id="268" r:id="rId9"/>
    <p:sldId id="269" r:id="rId10"/>
    <p:sldId id="270" r:id="rId11"/>
    <p:sldId id="271" r:id="rId12"/>
    <p:sldId id="272" r:id="rId13"/>
    <p:sldId id="273" r:id="rId14"/>
    <p:sldId id="274" r:id="rId15"/>
    <p:sldId id="275" r:id="rId16"/>
    <p:sldId id="276" r:id="rId17"/>
    <p:sldId id="26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3A3E"/>
    <a:srgbClr val="FFD500"/>
    <a:srgbClr val="E03A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78" d="100"/>
          <a:sy n="78" d="100"/>
        </p:scale>
        <p:origin x="782"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7" name="Rectangle 6"/>
          <p:cNvSpPr/>
          <p:nvPr userDrawn="1"/>
        </p:nvSpPr>
        <p:spPr>
          <a:xfrm>
            <a:off x="0" y="0"/>
            <a:ext cx="9144000" cy="1812153"/>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4080911"/>
            <a:ext cx="9144000" cy="2777089"/>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0" hasCustomPrompt="1"/>
          </p:nvPr>
        </p:nvSpPr>
        <p:spPr>
          <a:xfrm>
            <a:off x="4495800" y="5709379"/>
            <a:ext cx="4365625" cy="984250"/>
          </a:xfrm>
        </p:spPr>
        <p:txBody>
          <a:bodyPr>
            <a:normAutofit/>
          </a:bodyPr>
          <a:lstStyle>
            <a:lvl1pPr marL="0" indent="0">
              <a:buNone/>
              <a:defRPr sz="2400" baseline="0">
                <a:solidFill>
                  <a:srgbClr val="FFD500"/>
                </a:solidFill>
              </a:defRPr>
            </a:lvl1pPr>
          </a:lstStyle>
          <a:p>
            <a:pPr lvl="0"/>
            <a:r>
              <a:rPr lang="en-US" dirty="0"/>
              <a:t>Click to insert name of program and date</a:t>
            </a:r>
          </a:p>
        </p:txBody>
      </p:sp>
      <p:sp>
        <p:nvSpPr>
          <p:cNvPr id="14" name="Text Placeholder 13"/>
          <p:cNvSpPr>
            <a:spLocks noGrp="1"/>
          </p:cNvSpPr>
          <p:nvPr>
            <p:ph type="body" sz="quarter" idx="11" hasCustomPrompt="1"/>
          </p:nvPr>
        </p:nvSpPr>
        <p:spPr>
          <a:xfrm>
            <a:off x="214313" y="4081463"/>
            <a:ext cx="4152900" cy="1398587"/>
          </a:xfrm>
        </p:spPr>
        <p:txBody>
          <a:bodyPr/>
          <a:lstStyle>
            <a:lvl1pPr marL="0" indent="0">
              <a:buNone/>
              <a:defRPr baseline="0">
                <a:solidFill>
                  <a:srgbClr val="FFD500"/>
                </a:solidFill>
              </a:defRPr>
            </a:lvl1pPr>
          </a:lstStyle>
          <a:p>
            <a:pPr lvl="0"/>
            <a:r>
              <a:rPr lang="en-US" dirty="0"/>
              <a:t>Click to insert your name and title</a:t>
            </a:r>
          </a:p>
        </p:txBody>
      </p:sp>
      <p:pic>
        <p:nvPicPr>
          <p:cNvPr id="16" name="Picture 15" descr="edwin vegetables .jpe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95800" y="4233609"/>
            <a:ext cx="1374349" cy="914400"/>
          </a:xfrm>
          <a:prstGeom prst="rect">
            <a:avLst/>
          </a:prstGeom>
        </p:spPr>
      </p:pic>
      <p:pic>
        <p:nvPicPr>
          <p:cNvPr id="17" name="Picture 16" descr="Legal-scales-books-gavel-Image.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22163" y="4233609"/>
            <a:ext cx="1374822" cy="914400"/>
          </a:xfrm>
          <a:prstGeom prst="rect">
            <a:avLst/>
          </a:prstGeom>
        </p:spPr>
      </p:pic>
      <p:pic>
        <p:nvPicPr>
          <p:cNvPr id="18" name="Picture 17" descr="agnr2070.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6789" y="4233609"/>
            <a:ext cx="1370931" cy="914400"/>
          </a:xfrm>
          <a:prstGeom prst="rect">
            <a:avLst/>
          </a:prstGeom>
        </p:spPr>
      </p:pic>
      <p:pic>
        <p:nvPicPr>
          <p:cNvPr id="3" name="Picture 2" descr="MPower-Logo_WHITE_UM-AG-LAW_2.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4572000" cy="1608085"/>
          </a:xfrm>
          <a:prstGeom prst="rect">
            <a:avLst/>
          </a:prstGeom>
        </p:spPr>
      </p:pic>
    </p:spTree>
    <p:extLst>
      <p:ext uri="{BB962C8B-B14F-4D97-AF65-F5344CB8AC3E}">
        <p14:creationId xmlns:p14="http://schemas.microsoft.com/office/powerpoint/2010/main" val="1607068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6520897"/>
            <a:ext cx="9144000" cy="337103"/>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rgbClr val="FFD500"/>
                </a:solidFill>
              </a:defRPr>
            </a:lvl1pPr>
          </a:lstStyle>
          <a:p>
            <a:fld id="{3EE7BDDD-32E3-F14C-A4BC-88DD14AF97A6}" type="datetimeFigureOut">
              <a:rPr lang="en-US" smtClean="0"/>
              <a:pPr/>
              <a:t>3/20/2026</a:t>
            </a:fld>
            <a:endParaRPr lang="en-US"/>
          </a:p>
        </p:txBody>
      </p:sp>
      <p:sp>
        <p:nvSpPr>
          <p:cNvPr id="6" name="Footer Placeholder 5"/>
          <p:cNvSpPr>
            <a:spLocks noGrp="1"/>
          </p:cNvSpPr>
          <p:nvPr>
            <p:ph type="ftr" sz="quarter" idx="11"/>
          </p:nvPr>
        </p:nvSpPr>
        <p:spPr/>
        <p:txBody>
          <a:bodyPr/>
          <a:lstStyle>
            <a:lvl1pPr>
              <a:defRPr>
                <a:solidFill>
                  <a:srgbClr val="FFD500"/>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D500"/>
                </a:solidFill>
              </a:defRPr>
            </a:lvl1pPr>
          </a:lstStyle>
          <a:p>
            <a:fld id="{B7D7F674-7E8E-3A41-AB48-8C145562596B}" type="slidenum">
              <a:rPr lang="en-US" smtClean="0"/>
              <a:pPr/>
              <a:t>‹#›</a:t>
            </a:fld>
            <a:endParaRPr lang="en-US"/>
          </a:p>
        </p:txBody>
      </p:sp>
      <p:sp>
        <p:nvSpPr>
          <p:cNvPr id="9" name="Rectangle 8"/>
          <p:cNvSpPr/>
          <p:nvPr userDrawn="1"/>
        </p:nvSpPr>
        <p:spPr>
          <a:xfrm>
            <a:off x="0" y="898942"/>
            <a:ext cx="9144000" cy="313916"/>
          </a:xfrm>
          <a:prstGeom prst="rect">
            <a:avLst/>
          </a:prstGeom>
          <a:solidFill>
            <a:srgbClr val="FFD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9144000" cy="898942"/>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1" name="Picture 10" descr="MPower-Logo_WHITE_UM-AG-LAW_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00800" y="69858"/>
            <a:ext cx="2743200" cy="964851"/>
          </a:xfrm>
          <a:prstGeom prst="rect">
            <a:avLst/>
          </a:prstGeom>
        </p:spPr>
      </p:pic>
    </p:spTree>
    <p:extLst>
      <p:ext uri="{BB962C8B-B14F-4D97-AF65-F5344CB8AC3E}">
        <p14:creationId xmlns:p14="http://schemas.microsoft.com/office/powerpoint/2010/main" val="282241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6520897"/>
            <a:ext cx="9144000" cy="337103"/>
          </a:xfrm>
          <a:prstGeom prst="rect">
            <a:avLst/>
          </a:prstGeom>
          <a:solidFill>
            <a:srgbClr val="FFD500"/>
          </a:solidFill>
          <a:ln>
            <a:solidFill>
              <a:srgbClr val="FFD5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1"/>
            <a:ext cx="9144000" cy="1216387"/>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ln>
                  <a:solidFill>
                    <a:srgbClr val="E03A3E"/>
                  </a:solidFill>
                </a:ln>
                <a:solidFill>
                  <a:srgbClr val="E03A3E"/>
                </a:solidFill>
              </a:defRPr>
            </a:lvl1pPr>
          </a:lstStyle>
          <a:p>
            <a:fld id="{3EE7BDDD-32E3-F14C-A4BC-88DD14AF97A6}" type="datetimeFigureOut">
              <a:rPr lang="en-US" smtClean="0"/>
              <a:pPr/>
              <a:t>3/20/2026</a:t>
            </a:fld>
            <a:endParaRPr lang="en-US"/>
          </a:p>
        </p:txBody>
      </p:sp>
      <p:sp>
        <p:nvSpPr>
          <p:cNvPr id="5" name="Footer Placeholder 4"/>
          <p:cNvSpPr>
            <a:spLocks noGrp="1"/>
          </p:cNvSpPr>
          <p:nvPr>
            <p:ph type="ftr" sz="quarter" idx="11"/>
          </p:nvPr>
        </p:nvSpPr>
        <p:spPr/>
        <p:txBody>
          <a:bodyPr/>
          <a:lstStyle>
            <a:lvl1pPr>
              <a:defRPr>
                <a:ln>
                  <a:solidFill>
                    <a:srgbClr val="E03A3E"/>
                  </a:solidFill>
                </a:ln>
                <a:solidFill>
                  <a:srgbClr val="E03A3E"/>
                </a:solidFill>
              </a:defRPr>
            </a:lvl1pPr>
          </a:lstStyle>
          <a:p>
            <a:endParaRPr lang="en-US"/>
          </a:p>
        </p:txBody>
      </p:sp>
      <p:sp>
        <p:nvSpPr>
          <p:cNvPr id="6" name="Slide Number Placeholder 5"/>
          <p:cNvSpPr>
            <a:spLocks noGrp="1"/>
          </p:cNvSpPr>
          <p:nvPr>
            <p:ph type="sldNum" sz="quarter" idx="12"/>
          </p:nvPr>
        </p:nvSpPr>
        <p:spPr/>
        <p:txBody>
          <a:bodyPr/>
          <a:lstStyle>
            <a:lvl1pPr>
              <a:defRPr>
                <a:ln>
                  <a:solidFill>
                    <a:srgbClr val="E03A3E"/>
                  </a:solidFill>
                </a:ln>
                <a:solidFill>
                  <a:srgbClr val="E03A3E"/>
                </a:solidFill>
              </a:defRPr>
            </a:lvl1pPr>
          </a:lstStyle>
          <a:p>
            <a:fld id="{B7D7F674-7E8E-3A41-AB48-8C145562596B}" type="slidenum">
              <a:rPr lang="en-US" smtClean="0"/>
              <a:pPr/>
              <a:t>‹#›</a:t>
            </a:fld>
            <a:endParaRPr lang="en-US"/>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00430" y="73387"/>
            <a:ext cx="4109448" cy="1143000"/>
          </a:xfrm>
        </p:spPr>
        <p:txBody>
          <a:bodyPr/>
          <a:lstStyle/>
          <a:p>
            <a:r>
              <a:rPr lang="en-US" dirty="0"/>
              <a:t>Click to edit Master title style</a:t>
            </a:r>
          </a:p>
        </p:txBody>
      </p:sp>
      <p:pic>
        <p:nvPicPr>
          <p:cNvPr id="10" name="Picture 9" descr="MPower-Logo_WHITE_UM-AG-LAW_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00800" y="69858"/>
            <a:ext cx="2743200" cy="964851"/>
          </a:xfrm>
          <a:prstGeom prst="rect">
            <a:avLst/>
          </a:prstGeom>
        </p:spPr>
      </p:pic>
    </p:spTree>
    <p:extLst>
      <p:ext uri="{BB962C8B-B14F-4D97-AF65-F5344CB8AC3E}">
        <p14:creationId xmlns:p14="http://schemas.microsoft.com/office/powerpoint/2010/main" val="4127040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6520897"/>
            <a:ext cx="9144000" cy="337103"/>
          </a:xfrm>
          <a:prstGeom prst="rect">
            <a:avLst/>
          </a:prstGeom>
          <a:solidFill>
            <a:srgbClr val="FFD500"/>
          </a:solidFill>
          <a:ln>
            <a:solidFill>
              <a:srgbClr val="FFD5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E03A3E"/>
                </a:solidFill>
              </a:ln>
              <a:solidFill>
                <a:srgbClr val="E03A3E"/>
              </a:solidFill>
            </a:endParaRPr>
          </a:p>
        </p:txBody>
      </p:sp>
      <p:sp>
        <p:nvSpPr>
          <p:cNvPr id="9" name="Rectangle 8"/>
          <p:cNvSpPr/>
          <p:nvPr userDrawn="1"/>
        </p:nvSpPr>
        <p:spPr>
          <a:xfrm>
            <a:off x="0" y="-1"/>
            <a:ext cx="9144000" cy="1164771"/>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ln>
                  <a:solidFill>
                    <a:srgbClr val="E03A3E"/>
                  </a:solidFill>
                </a:ln>
                <a:solidFill>
                  <a:srgbClr val="E03A3E"/>
                </a:solidFill>
              </a:defRPr>
            </a:lvl1pPr>
          </a:lstStyle>
          <a:p>
            <a:fld id="{3EE7BDDD-32E3-F14C-A4BC-88DD14AF97A6}" type="datetimeFigureOut">
              <a:rPr lang="en-US" smtClean="0"/>
              <a:pPr/>
              <a:t>3/20/2026</a:t>
            </a:fld>
            <a:endParaRPr lang="en-US"/>
          </a:p>
        </p:txBody>
      </p:sp>
      <p:sp>
        <p:nvSpPr>
          <p:cNvPr id="5" name="Footer Placeholder 4"/>
          <p:cNvSpPr>
            <a:spLocks noGrp="1"/>
          </p:cNvSpPr>
          <p:nvPr>
            <p:ph type="ftr" sz="quarter" idx="11"/>
          </p:nvPr>
        </p:nvSpPr>
        <p:spPr/>
        <p:txBody>
          <a:bodyPr/>
          <a:lstStyle>
            <a:lvl1pPr>
              <a:defRPr>
                <a:ln>
                  <a:solidFill>
                    <a:srgbClr val="E03A3E"/>
                  </a:solidFill>
                </a:ln>
                <a:solidFill>
                  <a:srgbClr val="E03A3E"/>
                </a:solidFill>
              </a:defRPr>
            </a:lvl1pPr>
          </a:lstStyle>
          <a:p>
            <a:endParaRPr lang="en-US"/>
          </a:p>
        </p:txBody>
      </p:sp>
      <p:sp>
        <p:nvSpPr>
          <p:cNvPr id="6" name="Slide Number Placeholder 5"/>
          <p:cNvSpPr>
            <a:spLocks noGrp="1"/>
          </p:cNvSpPr>
          <p:nvPr>
            <p:ph type="sldNum" sz="quarter" idx="12"/>
          </p:nvPr>
        </p:nvSpPr>
        <p:spPr/>
        <p:txBody>
          <a:bodyPr/>
          <a:lstStyle>
            <a:lvl1pPr>
              <a:defRPr>
                <a:ln>
                  <a:solidFill>
                    <a:srgbClr val="E03A3E"/>
                  </a:solidFill>
                </a:ln>
                <a:solidFill>
                  <a:srgbClr val="E03A3E"/>
                </a:solidFill>
              </a:defRPr>
            </a:lvl1pPr>
          </a:lstStyle>
          <a:p>
            <a:fld id="{B7D7F674-7E8E-3A41-AB48-8C145562596B}" type="slidenum">
              <a:rPr lang="en-US" smtClean="0"/>
              <a:pPr/>
              <a:t>‹#›</a:t>
            </a:fld>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MPower-Logo_WHITE_UM-AG-LAW_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00800" y="69858"/>
            <a:ext cx="2743200" cy="964851"/>
          </a:xfrm>
          <a:prstGeom prst="rect">
            <a:avLst/>
          </a:prstGeom>
        </p:spPr>
      </p:pic>
    </p:spTree>
    <p:extLst>
      <p:ext uri="{BB962C8B-B14F-4D97-AF65-F5344CB8AC3E}">
        <p14:creationId xmlns:p14="http://schemas.microsoft.com/office/powerpoint/2010/main" val="1344294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solidFill>
                  <a:schemeClr val="tx1"/>
                </a:solidFill>
              </a:defRPr>
            </a:lvl1pPr>
          </a:lstStyle>
          <a:p>
            <a:r>
              <a:rPr lang="en-US" dirty="0"/>
              <a:t>Insert Thank You</a:t>
            </a:r>
          </a:p>
        </p:txBody>
      </p:sp>
      <p:sp>
        <p:nvSpPr>
          <p:cNvPr id="7" name="Rectangle 6"/>
          <p:cNvSpPr/>
          <p:nvPr userDrawn="1"/>
        </p:nvSpPr>
        <p:spPr>
          <a:xfrm>
            <a:off x="0" y="0"/>
            <a:ext cx="9144000" cy="1812153"/>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4080911"/>
            <a:ext cx="9144000" cy="2777089"/>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0" hasCustomPrompt="1"/>
          </p:nvPr>
        </p:nvSpPr>
        <p:spPr>
          <a:xfrm>
            <a:off x="4495800" y="5709379"/>
            <a:ext cx="4365625" cy="984250"/>
          </a:xfrm>
        </p:spPr>
        <p:txBody>
          <a:bodyPr>
            <a:normAutofit/>
          </a:bodyPr>
          <a:lstStyle>
            <a:lvl1pPr marL="0" indent="0">
              <a:buNone/>
              <a:defRPr sz="2400" baseline="0">
                <a:solidFill>
                  <a:srgbClr val="FFD500"/>
                </a:solidFill>
              </a:defRPr>
            </a:lvl1pPr>
          </a:lstStyle>
          <a:p>
            <a:pPr lvl="0"/>
            <a:r>
              <a:rPr lang="en-US" dirty="0"/>
              <a:t>Insert website and social media contact info</a:t>
            </a:r>
          </a:p>
        </p:txBody>
      </p:sp>
      <p:sp>
        <p:nvSpPr>
          <p:cNvPr id="14" name="Text Placeholder 13"/>
          <p:cNvSpPr>
            <a:spLocks noGrp="1"/>
          </p:cNvSpPr>
          <p:nvPr>
            <p:ph type="body" sz="quarter" idx="11" hasCustomPrompt="1"/>
          </p:nvPr>
        </p:nvSpPr>
        <p:spPr>
          <a:xfrm>
            <a:off x="214313" y="4081463"/>
            <a:ext cx="4152900" cy="1398587"/>
          </a:xfrm>
        </p:spPr>
        <p:txBody>
          <a:bodyPr/>
          <a:lstStyle>
            <a:lvl1pPr marL="0" indent="0">
              <a:buNone/>
              <a:defRPr baseline="0">
                <a:solidFill>
                  <a:srgbClr val="FFD500"/>
                </a:solidFill>
              </a:defRPr>
            </a:lvl1pPr>
          </a:lstStyle>
          <a:p>
            <a:pPr lvl="0"/>
            <a:r>
              <a:rPr lang="en-US" dirty="0"/>
              <a:t>Insert phone number and email</a:t>
            </a:r>
          </a:p>
        </p:txBody>
      </p:sp>
      <p:pic>
        <p:nvPicPr>
          <p:cNvPr id="3" name="Picture 2" descr="MPower-Logo_WHITE_UM-AG-LAW_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4572000" cy="1608085"/>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02700" y="4456741"/>
            <a:ext cx="4505812" cy="538127"/>
          </a:xfrm>
          <a:prstGeom prst="rect">
            <a:avLst/>
          </a:prstGeom>
        </p:spPr>
      </p:pic>
    </p:spTree>
    <p:extLst>
      <p:ext uri="{BB962C8B-B14F-4D97-AF65-F5344CB8AC3E}">
        <p14:creationId xmlns:p14="http://schemas.microsoft.com/office/powerpoint/2010/main" val="184744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7482"/>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9144000" cy="1212858"/>
          </a:xfrm>
          <a:prstGeom prst="rect">
            <a:avLst/>
          </a:prstGeom>
          <a:solidFill>
            <a:srgbClr val="E03A3E"/>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430" y="69858"/>
            <a:ext cx="5450902" cy="1143000"/>
          </a:xfrm>
        </p:spPr>
        <p:txBody>
          <a:bodyPr/>
          <a:lstStyle/>
          <a:p>
            <a:r>
              <a:rPr lang="en-US" dirty="0"/>
              <a:t>Click to edit Master title style</a:t>
            </a:r>
          </a:p>
        </p:txBody>
      </p:sp>
      <p:pic>
        <p:nvPicPr>
          <p:cNvPr id="10" name="Picture 9" descr="MPower-Logo_WHITE_UM-AG-LAW_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00800" y="69858"/>
            <a:ext cx="2743200" cy="964851"/>
          </a:xfrm>
          <a:prstGeom prst="rect">
            <a:avLst/>
          </a:prstGeom>
        </p:spPr>
      </p:pic>
      <p:sp>
        <p:nvSpPr>
          <p:cNvPr id="11" name="Rectangle 10"/>
          <p:cNvSpPr/>
          <p:nvPr userDrawn="1"/>
        </p:nvSpPr>
        <p:spPr>
          <a:xfrm>
            <a:off x="0" y="6528592"/>
            <a:ext cx="9144000" cy="313916"/>
          </a:xfrm>
          <a:prstGeom prst="rect">
            <a:avLst/>
          </a:prstGeom>
          <a:solidFill>
            <a:srgbClr val="FFD500"/>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rgbClr val="E03A3E"/>
                </a:solidFill>
              </a:defRPr>
            </a:lvl1pPr>
          </a:lstStyle>
          <a:p>
            <a:fld id="{3EE7BDDD-32E3-F14C-A4BC-88DD14AF97A6}" type="datetimeFigureOut">
              <a:rPr lang="en-US" smtClean="0"/>
              <a:pPr/>
              <a:t>3/20/2026</a:t>
            </a:fld>
            <a:endParaRPr lang="en-US"/>
          </a:p>
        </p:txBody>
      </p:sp>
      <p:sp>
        <p:nvSpPr>
          <p:cNvPr id="5" name="Footer Placeholder 4"/>
          <p:cNvSpPr>
            <a:spLocks noGrp="1"/>
          </p:cNvSpPr>
          <p:nvPr>
            <p:ph type="ftr" sz="quarter" idx="11"/>
          </p:nvPr>
        </p:nvSpPr>
        <p:spPr/>
        <p:txBody>
          <a:bodyPr/>
          <a:lstStyle>
            <a:lvl1pPr>
              <a:defRPr>
                <a:solidFill>
                  <a:srgbClr val="E03A3E"/>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E03A3E"/>
                </a:solidFill>
              </a:defRPr>
            </a:lvl1pPr>
          </a:lstStyle>
          <a:p>
            <a:fld id="{B7D7F674-7E8E-3A41-AB48-8C145562596B}" type="slidenum">
              <a:rPr lang="en-US" smtClean="0"/>
              <a:pPr/>
              <a:t>‹#›</a:t>
            </a:fld>
            <a:endParaRPr lang="en-US"/>
          </a:p>
        </p:txBody>
      </p:sp>
    </p:spTree>
    <p:extLst>
      <p:ext uri="{BB962C8B-B14F-4D97-AF65-F5344CB8AC3E}">
        <p14:creationId xmlns:p14="http://schemas.microsoft.com/office/powerpoint/2010/main" val="2988686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Rectangle 7"/>
          <p:cNvSpPr/>
          <p:nvPr userDrawn="1"/>
        </p:nvSpPr>
        <p:spPr>
          <a:xfrm>
            <a:off x="0" y="6564517"/>
            <a:ext cx="9144000" cy="313916"/>
          </a:xfrm>
          <a:prstGeom prst="rect">
            <a:avLst/>
          </a:prstGeom>
          <a:solidFill>
            <a:srgbClr val="FFD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rgbClr val="E03A3E"/>
                </a:solidFill>
              </a:defRPr>
            </a:lvl1pPr>
          </a:lstStyle>
          <a:p>
            <a:fld id="{3EE7BDDD-32E3-F14C-A4BC-88DD14AF97A6}" type="datetimeFigureOut">
              <a:rPr lang="en-US" smtClean="0"/>
              <a:pPr/>
              <a:t>3/20/2026</a:t>
            </a:fld>
            <a:endParaRPr lang="en-US"/>
          </a:p>
        </p:txBody>
      </p:sp>
      <p:sp>
        <p:nvSpPr>
          <p:cNvPr id="5" name="Footer Placeholder 4"/>
          <p:cNvSpPr>
            <a:spLocks noGrp="1"/>
          </p:cNvSpPr>
          <p:nvPr>
            <p:ph type="ftr" sz="quarter" idx="11"/>
          </p:nvPr>
        </p:nvSpPr>
        <p:spPr/>
        <p:txBody>
          <a:bodyPr/>
          <a:lstStyle>
            <a:lvl1pPr>
              <a:defRPr>
                <a:solidFill>
                  <a:srgbClr val="E03A3E"/>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E03A3E"/>
                </a:solidFill>
              </a:defRPr>
            </a:lvl1pPr>
          </a:lstStyle>
          <a:p>
            <a:fld id="{B7D7F674-7E8E-3A41-AB48-8C145562596B}" type="slidenum">
              <a:rPr lang="en-US" smtClean="0"/>
              <a:pPr/>
              <a:t>‹#›</a:t>
            </a:fld>
            <a:endParaRPr lang="en-US"/>
          </a:p>
        </p:txBody>
      </p:sp>
      <p:sp>
        <p:nvSpPr>
          <p:cNvPr id="12" name="Rectangle 11"/>
          <p:cNvSpPr/>
          <p:nvPr userDrawn="1"/>
        </p:nvSpPr>
        <p:spPr>
          <a:xfrm>
            <a:off x="0" y="0"/>
            <a:ext cx="9144000" cy="1212858"/>
          </a:xfrm>
          <a:prstGeom prst="rect">
            <a:avLst/>
          </a:prstGeom>
          <a:solidFill>
            <a:srgbClr val="E03A3E"/>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MPower-Logo_WHITE_UM-AG-LAW_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00800" y="124003"/>
            <a:ext cx="2743200" cy="964851"/>
          </a:xfrm>
          <a:prstGeom prst="rect">
            <a:avLst/>
          </a:prstGeom>
        </p:spPr>
      </p:pic>
    </p:spTree>
    <p:extLst>
      <p:ext uri="{BB962C8B-B14F-4D97-AF65-F5344CB8AC3E}">
        <p14:creationId xmlns:p14="http://schemas.microsoft.com/office/powerpoint/2010/main" val="3680564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0"/>
            <a:ext cx="9144000" cy="1212858"/>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6534696"/>
            <a:ext cx="9144000" cy="313916"/>
          </a:xfrm>
          <a:prstGeom prst="rect">
            <a:avLst/>
          </a:prstGeom>
          <a:solidFill>
            <a:srgbClr val="FFD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701" y="69858"/>
            <a:ext cx="5165486" cy="1143000"/>
          </a:xfrm>
        </p:spPr>
        <p:txBody>
          <a:bodyPr/>
          <a:lstStyle/>
          <a:p>
            <a:r>
              <a:rPr lang="en-US" dirty="0"/>
              <a:t>Click to edit Master title style</a:t>
            </a:r>
          </a:p>
        </p:txBody>
      </p:sp>
      <p:pic>
        <p:nvPicPr>
          <p:cNvPr id="11" name="Picture 10" descr="MPower-Logo_WHITE_UM-AG-LAW_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00800" y="69858"/>
            <a:ext cx="2743200" cy="964851"/>
          </a:xfrm>
          <a:prstGeom prst="rect">
            <a:avLst/>
          </a:prstGeom>
        </p:spPr>
      </p:pic>
      <p:sp>
        <p:nvSpPr>
          <p:cNvPr id="5" name="Date Placeholder 4"/>
          <p:cNvSpPr>
            <a:spLocks noGrp="1"/>
          </p:cNvSpPr>
          <p:nvPr>
            <p:ph type="dt" sz="half" idx="10"/>
          </p:nvPr>
        </p:nvSpPr>
        <p:spPr/>
        <p:txBody>
          <a:bodyPr/>
          <a:lstStyle>
            <a:lvl1pPr>
              <a:defRPr>
                <a:solidFill>
                  <a:srgbClr val="E03A3E"/>
                </a:solidFill>
              </a:defRPr>
            </a:lvl1pPr>
          </a:lstStyle>
          <a:p>
            <a:fld id="{3EE7BDDD-32E3-F14C-A4BC-88DD14AF97A6}" type="datetimeFigureOut">
              <a:rPr lang="en-US" smtClean="0"/>
              <a:pPr/>
              <a:t>3/20/2026</a:t>
            </a:fld>
            <a:endParaRPr lang="en-US"/>
          </a:p>
        </p:txBody>
      </p:sp>
      <p:sp>
        <p:nvSpPr>
          <p:cNvPr id="6" name="Footer Placeholder 5"/>
          <p:cNvSpPr>
            <a:spLocks noGrp="1"/>
          </p:cNvSpPr>
          <p:nvPr>
            <p:ph type="ftr" sz="quarter" idx="11"/>
          </p:nvPr>
        </p:nvSpPr>
        <p:spPr/>
        <p:txBody>
          <a:bodyPr/>
          <a:lstStyle>
            <a:lvl1pPr>
              <a:defRPr>
                <a:solidFill>
                  <a:srgbClr val="E03A3E"/>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E03A3E"/>
                </a:solidFill>
              </a:defRPr>
            </a:lvl1pPr>
          </a:lstStyle>
          <a:p>
            <a:fld id="{B7D7F674-7E8E-3A41-AB48-8C145562596B}" type="slidenum">
              <a:rPr lang="en-US" smtClean="0"/>
              <a:pPr/>
              <a:t>‹#›</a:t>
            </a:fld>
            <a:endParaRPr lang="en-US"/>
          </a:p>
        </p:txBody>
      </p:sp>
    </p:spTree>
    <p:extLst>
      <p:ext uri="{BB962C8B-B14F-4D97-AF65-F5344CB8AC3E}">
        <p14:creationId xmlns:p14="http://schemas.microsoft.com/office/powerpoint/2010/main" val="903117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1"/>
            <a:ext cx="9144000" cy="1216387"/>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0" y="6544084"/>
            <a:ext cx="9144000" cy="313916"/>
          </a:xfrm>
          <a:prstGeom prst="rect">
            <a:avLst/>
          </a:prstGeom>
          <a:solidFill>
            <a:srgbClr val="FFD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430" y="73387"/>
            <a:ext cx="4544595" cy="1143000"/>
          </a:xfrm>
        </p:spPr>
        <p:txBody>
          <a:bodyPr/>
          <a:lstStyle>
            <a:lvl1pPr>
              <a:defRPr/>
            </a:lvl1pPr>
          </a:lstStyle>
          <a:p>
            <a:r>
              <a:rPr lang="en-US" dirty="0"/>
              <a:t>Click to edit Master title style</a:t>
            </a:r>
          </a:p>
        </p:txBody>
      </p:sp>
      <p:sp>
        <p:nvSpPr>
          <p:cNvPr id="7" name="Date Placeholder 6"/>
          <p:cNvSpPr>
            <a:spLocks noGrp="1"/>
          </p:cNvSpPr>
          <p:nvPr>
            <p:ph type="dt" sz="half" idx="10"/>
          </p:nvPr>
        </p:nvSpPr>
        <p:spPr/>
        <p:txBody>
          <a:bodyPr/>
          <a:lstStyle>
            <a:lvl1pPr>
              <a:defRPr>
                <a:ln>
                  <a:solidFill>
                    <a:srgbClr val="E03A3E"/>
                  </a:solidFill>
                </a:ln>
                <a:solidFill>
                  <a:srgbClr val="E03A3E"/>
                </a:solidFill>
              </a:defRPr>
            </a:lvl1pPr>
          </a:lstStyle>
          <a:p>
            <a:fld id="{3EE7BDDD-32E3-F14C-A4BC-88DD14AF97A6}" type="datetimeFigureOut">
              <a:rPr lang="en-US" smtClean="0"/>
              <a:pPr/>
              <a:t>3/20/2026</a:t>
            </a:fld>
            <a:endParaRPr lang="en-US"/>
          </a:p>
        </p:txBody>
      </p:sp>
      <p:sp>
        <p:nvSpPr>
          <p:cNvPr id="8" name="Footer Placeholder 7"/>
          <p:cNvSpPr>
            <a:spLocks noGrp="1"/>
          </p:cNvSpPr>
          <p:nvPr>
            <p:ph type="ftr" sz="quarter" idx="11"/>
          </p:nvPr>
        </p:nvSpPr>
        <p:spPr/>
        <p:txBody>
          <a:bodyPr/>
          <a:lstStyle>
            <a:lvl1pPr>
              <a:defRPr>
                <a:ln>
                  <a:solidFill>
                    <a:srgbClr val="E03A3E"/>
                  </a:solidFill>
                </a:ln>
                <a:solidFill>
                  <a:srgbClr val="E03A3E"/>
                </a:solidFill>
              </a:defRPr>
            </a:lvl1pPr>
          </a:lstStyle>
          <a:p>
            <a:endParaRPr lang="en-US"/>
          </a:p>
        </p:txBody>
      </p:sp>
      <p:sp>
        <p:nvSpPr>
          <p:cNvPr id="9" name="Slide Number Placeholder 8"/>
          <p:cNvSpPr>
            <a:spLocks noGrp="1"/>
          </p:cNvSpPr>
          <p:nvPr>
            <p:ph type="sldNum" sz="quarter" idx="12"/>
          </p:nvPr>
        </p:nvSpPr>
        <p:spPr/>
        <p:txBody>
          <a:bodyPr/>
          <a:lstStyle>
            <a:lvl1pPr>
              <a:defRPr>
                <a:ln>
                  <a:solidFill>
                    <a:srgbClr val="E03A3E"/>
                  </a:solidFill>
                </a:ln>
                <a:solidFill>
                  <a:srgbClr val="E03A3E"/>
                </a:solidFill>
              </a:defRPr>
            </a:lvl1pPr>
          </a:lstStyle>
          <a:p>
            <a:fld id="{B7D7F674-7E8E-3A41-AB48-8C145562596B}" type="slidenum">
              <a:rPr lang="en-US" smtClean="0"/>
              <a:pPr/>
              <a:t>‹#›</a:t>
            </a:fld>
            <a:endParaRPr lang="en-US"/>
          </a:p>
        </p:txBody>
      </p:sp>
      <p:pic>
        <p:nvPicPr>
          <p:cNvPr id="13" name="Picture 12" descr="MPower-Logo_WHITE_UM-AG-LAW_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00800" y="69858"/>
            <a:ext cx="2743200" cy="964851"/>
          </a:xfrm>
          <a:prstGeom prst="rect">
            <a:avLst/>
          </a:prstGeom>
        </p:spPr>
      </p:pic>
    </p:spTree>
    <p:extLst>
      <p:ext uri="{BB962C8B-B14F-4D97-AF65-F5344CB8AC3E}">
        <p14:creationId xmlns:p14="http://schemas.microsoft.com/office/powerpoint/2010/main" val="3913393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1160798"/>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6538912"/>
            <a:ext cx="9144000" cy="313916"/>
          </a:xfrm>
          <a:prstGeom prst="rect">
            <a:avLst/>
          </a:prstGeom>
          <a:solidFill>
            <a:srgbClr val="FFD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431" y="17798"/>
            <a:ext cx="4109448" cy="11430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n>
                  <a:solidFill>
                    <a:srgbClr val="E03A3E"/>
                  </a:solidFill>
                </a:ln>
                <a:solidFill>
                  <a:srgbClr val="E03A3E"/>
                </a:solidFill>
              </a:defRPr>
            </a:lvl1pPr>
          </a:lstStyle>
          <a:p>
            <a:fld id="{3EE7BDDD-32E3-F14C-A4BC-88DD14AF97A6}" type="datetimeFigureOut">
              <a:rPr lang="en-US" smtClean="0"/>
              <a:pPr/>
              <a:t>3/20/2026</a:t>
            </a:fld>
            <a:endParaRPr lang="en-US"/>
          </a:p>
        </p:txBody>
      </p:sp>
      <p:sp>
        <p:nvSpPr>
          <p:cNvPr id="4" name="Footer Placeholder 3"/>
          <p:cNvSpPr>
            <a:spLocks noGrp="1"/>
          </p:cNvSpPr>
          <p:nvPr>
            <p:ph type="ftr" sz="quarter" idx="11"/>
          </p:nvPr>
        </p:nvSpPr>
        <p:spPr/>
        <p:txBody>
          <a:bodyPr/>
          <a:lstStyle>
            <a:lvl1pPr>
              <a:defRPr>
                <a:ln>
                  <a:solidFill>
                    <a:srgbClr val="E03A3E"/>
                  </a:solidFill>
                </a:ln>
                <a:solidFill>
                  <a:srgbClr val="E03A3E"/>
                </a:solidFill>
              </a:defRPr>
            </a:lvl1pPr>
          </a:lstStyle>
          <a:p>
            <a:endParaRPr lang="en-US" dirty="0"/>
          </a:p>
        </p:txBody>
      </p:sp>
      <p:sp>
        <p:nvSpPr>
          <p:cNvPr id="5" name="Slide Number Placeholder 4"/>
          <p:cNvSpPr>
            <a:spLocks noGrp="1"/>
          </p:cNvSpPr>
          <p:nvPr>
            <p:ph type="sldNum" sz="quarter" idx="12"/>
          </p:nvPr>
        </p:nvSpPr>
        <p:spPr/>
        <p:txBody>
          <a:bodyPr/>
          <a:lstStyle>
            <a:lvl1pPr>
              <a:defRPr>
                <a:ln>
                  <a:solidFill>
                    <a:srgbClr val="E03A3E"/>
                  </a:solidFill>
                </a:ln>
                <a:solidFill>
                  <a:srgbClr val="E03A3E"/>
                </a:solidFill>
              </a:defRPr>
            </a:lvl1pPr>
          </a:lstStyle>
          <a:p>
            <a:fld id="{B7D7F674-7E8E-3A41-AB48-8C145562596B}" type="slidenum">
              <a:rPr lang="en-US" smtClean="0"/>
              <a:pPr/>
              <a:t>‹#›</a:t>
            </a:fld>
            <a:endParaRPr lang="en-US"/>
          </a:p>
        </p:txBody>
      </p:sp>
      <p:pic>
        <p:nvPicPr>
          <p:cNvPr id="9" name="Picture 8" descr="MPower-Logo_WHITE_UM-AG-LAW_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00800" y="69858"/>
            <a:ext cx="2743200" cy="964851"/>
          </a:xfrm>
          <a:prstGeom prst="rect">
            <a:avLst/>
          </a:prstGeom>
        </p:spPr>
      </p:pic>
    </p:spTree>
    <p:extLst>
      <p:ext uri="{BB962C8B-B14F-4D97-AF65-F5344CB8AC3E}">
        <p14:creationId xmlns:p14="http://schemas.microsoft.com/office/powerpoint/2010/main" val="211543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520897"/>
            <a:ext cx="9144000" cy="337103"/>
          </a:xfrm>
          <a:prstGeom prst="rect">
            <a:avLst/>
          </a:prstGeom>
          <a:solidFill>
            <a:srgbClr val="FFD500"/>
          </a:solidFill>
          <a:ln>
            <a:solidFill>
              <a:srgbClr val="FFD5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ln>
                  <a:solidFill>
                    <a:srgbClr val="E03A3E"/>
                  </a:solidFill>
                </a:ln>
                <a:solidFill>
                  <a:srgbClr val="E03A3E"/>
                </a:solidFill>
              </a:defRPr>
            </a:lvl1pPr>
          </a:lstStyle>
          <a:p>
            <a:fld id="{3EE7BDDD-32E3-F14C-A4BC-88DD14AF97A6}" type="datetimeFigureOut">
              <a:rPr lang="en-US" smtClean="0"/>
              <a:pPr/>
              <a:t>3/20/2026</a:t>
            </a:fld>
            <a:endParaRPr lang="en-US"/>
          </a:p>
        </p:txBody>
      </p:sp>
      <p:sp>
        <p:nvSpPr>
          <p:cNvPr id="4" name="Slide Number Placeholder 3"/>
          <p:cNvSpPr>
            <a:spLocks noGrp="1"/>
          </p:cNvSpPr>
          <p:nvPr>
            <p:ph type="sldNum" sz="quarter" idx="12"/>
          </p:nvPr>
        </p:nvSpPr>
        <p:spPr/>
        <p:txBody>
          <a:bodyPr vert="horz" lIns="91440" tIns="45720" rIns="91440" bIns="45720" rtlCol="0" anchor="ctr"/>
          <a:lstStyle>
            <a:lvl1pPr>
              <a:defRPr lang="en-US" smtClean="0">
                <a:ln>
                  <a:solidFill>
                    <a:srgbClr val="E03A3E"/>
                  </a:solidFill>
                </a:ln>
                <a:solidFill>
                  <a:srgbClr val="E03A3E"/>
                </a:solidFill>
              </a:defRPr>
            </a:lvl1pPr>
          </a:lstStyle>
          <a:p>
            <a:pPr algn="l"/>
            <a:fld id="{B7D7F674-7E8E-3A41-AB48-8C145562596B}" type="slidenum">
              <a:rPr lang="en-US" smtClean="0"/>
              <a:pPr algn="l"/>
              <a:t>‹#›</a:t>
            </a:fld>
            <a:endParaRPr lang="en-US"/>
          </a:p>
        </p:txBody>
      </p:sp>
      <p:sp>
        <p:nvSpPr>
          <p:cNvPr id="3" name="Footer Placeholder 2"/>
          <p:cNvSpPr>
            <a:spLocks noGrp="1"/>
          </p:cNvSpPr>
          <p:nvPr>
            <p:ph type="ftr" sz="quarter" idx="11"/>
          </p:nvPr>
        </p:nvSpPr>
        <p:spPr/>
        <p:txBody>
          <a:bodyPr vert="horz" lIns="91440" tIns="45720" rIns="91440" bIns="45720" rtlCol="0" anchor="ctr"/>
          <a:lstStyle>
            <a:lvl1pPr>
              <a:defRPr lang="en-US">
                <a:ln>
                  <a:solidFill>
                    <a:srgbClr val="E03A3E"/>
                  </a:solidFill>
                </a:ln>
                <a:solidFill>
                  <a:srgbClr val="E03A3E"/>
                </a:solidFill>
              </a:defRPr>
            </a:lvl1pPr>
          </a:lstStyle>
          <a:p>
            <a:pPr algn="l"/>
            <a:endParaRPr lang="en-US" dirty="0"/>
          </a:p>
        </p:txBody>
      </p:sp>
      <p:sp>
        <p:nvSpPr>
          <p:cNvPr id="6" name="Rectangle 5"/>
          <p:cNvSpPr/>
          <p:nvPr userDrawn="1"/>
        </p:nvSpPr>
        <p:spPr>
          <a:xfrm>
            <a:off x="0" y="-1"/>
            <a:ext cx="9144000" cy="1273629"/>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MPower-Logo_WHITE_UM-AG-LAW_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00800" y="69858"/>
            <a:ext cx="2743200" cy="964851"/>
          </a:xfrm>
          <a:prstGeom prst="rect">
            <a:avLst/>
          </a:prstGeom>
        </p:spPr>
      </p:pic>
    </p:spTree>
    <p:extLst>
      <p:ext uri="{BB962C8B-B14F-4D97-AF65-F5344CB8AC3E}">
        <p14:creationId xmlns:p14="http://schemas.microsoft.com/office/powerpoint/2010/main" val="3081685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Rectangle 8"/>
          <p:cNvSpPr/>
          <p:nvPr userDrawn="1"/>
        </p:nvSpPr>
        <p:spPr>
          <a:xfrm>
            <a:off x="0" y="-1"/>
            <a:ext cx="9144000" cy="1298575"/>
          </a:xfrm>
          <a:prstGeom prst="rect">
            <a:avLst/>
          </a:prstGeom>
          <a:solidFill>
            <a:srgbClr val="E03A3E"/>
          </a:solidFill>
          <a:ln>
            <a:solidFill>
              <a:srgbClr val="E03A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10" name="Rectangle 9"/>
          <p:cNvSpPr/>
          <p:nvPr userDrawn="1"/>
        </p:nvSpPr>
        <p:spPr>
          <a:xfrm>
            <a:off x="0" y="6520897"/>
            <a:ext cx="9144000" cy="337103"/>
          </a:xfrm>
          <a:prstGeom prst="rect">
            <a:avLst/>
          </a:prstGeom>
          <a:solidFill>
            <a:srgbClr val="FFD500"/>
          </a:solidFill>
          <a:ln>
            <a:solidFill>
              <a:srgbClr val="FFD5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ln>
                  <a:solidFill>
                    <a:srgbClr val="E03A3E"/>
                  </a:solidFill>
                </a:ln>
                <a:solidFill>
                  <a:srgbClr val="E03A3E"/>
                </a:solidFill>
              </a:defRPr>
            </a:lvl1pPr>
          </a:lstStyle>
          <a:p>
            <a:fld id="{3EE7BDDD-32E3-F14C-A4BC-88DD14AF97A6}" type="datetimeFigureOut">
              <a:rPr lang="en-US" smtClean="0"/>
              <a:pPr/>
              <a:t>3/20/2026</a:t>
            </a:fld>
            <a:endParaRPr lang="en-US"/>
          </a:p>
        </p:txBody>
      </p:sp>
      <p:sp>
        <p:nvSpPr>
          <p:cNvPr id="6" name="Footer Placeholder 5"/>
          <p:cNvSpPr>
            <a:spLocks noGrp="1"/>
          </p:cNvSpPr>
          <p:nvPr>
            <p:ph type="ftr" sz="quarter" idx="11"/>
          </p:nvPr>
        </p:nvSpPr>
        <p:spPr/>
        <p:txBody>
          <a:bodyPr/>
          <a:lstStyle>
            <a:lvl1pPr>
              <a:defRPr>
                <a:ln>
                  <a:solidFill>
                    <a:srgbClr val="E03A3E"/>
                  </a:solidFill>
                </a:ln>
                <a:solidFill>
                  <a:srgbClr val="E03A3E"/>
                </a:solidFill>
              </a:defRPr>
            </a:lvl1pPr>
          </a:lstStyle>
          <a:p>
            <a:endParaRPr lang="en-US" dirty="0"/>
          </a:p>
        </p:txBody>
      </p:sp>
      <p:sp>
        <p:nvSpPr>
          <p:cNvPr id="7" name="Slide Number Placeholder 6"/>
          <p:cNvSpPr>
            <a:spLocks noGrp="1"/>
          </p:cNvSpPr>
          <p:nvPr>
            <p:ph type="sldNum" sz="quarter" idx="12"/>
          </p:nvPr>
        </p:nvSpPr>
        <p:spPr/>
        <p:txBody>
          <a:bodyPr/>
          <a:lstStyle>
            <a:lvl1pPr>
              <a:defRPr>
                <a:ln>
                  <a:solidFill>
                    <a:srgbClr val="E03A3E"/>
                  </a:solidFill>
                </a:ln>
                <a:solidFill>
                  <a:srgbClr val="E03A3E"/>
                </a:solidFill>
              </a:defRPr>
            </a:lvl1pPr>
          </a:lstStyle>
          <a:p>
            <a:fld id="{B7D7F674-7E8E-3A41-AB48-8C145562596B}" type="slidenum">
              <a:rPr lang="en-US" smtClean="0"/>
              <a:pPr/>
              <a:t>‹#›</a:t>
            </a:fld>
            <a:endParaRPr lang="en-US"/>
          </a:p>
        </p:txBody>
      </p:sp>
      <p:pic>
        <p:nvPicPr>
          <p:cNvPr id="11" name="Picture 10" descr="MPower-Logo_WHITE_UM-AG-LAW_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00800" y="69858"/>
            <a:ext cx="2743200" cy="964851"/>
          </a:xfrm>
          <a:prstGeom prst="rect">
            <a:avLst/>
          </a:prstGeom>
        </p:spPr>
      </p:pic>
    </p:spTree>
    <p:extLst>
      <p:ext uri="{BB962C8B-B14F-4D97-AF65-F5344CB8AC3E}">
        <p14:creationId xmlns:p14="http://schemas.microsoft.com/office/powerpoint/2010/main" val="771337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7BDDD-32E3-F14C-A4BC-88DD14AF97A6}" type="datetimeFigureOut">
              <a:rPr lang="en-US" smtClean="0"/>
              <a:t>3/20/2026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7F674-7E8E-3A41-AB48-8C145562596B}" type="slidenum">
              <a:rPr lang="en-US" smtClean="0"/>
              <a:t>‹#›</a:t>
            </a:fld>
            <a:endParaRPr lang="en-US"/>
          </a:p>
        </p:txBody>
      </p:sp>
    </p:spTree>
    <p:extLst>
      <p:ext uri="{BB962C8B-B14F-4D97-AF65-F5344CB8AC3E}">
        <p14:creationId xmlns:p14="http://schemas.microsoft.com/office/powerpoint/2010/main" val="362443115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mailto:lgoering@umd.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acebook.com/MdAgLaw" TargetMode="External"/><Relationship Id="rId2" Type="http://schemas.openxmlformats.org/officeDocument/2006/relationships/hyperlink" Target="http://www.umaglaw.or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www.mpowermaryland.co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Goal Setting</a:t>
            </a:r>
          </a:p>
        </p:txBody>
      </p:sp>
      <p:sp>
        <p:nvSpPr>
          <p:cNvPr id="5" name="Text Placeholder 4"/>
          <p:cNvSpPr>
            <a:spLocks noGrp="1"/>
          </p:cNvSpPr>
          <p:nvPr>
            <p:ph type="body" sz="quarter" idx="11"/>
          </p:nvPr>
        </p:nvSpPr>
        <p:spPr/>
        <p:txBody>
          <a:bodyPr>
            <a:normAutofit fontScale="77500" lnSpcReduction="20000"/>
          </a:bodyPr>
          <a:lstStyle/>
          <a:p>
            <a:r>
              <a:rPr lang="en-US" dirty="0"/>
              <a:t>Paul Goeringer, Extension Legal Specialist, Department of Agricultural and Resource Economics</a:t>
            </a:r>
          </a:p>
        </p:txBody>
      </p:sp>
      <p:sp>
        <p:nvSpPr>
          <p:cNvPr id="4" name="Text Placeholder 3"/>
          <p:cNvSpPr>
            <a:spLocks noGrp="1"/>
          </p:cNvSpPr>
          <p:nvPr>
            <p:ph type="body" sz="quarter" idx="10"/>
          </p:nvPr>
        </p:nvSpPr>
        <p:spPr/>
        <p:txBody>
          <a:bodyPr>
            <a:normAutofit fontScale="92500" lnSpcReduction="20000"/>
          </a:bodyPr>
          <a:lstStyle/>
          <a:p>
            <a:pPr algn="ctr"/>
            <a:r>
              <a:rPr lang="en-US" dirty="0"/>
              <a:t>Delaware Farm Succession Planning Workshop</a:t>
            </a:r>
          </a:p>
          <a:p>
            <a:pPr algn="ctr"/>
            <a:r>
              <a:rPr lang="en-US" dirty="0"/>
              <a:t>Nov. 3, 2015</a:t>
            </a:r>
          </a:p>
          <a:p>
            <a:endParaRPr lang="en-US" dirty="0"/>
          </a:p>
        </p:txBody>
      </p:sp>
    </p:spTree>
    <p:extLst>
      <p:ext uri="{BB962C8B-B14F-4D97-AF65-F5344CB8AC3E}">
        <p14:creationId xmlns:p14="http://schemas.microsoft.com/office/powerpoint/2010/main" val="1951507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are you in planning?</a:t>
            </a:r>
          </a:p>
        </p:txBody>
      </p:sp>
      <p:sp>
        <p:nvSpPr>
          <p:cNvPr id="3" name="Content Placeholder 2"/>
          <p:cNvSpPr>
            <a:spLocks noGrp="1"/>
          </p:cNvSpPr>
          <p:nvPr>
            <p:ph idx="1"/>
          </p:nvPr>
        </p:nvSpPr>
        <p:spPr/>
        <p:txBody>
          <a:bodyPr>
            <a:normAutofit fontScale="92500" lnSpcReduction="10000"/>
          </a:bodyPr>
          <a:lstStyle/>
          <a:p>
            <a:endParaRPr lang="en-US" dirty="0"/>
          </a:p>
          <a:p>
            <a:endParaRPr lang="en-US" dirty="0"/>
          </a:p>
          <a:p>
            <a:r>
              <a:rPr lang="en-US" dirty="0"/>
              <a:t>Ex: What is the financial status?</a:t>
            </a:r>
          </a:p>
          <a:p>
            <a:pPr lvl="1"/>
            <a:r>
              <a:rPr lang="en-US" dirty="0"/>
              <a:t>Can you support 2 families? 1 in “retirement” and another growing family?</a:t>
            </a:r>
          </a:p>
          <a:p>
            <a:pPr lvl="2"/>
            <a:r>
              <a:rPr lang="en-US" dirty="0"/>
              <a:t>Will you be able to do this by renting farmland to 2</a:t>
            </a:r>
            <a:r>
              <a:rPr lang="en-US" baseline="30000" dirty="0"/>
              <a:t>nd</a:t>
            </a:r>
            <a:r>
              <a:rPr lang="en-US" dirty="0"/>
              <a:t> generation?</a:t>
            </a:r>
          </a:p>
          <a:p>
            <a:pPr lvl="2"/>
            <a:r>
              <a:rPr lang="en-US" dirty="0"/>
              <a:t>Is supporting 2 families not possible?</a:t>
            </a:r>
          </a:p>
          <a:p>
            <a:pPr lvl="1"/>
            <a:endParaRPr lang="en-US" dirty="0"/>
          </a:p>
          <a:p>
            <a:pPr lvl="1"/>
            <a:r>
              <a:rPr lang="en-US" dirty="0"/>
              <a:t>Do you need to diversify the operation?</a:t>
            </a:r>
          </a:p>
          <a:p>
            <a:pPr lvl="1"/>
            <a:endParaRPr lang="en-US" dirty="0"/>
          </a:p>
          <a:p>
            <a:pPr lvl="1"/>
            <a:endParaRPr lang="en-US" dirty="0"/>
          </a:p>
        </p:txBody>
      </p:sp>
    </p:spTree>
    <p:extLst>
      <p:ext uri="{BB962C8B-B14F-4D97-AF65-F5344CB8AC3E}">
        <p14:creationId xmlns:p14="http://schemas.microsoft.com/office/powerpoint/2010/main" val="2797944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SMART Goals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953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Goals</a:t>
            </a:r>
          </a:p>
        </p:txBody>
      </p:sp>
      <p:sp>
        <p:nvSpPr>
          <p:cNvPr id="3" name="Content Placeholder 2"/>
          <p:cNvSpPr>
            <a:spLocks noGrp="1"/>
          </p:cNvSpPr>
          <p:nvPr>
            <p:ph sz="half" idx="1"/>
          </p:nvPr>
        </p:nvSpPr>
        <p:spPr/>
        <p:txBody>
          <a:bodyPr>
            <a:normAutofit fontScale="92500" lnSpcReduction="10000"/>
          </a:bodyPr>
          <a:lstStyle/>
          <a:p>
            <a:r>
              <a:rPr lang="en-US" dirty="0"/>
              <a:t>SMART Goals are:</a:t>
            </a:r>
          </a:p>
          <a:p>
            <a:endParaRPr lang="en-US" dirty="0"/>
          </a:p>
          <a:p>
            <a:pPr lvl="1"/>
            <a:r>
              <a:rPr lang="en-US" dirty="0"/>
              <a:t>Specific</a:t>
            </a:r>
          </a:p>
          <a:p>
            <a:pPr lvl="1"/>
            <a:endParaRPr lang="en-US" dirty="0"/>
          </a:p>
          <a:p>
            <a:pPr lvl="1"/>
            <a:r>
              <a:rPr lang="en-US" dirty="0"/>
              <a:t>Measurable</a:t>
            </a:r>
          </a:p>
          <a:p>
            <a:pPr lvl="1"/>
            <a:endParaRPr lang="en-US" dirty="0"/>
          </a:p>
          <a:p>
            <a:pPr lvl="1"/>
            <a:r>
              <a:rPr lang="en-US" dirty="0"/>
              <a:t>Action-oriented</a:t>
            </a:r>
          </a:p>
          <a:p>
            <a:pPr lvl="1"/>
            <a:endParaRPr lang="en-US" dirty="0"/>
          </a:p>
          <a:p>
            <a:pPr lvl="1"/>
            <a:r>
              <a:rPr lang="en-US" dirty="0"/>
              <a:t>Reasonable</a:t>
            </a:r>
          </a:p>
          <a:p>
            <a:pPr lvl="1"/>
            <a:endParaRPr lang="en-US" dirty="0"/>
          </a:p>
          <a:p>
            <a:pPr lvl="1"/>
            <a:r>
              <a:rPr lang="en-US" dirty="0"/>
              <a:t>Timely</a:t>
            </a:r>
          </a:p>
        </p:txBody>
      </p:sp>
      <p:pic>
        <p:nvPicPr>
          <p:cNvPr id="5" name="Content Placeholder 4" descr="Man feeling like he is the smartest man alive."/>
          <p:cNvPicPr>
            <a:picLocks noGrp="1" noChangeAspect="1"/>
          </p:cNvPicPr>
          <p:nvPr>
            <p:ph sz="half" idx="2"/>
          </p:nvPr>
        </p:nvPicPr>
        <p:blipFill>
          <a:blip r:embed="rId2" cstate="email">
            <a:extLst>
              <a:ext uri="{28A0092B-C50C-407E-A947-70E740481C1C}">
                <a14:useLocalDpi xmlns:a14="http://schemas.microsoft.com/office/drawing/2010/main"/>
              </a:ext>
            </a:extLst>
          </a:blip>
          <a:srcRect t="-65072" b="-65072"/>
          <a:stretch>
            <a:fillRect/>
          </a:stretch>
        </p:blipFill>
        <p:spPr>
          <a:xfrm>
            <a:off x="4648200" y="1673225"/>
            <a:ext cx="4038600" cy="4718050"/>
          </a:xfrm>
        </p:spPr>
      </p:pic>
    </p:spTree>
    <p:extLst>
      <p:ext uri="{BB962C8B-B14F-4D97-AF65-F5344CB8AC3E}">
        <p14:creationId xmlns:p14="http://schemas.microsoft.com/office/powerpoint/2010/main" val="2617604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Goal Example</a:t>
            </a:r>
          </a:p>
        </p:txBody>
      </p:sp>
      <p:sp>
        <p:nvSpPr>
          <p:cNvPr id="4" name="Content Placeholder 3"/>
          <p:cNvSpPr>
            <a:spLocks noGrp="1"/>
          </p:cNvSpPr>
          <p:nvPr>
            <p:ph sz="half" idx="2"/>
          </p:nvPr>
        </p:nvSpPr>
        <p:spPr/>
        <p:txBody>
          <a:bodyPr/>
          <a:lstStyle/>
          <a:p>
            <a:endParaRPr lang="en-US" dirty="0"/>
          </a:p>
          <a:p>
            <a:endParaRPr lang="en-US" dirty="0"/>
          </a:p>
          <a:p>
            <a:r>
              <a:rPr lang="en-US" dirty="0"/>
              <a:t>Diversify farm operation to include agritourism operation to increase farm income by $20,000/year by fall of 2016</a:t>
            </a:r>
          </a:p>
        </p:txBody>
      </p:sp>
    </p:spTree>
    <p:extLst>
      <p:ext uri="{BB962C8B-B14F-4D97-AF65-F5344CB8AC3E}">
        <p14:creationId xmlns:p14="http://schemas.microsoft.com/office/powerpoint/2010/main" val="3955219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Prioritize Goals	</a:t>
            </a:r>
          </a:p>
        </p:txBody>
      </p:sp>
      <p:sp>
        <p:nvSpPr>
          <p:cNvPr id="3" name="Content Placeholder 2"/>
          <p:cNvSpPr>
            <a:spLocks noGrp="1"/>
          </p:cNvSpPr>
          <p:nvPr>
            <p:ph sz="half" idx="1"/>
          </p:nvPr>
        </p:nvSpPr>
        <p:spPr/>
        <p:txBody>
          <a:bodyPr>
            <a:normAutofit fontScale="92500"/>
          </a:bodyPr>
          <a:lstStyle/>
          <a:p>
            <a:r>
              <a:rPr lang="en-US" dirty="0"/>
              <a:t>What goals are important?</a:t>
            </a:r>
          </a:p>
          <a:p>
            <a:endParaRPr lang="en-US" dirty="0"/>
          </a:p>
          <a:p>
            <a:r>
              <a:rPr lang="en-US" dirty="0"/>
              <a:t>Do short term goals help you achieve long term goals?  Do they impede long-term goals?</a:t>
            </a:r>
          </a:p>
          <a:p>
            <a:endParaRPr lang="en-US" dirty="0"/>
          </a:p>
          <a:p>
            <a:r>
              <a:rPr lang="en-US" dirty="0"/>
              <a:t>What goals are important?</a:t>
            </a:r>
          </a:p>
        </p:txBody>
      </p:sp>
      <p:pic>
        <p:nvPicPr>
          <p:cNvPr id="5" name="Content Placeholder 4" descr="two women wiht young foal."/>
          <p:cNvPicPr>
            <a:picLocks noGrp="1" noChangeAspect="1"/>
          </p:cNvPicPr>
          <p:nvPr>
            <p:ph sz="half" idx="2"/>
          </p:nvPr>
        </p:nvPicPr>
        <p:blipFill>
          <a:blip r:embed="rId2" cstate="email">
            <a:extLst>
              <a:ext uri="{28A0092B-C50C-407E-A947-70E740481C1C}">
                <a14:useLocalDpi xmlns:a14="http://schemas.microsoft.com/office/drawing/2010/main"/>
              </a:ext>
            </a:extLst>
          </a:blip>
          <a:srcRect t="-37623" b="-37623"/>
          <a:stretch>
            <a:fillRect/>
          </a:stretch>
        </p:blipFill>
        <p:spPr/>
      </p:pic>
    </p:spTree>
    <p:extLst>
      <p:ext uri="{BB962C8B-B14F-4D97-AF65-F5344CB8AC3E}">
        <p14:creationId xmlns:p14="http://schemas.microsoft.com/office/powerpoint/2010/main" val="2613381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 goals</a:t>
            </a:r>
          </a:p>
        </p:txBody>
      </p:sp>
      <p:pic>
        <p:nvPicPr>
          <p:cNvPr id="5" name="Content Placeholder 4" descr="remsberg - mare and foal photo."/>
          <p:cNvPicPr>
            <a:picLocks noGrp="1" noChangeAspect="1"/>
          </p:cNvPicPr>
          <p:nvPr>
            <p:ph sz="half" idx="1"/>
          </p:nvPr>
        </p:nvPicPr>
        <p:blipFill>
          <a:blip r:embed="rId2" cstate="email">
            <a:extLst>
              <a:ext uri="{28A0092B-C50C-407E-A947-70E740481C1C}">
                <a14:useLocalDpi xmlns:a14="http://schemas.microsoft.com/office/drawing/2010/main"/>
              </a:ext>
            </a:extLst>
          </a:blip>
          <a:srcRect t="-37545" b="-37545"/>
          <a:stretch>
            <a:fillRect/>
          </a:stretch>
        </p:blipFill>
        <p:spPr/>
      </p:pic>
      <p:sp>
        <p:nvSpPr>
          <p:cNvPr id="4" name="Content Placeholder 3"/>
          <p:cNvSpPr>
            <a:spLocks noGrp="1"/>
          </p:cNvSpPr>
          <p:nvPr>
            <p:ph sz="half" idx="2"/>
          </p:nvPr>
        </p:nvSpPr>
        <p:spPr/>
        <p:txBody>
          <a:bodyPr>
            <a:normAutofit lnSpcReduction="10000"/>
          </a:bodyPr>
          <a:lstStyle/>
          <a:p>
            <a:r>
              <a:rPr lang="en-US" dirty="0"/>
              <a:t>Set the roadmap for implementing</a:t>
            </a:r>
          </a:p>
          <a:p>
            <a:endParaRPr lang="en-US" dirty="0"/>
          </a:p>
          <a:p>
            <a:r>
              <a:rPr lang="en-US" dirty="0"/>
              <a:t>Work with family and other stakeholders to achieve goals</a:t>
            </a:r>
          </a:p>
          <a:p>
            <a:endParaRPr lang="en-US" dirty="0"/>
          </a:p>
          <a:p>
            <a:r>
              <a:rPr lang="en-US" dirty="0"/>
              <a:t>Look for potential problems in implementing</a:t>
            </a:r>
          </a:p>
        </p:txBody>
      </p:sp>
    </p:spTree>
    <p:extLst>
      <p:ext uri="{BB962C8B-B14F-4D97-AF65-F5344CB8AC3E}">
        <p14:creationId xmlns:p14="http://schemas.microsoft.com/office/powerpoint/2010/main" val="1274151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Reevaluate </a:t>
            </a:r>
          </a:p>
        </p:txBody>
      </p:sp>
      <p:sp>
        <p:nvSpPr>
          <p:cNvPr id="3" name="Content Placeholder 2"/>
          <p:cNvSpPr>
            <a:spLocks noGrp="1"/>
          </p:cNvSpPr>
          <p:nvPr>
            <p:ph sz="half" idx="1"/>
          </p:nvPr>
        </p:nvSpPr>
        <p:spPr/>
        <p:txBody>
          <a:bodyPr/>
          <a:lstStyle/>
          <a:p>
            <a:r>
              <a:rPr lang="en-US" dirty="0"/>
              <a:t>Recognize that life changes and goals may too</a:t>
            </a:r>
          </a:p>
          <a:p>
            <a:endParaRPr lang="en-US" dirty="0"/>
          </a:p>
          <a:p>
            <a:r>
              <a:rPr lang="en-US" dirty="0"/>
              <a:t>Take time to see if goals are being met or need to reevaluate</a:t>
            </a:r>
          </a:p>
        </p:txBody>
      </p:sp>
      <p:pic>
        <p:nvPicPr>
          <p:cNvPr id="5" name="Content Placeholder 4" descr="remsberg  - photo of foal."/>
          <p:cNvPicPr>
            <a:picLocks noGrp="1" noChangeAspect="1"/>
          </p:cNvPicPr>
          <p:nvPr>
            <p:ph sz="half" idx="2"/>
          </p:nvPr>
        </p:nvPicPr>
        <p:blipFill>
          <a:blip r:embed="rId2" cstate="email">
            <a:extLst>
              <a:ext uri="{28A0092B-C50C-407E-A947-70E740481C1C}">
                <a14:useLocalDpi xmlns:a14="http://schemas.microsoft.com/office/drawing/2010/main"/>
              </a:ext>
            </a:extLst>
          </a:blip>
          <a:srcRect t="-8415" b="-8415"/>
          <a:stretch>
            <a:fillRect/>
          </a:stretch>
        </p:blipFill>
        <p:spPr/>
      </p:pic>
    </p:spTree>
    <p:extLst>
      <p:ext uri="{BB962C8B-B14F-4D97-AF65-F5344CB8AC3E}">
        <p14:creationId xmlns:p14="http://schemas.microsoft.com/office/powerpoint/2010/main" val="2262311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Thanks!</a:t>
            </a:r>
            <a:br>
              <a:rPr lang="en-US" dirty="0"/>
            </a:br>
            <a:r>
              <a:rPr lang="en-US" dirty="0"/>
              <a:t>Any Questions?</a:t>
            </a:r>
          </a:p>
        </p:txBody>
      </p:sp>
      <p:sp>
        <p:nvSpPr>
          <p:cNvPr id="4" name="Text Placeholder 3"/>
          <p:cNvSpPr>
            <a:spLocks noGrp="1"/>
          </p:cNvSpPr>
          <p:nvPr>
            <p:ph type="body" sz="quarter" idx="11"/>
          </p:nvPr>
        </p:nvSpPr>
        <p:spPr/>
        <p:txBody>
          <a:bodyPr>
            <a:normAutofit fontScale="92500" lnSpcReduction="20000"/>
          </a:bodyPr>
          <a:lstStyle/>
          <a:p>
            <a:r>
              <a:rPr lang="en-US" dirty="0"/>
              <a:t>Email: </a:t>
            </a:r>
            <a:r>
              <a:rPr lang="en-US" dirty="0">
                <a:hlinkClick r:id="rId2"/>
              </a:rPr>
              <a:t>lgoering@umd.edu</a:t>
            </a:r>
            <a:r>
              <a:rPr lang="en-US" dirty="0"/>
              <a:t>		</a:t>
            </a:r>
          </a:p>
          <a:p>
            <a:r>
              <a:rPr lang="en-US" dirty="0"/>
              <a:t>Phone: 301-405-3541</a:t>
            </a:r>
          </a:p>
        </p:txBody>
      </p:sp>
      <p:sp>
        <p:nvSpPr>
          <p:cNvPr id="3" name="Text Placeholder 2"/>
          <p:cNvSpPr>
            <a:spLocks noGrp="1"/>
          </p:cNvSpPr>
          <p:nvPr>
            <p:ph type="body" sz="quarter" idx="10"/>
          </p:nvPr>
        </p:nvSpPr>
        <p:spPr>
          <a:xfrm>
            <a:off x="4495800" y="5173884"/>
            <a:ext cx="4365625" cy="1519745"/>
          </a:xfrm>
        </p:spPr>
        <p:txBody>
          <a:bodyPr>
            <a:normAutofit/>
          </a:bodyPr>
          <a:lstStyle/>
          <a:p>
            <a:r>
              <a:rPr lang="en-US" dirty="0"/>
              <a:t>Twitter: @</a:t>
            </a:r>
            <a:r>
              <a:rPr lang="en-US" dirty="0" err="1"/>
              <a:t>agLawPaul</a:t>
            </a:r>
            <a:r>
              <a:rPr lang="en-US" dirty="0"/>
              <a:t>		</a:t>
            </a:r>
          </a:p>
          <a:p>
            <a:r>
              <a:rPr lang="en-US" dirty="0"/>
              <a:t>Blog: www.aglaw.umd.edu</a:t>
            </a:r>
          </a:p>
          <a:p>
            <a:endParaRPr lang="en-US" dirty="0"/>
          </a:p>
        </p:txBody>
      </p:sp>
    </p:spTree>
    <p:extLst>
      <p:ext uri="{BB962C8B-B14F-4D97-AF65-F5344CB8AC3E}">
        <p14:creationId xmlns:p14="http://schemas.microsoft.com/office/powerpoint/2010/main" val="2524127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Agriculture Law Education Initiative</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 Agriculture Law Education Initiative is a collaboration between the University of Maryland Francis King Carey School </a:t>
            </a:r>
            <a:r>
              <a:rPr lang="en-US"/>
              <a:t>of Law and </a:t>
            </a:r>
            <a:r>
              <a:rPr lang="en-US" dirty="0"/>
              <a:t>College of Agriculture &amp; Natural Resources, University of Maryland, College Park.  Through the University of Maryland Extension - the statewide, non-formal agriculture education system - the collaboration partners with the School of Agricultural and Natural Sciences, University of Maryland Eastern Shore.</a:t>
            </a:r>
          </a:p>
          <a:p>
            <a:pPr marL="0" indent="0">
              <a:buNone/>
            </a:pPr>
            <a:r>
              <a:rPr lang="en-US" dirty="0"/>
              <a:t>Website: </a:t>
            </a:r>
            <a:r>
              <a:rPr lang="en-US" dirty="0">
                <a:hlinkClick r:id="rId2"/>
              </a:rPr>
              <a:t>www.umaglaw.org</a:t>
            </a:r>
            <a:endParaRPr lang="en-US" dirty="0"/>
          </a:p>
          <a:p>
            <a:pPr marL="0" indent="0">
              <a:buNone/>
            </a:pPr>
            <a:r>
              <a:rPr lang="en-US" dirty="0"/>
              <a:t>Twitter: @</a:t>
            </a:r>
            <a:r>
              <a:rPr lang="en-US" dirty="0" err="1"/>
              <a:t>MdAgLaw</a:t>
            </a:r>
            <a:endParaRPr lang="en-US" dirty="0"/>
          </a:p>
          <a:p>
            <a:pPr marL="0" indent="0">
              <a:buNone/>
            </a:pPr>
            <a:r>
              <a:rPr lang="en-US" dirty="0"/>
              <a:t>Facebook: </a:t>
            </a:r>
            <a:r>
              <a:rPr lang="en-US" dirty="0">
                <a:hlinkClick r:id="rId3"/>
              </a:rPr>
              <a:t>www.facebook.com/MdAgLaw</a:t>
            </a:r>
            <a:endParaRPr lang="en-US" dirty="0"/>
          </a:p>
          <a:p>
            <a:pPr marL="0" indent="0">
              <a:buNone/>
            </a:pPr>
            <a:r>
              <a:rPr lang="en-US" dirty="0"/>
              <a:t>Email: umaglaw@umd.edu </a:t>
            </a:r>
          </a:p>
        </p:txBody>
      </p:sp>
    </p:spTree>
    <p:extLst>
      <p:ext uri="{BB962C8B-B14F-4D97-AF65-F5344CB8AC3E}">
        <p14:creationId xmlns:p14="http://schemas.microsoft.com/office/powerpoint/2010/main" val="1073489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University of Maryland </a:t>
            </a:r>
            <a:r>
              <a:rPr lang="en-US" dirty="0" err="1"/>
              <a:t>MPower</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 University of Maryland</a:t>
            </a:r>
            <a:r>
              <a:rPr lang="en-US" i="1" dirty="0"/>
              <a:t>: </a:t>
            </a:r>
            <a:r>
              <a:rPr lang="en-US" i="1" dirty="0" err="1"/>
              <a:t>MPowering</a:t>
            </a:r>
            <a:r>
              <a:rPr lang="en-US" i="1" dirty="0"/>
              <a:t> the State</a:t>
            </a:r>
            <a:r>
              <a:rPr lang="en-US" dirty="0"/>
              <a:t> brings together two universities of distinction to form a new collaborative partnership.  Harnessing the resources of each, the University of Maryland, College Park and the University of Maryland, Baltimore will focus the collective expertise on critical statewide issues of public health, biomedical informatics, and bioengineering. This collaboration will drive an even greater impact on the state, its economy, the job market, and the next generation of innovators.  The joint initiatives will have a profound effect on productivity, the economy, and the very fabric of higher education.</a:t>
            </a:r>
          </a:p>
          <a:p>
            <a:r>
              <a:rPr lang="en-US" u="sng" dirty="0">
                <a:hlinkClick r:id="rId2"/>
              </a:rPr>
              <a:t>http://www.mpowermaryland.com</a:t>
            </a:r>
            <a:endParaRPr lang="en-US" dirty="0"/>
          </a:p>
        </p:txBody>
      </p:sp>
    </p:spTree>
    <p:extLst>
      <p:ext uri="{BB962C8B-B14F-4D97-AF65-F5344CB8AC3E}">
        <p14:creationId xmlns:p14="http://schemas.microsoft.com/office/powerpoint/2010/main" val="754944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Overview</a:t>
            </a:r>
          </a:p>
        </p:txBody>
      </p:sp>
      <p:sp>
        <p:nvSpPr>
          <p:cNvPr id="5" name="Content Placeholder 4"/>
          <p:cNvSpPr>
            <a:spLocks noGrp="1"/>
          </p:cNvSpPr>
          <p:nvPr>
            <p:ph sz="half" idx="1"/>
          </p:nvPr>
        </p:nvSpPr>
        <p:spPr/>
        <p:txBody>
          <a:bodyPr/>
          <a:lstStyle/>
          <a:p>
            <a:endParaRPr lang="en-US" dirty="0"/>
          </a:p>
          <a:p>
            <a:r>
              <a:rPr lang="en-US" dirty="0"/>
              <a:t>Transition/succession planning is going to require a road map</a:t>
            </a:r>
          </a:p>
          <a:p>
            <a:endParaRPr lang="en-US" dirty="0"/>
          </a:p>
          <a:p>
            <a:r>
              <a:rPr lang="en-US" dirty="0"/>
              <a:t>Setting goals will help keep you on track in this process.</a:t>
            </a:r>
          </a:p>
          <a:p>
            <a:endParaRPr lang="en-US" dirty="0"/>
          </a:p>
          <a:p>
            <a:endParaRPr lang="en-US" dirty="0"/>
          </a:p>
        </p:txBody>
      </p:sp>
      <p:pic>
        <p:nvPicPr>
          <p:cNvPr id="7" name="Content Placeholder 6" descr="Farm equipment"/>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48200" y="2688742"/>
            <a:ext cx="4038600" cy="2687015"/>
          </a:xfrm>
        </p:spPr>
      </p:pic>
    </p:spTree>
    <p:extLst>
      <p:ext uri="{BB962C8B-B14F-4D97-AF65-F5344CB8AC3E}">
        <p14:creationId xmlns:p14="http://schemas.microsoft.com/office/powerpoint/2010/main" val="3119081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Goals?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89385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Talk About Goals?</a:t>
            </a:r>
          </a:p>
        </p:txBody>
      </p:sp>
      <p:sp>
        <p:nvSpPr>
          <p:cNvPr id="4" name="Content Placeholder 3"/>
          <p:cNvSpPr>
            <a:spLocks noGrp="1"/>
          </p:cNvSpPr>
          <p:nvPr>
            <p:ph sz="half" idx="1"/>
          </p:nvPr>
        </p:nvSpPr>
        <p:spPr/>
        <p:txBody>
          <a:bodyPr>
            <a:normAutofit lnSpcReduction="10000"/>
          </a:bodyPr>
          <a:lstStyle/>
          <a:p>
            <a:r>
              <a:rPr lang="en-US" dirty="0"/>
              <a:t>Goals are statements of what you hope to achieve</a:t>
            </a:r>
          </a:p>
          <a:p>
            <a:endParaRPr lang="en-US" dirty="0"/>
          </a:p>
          <a:p>
            <a:r>
              <a:rPr lang="en-US" dirty="0"/>
              <a:t>Goals will change based on circumstances and over time.</a:t>
            </a:r>
          </a:p>
          <a:p>
            <a:endParaRPr lang="en-US" dirty="0"/>
          </a:p>
          <a:p>
            <a:r>
              <a:rPr lang="en-US" dirty="0"/>
              <a:t>Will have reevaluate and updated</a:t>
            </a:r>
          </a:p>
        </p:txBody>
      </p:sp>
      <p:pic>
        <p:nvPicPr>
          <p:cNvPr id="6" name="Content Placeholder 5" descr="soccer game and goal video"/>
          <p:cNvPicPr>
            <a:picLocks noGrp="1" noChangeAspect="1"/>
          </p:cNvPicPr>
          <p:nvPr>
            <p:ph sz="half" idx="2"/>
          </p:nvPr>
        </p:nvPicPr>
        <p:blipFill>
          <a:blip r:embed="rId2" cstate="email">
            <a:extLst>
              <a:ext uri="{28A0092B-C50C-407E-A947-70E740481C1C}">
                <a14:useLocalDpi xmlns:a14="http://schemas.microsoft.com/office/drawing/2010/main"/>
              </a:ext>
            </a:extLst>
          </a:blip>
          <a:srcRect l="26118" r="26118"/>
          <a:stretch>
            <a:fillRect/>
          </a:stretch>
        </p:blipFill>
        <p:spPr>
          <a:xfrm>
            <a:off x="4648200" y="1673352"/>
            <a:ext cx="4038600" cy="4407103"/>
          </a:xfrm>
        </p:spPr>
      </p:pic>
    </p:spTree>
    <p:extLst>
      <p:ext uri="{BB962C8B-B14F-4D97-AF65-F5344CB8AC3E}">
        <p14:creationId xmlns:p14="http://schemas.microsoft.com/office/powerpoint/2010/main" val="1183319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Goals?</a:t>
            </a:r>
          </a:p>
        </p:txBody>
      </p:sp>
      <p:pic>
        <p:nvPicPr>
          <p:cNvPr id="5" name="Content Placeholder 4" descr="remsberg photo Mare and foal."/>
          <p:cNvPicPr>
            <a:picLocks noGrp="1" noChangeAspect="1"/>
          </p:cNvPicPr>
          <p:nvPr>
            <p:ph sz="half" idx="1"/>
          </p:nvPr>
        </p:nvPicPr>
        <p:blipFill>
          <a:blip r:embed="rId2" cstate="email">
            <a:extLst>
              <a:ext uri="{28A0092B-C50C-407E-A947-70E740481C1C}">
                <a14:useLocalDpi xmlns:a14="http://schemas.microsoft.com/office/drawing/2010/main"/>
              </a:ext>
            </a:extLst>
          </a:blip>
          <a:srcRect t="-37751" b="-37751"/>
          <a:stretch>
            <a:fillRect/>
          </a:stretch>
        </p:blipFill>
        <p:spPr/>
      </p:pic>
      <p:sp>
        <p:nvSpPr>
          <p:cNvPr id="4" name="Content Placeholder 3"/>
          <p:cNvSpPr>
            <a:spLocks noGrp="1"/>
          </p:cNvSpPr>
          <p:nvPr>
            <p:ph sz="half" idx="2"/>
          </p:nvPr>
        </p:nvSpPr>
        <p:spPr/>
        <p:txBody>
          <a:bodyPr/>
          <a:lstStyle/>
          <a:p>
            <a:r>
              <a:rPr lang="en-US" dirty="0"/>
              <a:t>Goals will be unique to you and your family</a:t>
            </a:r>
          </a:p>
          <a:p>
            <a:endParaRPr lang="en-US" dirty="0"/>
          </a:p>
          <a:p>
            <a:r>
              <a:rPr lang="en-US" dirty="0"/>
              <a:t>Goals will reflect your values and beliefs </a:t>
            </a:r>
          </a:p>
          <a:p>
            <a:endParaRPr lang="en-US" dirty="0"/>
          </a:p>
          <a:p>
            <a:r>
              <a:rPr lang="en-US" dirty="0"/>
              <a:t>Potentially mean compromise between you and your family</a:t>
            </a:r>
          </a:p>
        </p:txBody>
      </p:sp>
    </p:spTree>
    <p:extLst>
      <p:ext uri="{BB962C8B-B14F-4D97-AF65-F5344CB8AC3E}">
        <p14:creationId xmlns:p14="http://schemas.microsoft.com/office/powerpoint/2010/main" val="1261117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will also provide roadmap</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63063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you?</a:t>
            </a:r>
          </a:p>
        </p:txBody>
      </p:sp>
      <p:pic>
        <p:nvPicPr>
          <p:cNvPr id="4" name="Content Placeholder 3" descr="Image of the universe."/>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2595388"/>
            <a:ext cx="9144000" cy="3071628"/>
          </a:xfrm>
        </p:spPr>
      </p:pic>
    </p:spTree>
    <p:extLst>
      <p:ext uri="{BB962C8B-B14F-4D97-AF65-F5344CB8AC3E}">
        <p14:creationId xmlns:p14="http://schemas.microsoft.com/office/powerpoint/2010/main" val="66512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TotalTime>
  <Words>537</Words>
  <Application>Microsoft Office PowerPoint</Application>
  <PresentationFormat>On-screen Show (4:3)</PresentationFormat>
  <Paragraphs>80</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Goal Setting</vt:lpstr>
      <vt:lpstr>Agriculture Law Education Initiative</vt:lpstr>
      <vt:lpstr>University of Maryland MPower</vt:lpstr>
      <vt:lpstr>Overview</vt:lpstr>
      <vt:lpstr>What are Goals?</vt:lpstr>
      <vt:lpstr>Talk About Goals?</vt:lpstr>
      <vt:lpstr>Setting Goals?</vt:lpstr>
      <vt:lpstr>Goals will also provide roadmap</vt:lpstr>
      <vt:lpstr>Where are you?</vt:lpstr>
      <vt:lpstr>Where are you in planning?</vt:lpstr>
      <vt:lpstr>Develop SMART Goals</vt:lpstr>
      <vt:lpstr>SMART Goals</vt:lpstr>
      <vt:lpstr>SMART Goal Example</vt:lpstr>
      <vt:lpstr>Prioritize Goals </vt:lpstr>
      <vt:lpstr>Implement goals</vt:lpstr>
      <vt:lpstr>Reevaluate </vt:lpstr>
      <vt:lpstr>Thanks!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Goeringer</dc:creator>
  <cp:lastModifiedBy>Czachorowski, Jaclyn</cp:lastModifiedBy>
  <cp:revision>21</cp:revision>
  <dcterms:created xsi:type="dcterms:W3CDTF">2015-03-02T01:21:55Z</dcterms:created>
  <dcterms:modified xsi:type="dcterms:W3CDTF">2026-03-20T18:44:52Z</dcterms:modified>
</cp:coreProperties>
</file>