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bfbb0e946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bfbb0e946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fbb0e946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fbb0e946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bfbb0e9469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bfbb0e9469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bfbb0e9469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bfbb0e946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fbb0e9469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bfbb0e9469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bfbb0e9469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bfbb0e9469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bfbb0e9469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bfbb0e9469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bfbb0e9469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bfbb0e9469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bfbb0e9469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bfbb0e9469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bfbb0e9469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bfbb0e9469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bfbb0e9469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bfbb0e9469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bfbb0e946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bfbb0e946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bfbb0e9469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bfbb0e9469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bfbb0e9469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bfbb0e9469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bfbb0e9469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bfbb0e9469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bfbb0e9469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bfbb0e9469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bfbb0e9469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bfbb0e9469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bfbb0e9469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bfbb0e9469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bfbb0e9469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bfbb0e9469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bfbb0e9469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bfbb0e9469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bfbb0e9469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bfbb0e9469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bfbb0e9469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bfbb0e9469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bfbb0e946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bfbb0e946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bfbb0e9469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bfbb0e9469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bfbb0e946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bfbb0e946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bfbb0e946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bfbb0e946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bfbb0e9469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bfbb0e946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bfbb0e9469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bfbb0e9469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fbb0e9469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bfbb0e9469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fbb0e946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bfbb0e946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21.png"/><Relationship Id="rId5"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1.png"/><Relationship Id="rId4" Type="http://schemas.openxmlformats.org/officeDocument/2006/relationships/image" Target="../media/image27.png"/><Relationship Id="rId5" Type="http://schemas.openxmlformats.org/officeDocument/2006/relationships/image" Target="../media/image22.png"/><Relationship Id="rId6"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420475" y="1318350"/>
            <a:ext cx="62547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Comic Sans MS"/>
                <a:ea typeface="Comic Sans MS"/>
                <a:cs typeface="Comic Sans MS"/>
                <a:sym typeface="Comic Sans MS"/>
              </a:rPr>
              <a:t>Conserve Water for Food</a:t>
            </a:r>
            <a:endParaRPr>
              <a:latin typeface="Comic Sans MS"/>
              <a:ea typeface="Comic Sans MS"/>
              <a:cs typeface="Comic Sans MS"/>
              <a:sym typeface="Comic Sans MS"/>
            </a:endParaRPr>
          </a:p>
        </p:txBody>
      </p:sp>
      <p:pic>
        <p:nvPicPr>
          <p:cNvPr id="55" name="Google Shape;55;p13"/>
          <p:cNvPicPr preferRelativeResize="0"/>
          <p:nvPr/>
        </p:nvPicPr>
        <p:blipFill>
          <a:blip r:embed="rId3">
            <a:alphaModFix/>
          </a:blip>
          <a:stretch>
            <a:fillRect/>
          </a:stretch>
        </p:blipFill>
        <p:spPr>
          <a:xfrm>
            <a:off x="451125" y="1591700"/>
            <a:ext cx="1164025" cy="1505906"/>
          </a:xfrm>
          <a:prstGeom prst="rect">
            <a:avLst/>
          </a:prstGeom>
          <a:noFill/>
          <a:ln>
            <a:noFill/>
          </a:ln>
        </p:spPr>
      </p:pic>
      <p:pic>
        <p:nvPicPr>
          <p:cNvPr id="56" name="Google Shape;56;p13"/>
          <p:cNvPicPr preferRelativeResize="0"/>
          <p:nvPr/>
        </p:nvPicPr>
        <p:blipFill>
          <a:blip r:embed="rId3">
            <a:alphaModFix/>
          </a:blip>
          <a:stretch>
            <a:fillRect/>
          </a:stretch>
        </p:blipFill>
        <p:spPr>
          <a:xfrm>
            <a:off x="7379400" y="1591700"/>
            <a:ext cx="1164025" cy="15059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160">
                <a:latin typeface="Comic Sans MS"/>
                <a:ea typeface="Comic Sans MS"/>
                <a:cs typeface="Comic Sans MS"/>
                <a:sym typeface="Comic Sans MS"/>
              </a:rPr>
              <a:t>Importance of safe irrigation water</a:t>
            </a:r>
            <a:endParaRPr sz="2860"/>
          </a:p>
        </p:txBody>
      </p:sp>
      <p:sp>
        <p:nvSpPr>
          <p:cNvPr id="136" name="Google Shape;136;p22"/>
          <p:cNvSpPr txBox="1"/>
          <p:nvPr>
            <p:ph idx="1" type="body"/>
          </p:nvPr>
        </p:nvSpPr>
        <p:spPr>
          <a:xfrm>
            <a:off x="311700" y="1214075"/>
            <a:ext cx="8520600" cy="3416400"/>
          </a:xfrm>
          <a:prstGeom prst="rect">
            <a:avLst/>
          </a:prstGeom>
        </p:spPr>
        <p:txBody>
          <a:bodyPr anchorCtr="0" anchor="ctr" bIns="91425" lIns="91425" spcFirstLastPara="1" rIns="91425" wrap="square" tIns="91425">
            <a:normAutofit/>
          </a:bodyPr>
          <a:lstStyle/>
          <a:p>
            <a:pPr indent="0" lvl="0" marL="457200" rtl="0" algn="l">
              <a:lnSpc>
                <a:spcPct val="105000"/>
              </a:lnSpc>
              <a:spcBef>
                <a:spcPts val="600"/>
              </a:spcBef>
              <a:spcAft>
                <a:spcPts val="0"/>
              </a:spcAft>
              <a:buNone/>
            </a:pPr>
            <a:r>
              <a:rPr lang="en" sz="2400" u="sng">
                <a:solidFill>
                  <a:schemeClr val="dk1"/>
                </a:solidFill>
                <a:latin typeface="Comic Sans MS"/>
                <a:ea typeface="Comic Sans MS"/>
                <a:cs typeface="Comic Sans MS"/>
                <a:sym typeface="Comic Sans MS"/>
              </a:rPr>
              <a:t>Essential questions</a:t>
            </a:r>
            <a:r>
              <a:rPr lang="en" sz="2400">
                <a:solidFill>
                  <a:schemeClr val="dk1"/>
                </a:solidFill>
                <a:latin typeface="Comic Sans MS"/>
                <a:ea typeface="Comic Sans MS"/>
                <a:cs typeface="Comic Sans MS"/>
                <a:sym typeface="Comic Sans MS"/>
              </a:rPr>
              <a:t>:</a:t>
            </a:r>
            <a:endParaRPr sz="2400">
              <a:solidFill>
                <a:schemeClr val="dk1"/>
              </a:solidFill>
              <a:latin typeface="Comic Sans MS"/>
              <a:ea typeface="Comic Sans MS"/>
              <a:cs typeface="Comic Sans MS"/>
              <a:sym typeface="Comic Sans MS"/>
            </a:endParaRPr>
          </a:p>
          <a:p>
            <a:pPr indent="-349250" lvl="0" marL="457200" rtl="0" algn="l">
              <a:lnSpc>
                <a:spcPct val="105000"/>
              </a:lnSpc>
              <a:spcBef>
                <a:spcPts val="1000"/>
              </a:spcBef>
              <a:spcAft>
                <a:spcPts val="0"/>
              </a:spcAft>
              <a:buClr>
                <a:schemeClr val="dk1"/>
              </a:buClr>
              <a:buSzPts val="1900"/>
              <a:buChar char="❖"/>
            </a:pPr>
            <a:r>
              <a:rPr lang="en" sz="1900">
                <a:solidFill>
                  <a:schemeClr val="dk1"/>
                </a:solidFill>
                <a:latin typeface="Comic Sans MS"/>
                <a:ea typeface="Comic Sans MS"/>
                <a:cs typeface="Comic Sans MS"/>
                <a:sym typeface="Comic Sans MS"/>
              </a:rPr>
              <a:t>What is contamination?</a:t>
            </a:r>
            <a:endParaRPr sz="1900">
              <a:solidFill>
                <a:schemeClr val="dk1"/>
              </a:solidFill>
              <a:latin typeface="Comic Sans MS"/>
              <a:ea typeface="Comic Sans MS"/>
              <a:cs typeface="Comic Sans MS"/>
              <a:sym typeface="Comic Sans MS"/>
            </a:endParaRPr>
          </a:p>
          <a:p>
            <a:pPr indent="-349250" lvl="0" marL="457200" rtl="0" algn="l">
              <a:lnSpc>
                <a:spcPct val="105000"/>
              </a:lnSpc>
              <a:spcBef>
                <a:spcPts val="1000"/>
              </a:spcBef>
              <a:spcAft>
                <a:spcPts val="0"/>
              </a:spcAft>
              <a:buClr>
                <a:schemeClr val="dk1"/>
              </a:buClr>
              <a:buSzPts val="1900"/>
              <a:buChar char="❖"/>
            </a:pPr>
            <a:r>
              <a:rPr lang="en" sz="1900">
                <a:solidFill>
                  <a:schemeClr val="dk1"/>
                </a:solidFill>
                <a:latin typeface="Comic Sans MS"/>
                <a:ea typeface="Comic Sans MS"/>
                <a:cs typeface="Comic Sans MS"/>
                <a:sym typeface="Comic Sans MS"/>
              </a:rPr>
              <a:t>What is the risk of irrigating food crops with contaminated water?</a:t>
            </a:r>
            <a:endParaRPr sz="1900">
              <a:solidFill>
                <a:schemeClr val="dk1"/>
              </a:solidFill>
              <a:latin typeface="Comic Sans MS"/>
              <a:ea typeface="Comic Sans MS"/>
              <a:cs typeface="Comic Sans MS"/>
              <a:sym typeface="Comic Sans MS"/>
            </a:endParaRPr>
          </a:p>
          <a:p>
            <a:pPr indent="-349250" lvl="0" marL="457200" rtl="0" algn="l">
              <a:lnSpc>
                <a:spcPct val="105000"/>
              </a:lnSpc>
              <a:spcBef>
                <a:spcPts val="1000"/>
              </a:spcBef>
              <a:spcAft>
                <a:spcPts val="0"/>
              </a:spcAft>
              <a:buClr>
                <a:schemeClr val="dk1"/>
              </a:buClr>
              <a:buSzPts val="1900"/>
              <a:buChar char="❖"/>
            </a:pPr>
            <a:r>
              <a:rPr lang="en" sz="1900">
                <a:solidFill>
                  <a:schemeClr val="dk1"/>
                </a:solidFill>
                <a:latin typeface="Comic Sans MS"/>
                <a:ea typeface="Comic Sans MS"/>
                <a:cs typeface="Comic Sans MS"/>
                <a:sym typeface="Comic Sans MS"/>
              </a:rPr>
              <a:t>How clean is clean enough?</a:t>
            </a:r>
            <a:endParaRPr sz="1900">
              <a:solidFill>
                <a:schemeClr val="dk1"/>
              </a:solidFill>
              <a:latin typeface="Comic Sans MS"/>
              <a:ea typeface="Comic Sans MS"/>
              <a:cs typeface="Comic Sans MS"/>
              <a:sym typeface="Comic Sans MS"/>
            </a:endParaRPr>
          </a:p>
          <a:p>
            <a:pPr indent="-349250" lvl="0" marL="457200" rtl="0" algn="l">
              <a:lnSpc>
                <a:spcPct val="105000"/>
              </a:lnSpc>
              <a:spcBef>
                <a:spcPts val="1000"/>
              </a:spcBef>
              <a:spcAft>
                <a:spcPts val="0"/>
              </a:spcAft>
              <a:buClr>
                <a:schemeClr val="dk1"/>
              </a:buClr>
              <a:buSzPts val="1900"/>
              <a:buChar char="❖"/>
            </a:pPr>
            <a:r>
              <a:rPr lang="en" sz="1900">
                <a:solidFill>
                  <a:schemeClr val="dk1"/>
                </a:solidFill>
                <a:latin typeface="Comic Sans MS"/>
                <a:ea typeface="Comic Sans MS"/>
                <a:cs typeface="Comic Sans MS"/>
                <a:sym typeface="Comic Sans MS"/>
              </a:rPr>
              <a:t>Which water is clean enough?</a:t>
            </a:r>
            <a:endParaRPr sz="1900">
              <a:solidFill>
                <a:schemeClr val="dk1"/>
              </a:solidFill>
              <a:latin typeface="Comic Sans MS"/>
              <a:ea typeface="Comic Sans MS"/>
              <a:cs typeface="Comic Sans MS"/>
              <a:sym typeface="Comic Sans MS"/>
            </a:endParaRPr>
          </a:p>
          <a:p>
            <a:pPr indent="-349250" lvl="0" marL="457200" rtl="0" algn="l">
              <a:lnSpc>
                <a:spcPct val="105000"/>
              </a:lnSpc>
              <a:spcBef>
                <a:spcPts val="1000"/>
              </a:spcBef>
              <a:spcAft>
                <a:spcPts val="1000"/>
              </a:spcAft>
              <a:buClr>
                <a:schemeClr val="dk1"/>
              </a:buClr>
              <a:buSzPts val="1900"/>
              <a:buChar char="❖"/>
            </a:pPr>
            <a:r>
              <a:rPr lang="en" sz="1900">
                <a:solidFill>
                  <a:schemeClr val="dk1"/>
                </a:solidFill>
                <a:latin typeface="Comic Sans MS"/>
                <a:ea typeface="Comic Sans MS"/>
                <a:cs typeface="Comic Sans MS"/>
                <a:sym typeface="Comic Sans MS"/>
              </a:rPr>
              <a:t>How would you determine this?</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59">
                <a:latin typeface="Comic Sans MS"/>
                <a:ea typeface="Comic Sans MS"/>
                <a:cs typeface="Comic Sans MS"/>
                <a:sym typeface="Comic Sans MS"/>
              </a:rPr>
              <a:t>Foodborne pathogens</a:t>
            </a:r>
            <a:endParaRPr sz="2220"/>
          </a:p>
        </p:txBody>
      </p:sp>
      <p:sp>
        <p:nvSpPr>
          <p:cNvPr id="142" name="Google Shape;142;p23"/>
          <p:cNvSpPr txBox="1"/>
          <p:nvPr>
            <p:ph idx="1" type="body"/>
          </p:nvPr>
        </p:nvSpPr>
        <p:spPr>
          <a:xfrm>
            <a:off x="311700" y="1152475"/>
            <a:ext cx="8520600" cy="3661500"/>
          </a:xfrm>
          <a:prstGeom prst="rect">
            <a:avLst/>
          </a:prstGeom>
        </p:spPr>
        <p:txBody>
          <a:bodyPr anchorCtr="0" anchor="ctr" bIns="91425" lIns="91425" spcFirstLastPara="1" rIns="91425" wrap="square" tIns="91425">
            <a:normAutofit lnSpcReduction="10000"/>
          </a:bodyPr>
          <a:lstStyle/>
          <a:p>
            <a:pPr indent="-351790" lvl="0" marL="457200" rtl="0" algn="l">
              <a:lnSpc>
                <a:spcPct val="120000"/>
              </a:lnSpc>
              <a:spcBef>
                <a:spcPts val="600"/>
              </a:spcBef>
              <a:spcAft>
                <a:spcPts val="0"/>
              </a:spcAft>
              <a:buClr>
                <a:schemeClr val="dk1"/>
              </a:buClr>
              <a:buSzPts val="1940"/>
              <a:buChar char="❖"/>
            </a:pPr>
            <a:r>
              <a:rPr lang="en" sz="1940">
                <a:solidFill>
                  <a:schemeClr val="dk1"/>
                </a:solidFill>
                <a:latin typeface="Comic Sans MS"/>
                <a:ea typeface="Comic Sans MS"/>
                <a:cs typeface="Comic Sans MS"/>
                <a:sym typeface="Comic Sans MS"/>
              </a:rPr>
              <a:t>Water that is safe has minimal contamination with pathogens or other pollutants</a:t>
            </a:r>
            <a:endParaRPr sz="1940">
              <a:solidFill>
                <a:schemeClr val="dk1"/>
              </a:solidFill>
              <a:latin typeface="Comic Sans MS"/>
              <a:ea typeface="Comic Sans MS"/>
              <a:cs typeface="Comic Sans MS"/>
              <a:sym typeface="Comic Sans MS"/>
            </a:endParaRPr>
          </a:p>
          <a:p>
            <a:pPr indent="-351790" lvl="0" marL="457200" rtl="0" algn="l">
              <a:lnSpc>
                <a:spcPct val="120000"/>
              </a:lnSpc>
              <a:spcBef>
                <a:spcPts val="1000"/>
              </a:spcBef>
              <a:spcAft>
                <a:spcPts val="0"/>
              </a:spcAft>
              <a:buClr>
                <a:schemeClr val="dk1"/>
              </a:buClr>
              <a:buSzPts val="1940"/>
              <a:buChar char="❖"/>
            </a:pPr>
            <a:r>
              <a:rPr lang="en" sz="1940">
                <a:solidFill>
                  <a:schemeClr val="dk1"/>
                </a:solidFill>
                <a:latin typeface="Comic Sans MS"/>
                <a:ea typeface="Comic Sans MS"/>
                <a:cs typeface="Comic Sans MS"/>
                <a:sym typeface="Comic Sans MS"/>
              </a:rPr>
              <a:t>Pathogens are microorganisms that can cause disease</a:t>
            </a:r>
            <a:endParaRPr sz="1940">
              <a:solidFill>
                <a:schemeClr val="dk1"/>
              </a:solidFill>
              <a:latin typeface="Comic Sans MS"/>
              <a:ea typeface="Comic Sans MS"/>
              <a:cs typeface="Comic Sans MS"/>
              <a:sym typeface="Comic Sans MS"/>
            </a:endParaRPr>
          </a:p>
          <a:p>
            <a:pPr indent="-351790" lvl="0" marL="457200" rtl="0" algn="l">
              <a:lnSpc>
                <a:spcPct val="120000"/>
              </a:lnSpc>
              <a:spcBef>
                <a:spcPts val="1000"/>
              </a:spcBef>
              <a:spcAft>
                <a:spcPts val="0"/>
              </a:spcAft>
              <a:buClr>
                <a:schemeClr val="dk1"/>
              </a:buClr>
              <a:buSzPts val="1940"/>
              <a:buChar char="❖"/>
            </a:pPr>
            <a:r>
              <a:rPr lang="en" sz="1940">
                <a:solidFill>
                  <a:schemeClr val="dk1"/>
                </a:solidFill>
                <a:latin typeface="Comic Sans MS"/>
                <a:ea typeface="Comic Sans MS"/>
                <a:cs typeface="Comic Sans MS"/>
                <a:sym typeface="Comic Sans MS"/>
              </a:rPr>
              <a:t>Not all microorganisms are pathogens or harmful</a:t>
            </a:r>
            <a:endParaRPr sz="1940">
              <a:solidFill>
                <a:schemeClr val="dk1"/>
              </a:solidFill>
              <a:latin typeface="Comic Sans MS"/>
              <a:ea typeface="Comic Sans MS"/>
              <a:cs typeface="Comic Sans MS"/>
              <a:sym typeface="Comic Sans MS"/>
            </a:endParaRPr>
          </a:p>
          <a:p>
            <a:pPr indent="-351790" lvl="0" marL="457200" rtl="0" algn="l">
              <a:lnSpc>
                <a:spcPct val="120000"/>
              </a:lnSpc>
              <a:spcBef>
                <a:spcPts val="1000"/>
              </a:spcBef>
              <a:spcAft>
                <a:spcPts val="0"/>
              </a:spcAft>
              <a:buClr>
                <a:schemeClr val="dk1"/>
              </a:buClr>
              <a:buSzPts val="1940"/>
              <a:buChar char="❖"/>
            </a:pPr>
            <a:r>
              <a:rPr lang="en" sz="1940">
                <a:solidFill>
                  <a:schemeClr val="dk1"/>
                </a:solidFill>
              </a:rPr>
              <a:t>P</a:t>
            </a:r>
            <a:r>
              <a:rPr lang="en" sz="1940">
                <a:solidFill>
                  <a:schemeClr val="dk1"/>
                </a:solidFill>
                <a:latin typeface="Comic Sans MS"/>
                <a:ea typeface="Comic Sans MS"/>
                <a:cs typeface="Comic Sans MS"/>
                <a:sym typeface="Comic Sans MS"/>
              </a:rPr>
              <a:t>athogens can include bacteria, viruses, and parasites</a:t>
            </a:r>
            <a:endParaRPr sz="1940">
              <a:solidFill>
                <a:schemeClr val="dk1"/>
              </a:solidFill>
              <a:latin typeface="Comic Sans MS"/>
              <a:ea typeface="Comic Sans MS"/>
              <a:cs typeface="Comic Sans MS"/>
              <a:sym typeface="Comic Sans MS"/>
            </a:endParaRPr>
          </a:p>
          <a:p>
            <a:pPr indent="-351790" lvl="0" marL="457200" rtl="0" algn="l">
              <a:lnSpc>
                <a:spcPct val="120000"/>
              </a:lnSpc>
              <a:spcBef>
                <a:spcPts val="1000"/>
              </a:spcBef>
              <a:spcAft>
                <a:spcPts val="1000"/>
              </a:spcAft>
              <a:buClr>
                <a:schemeClr val="dk1"/>
              </a:buClr>
              <a:buSzPts val="1940"/>
              <a:buChar char="❖"/>
            </a:pPr>
            <a:r>
              <a:rPr lang="en" sz="1940">
                <a:solidFill>
                  <a:schemeClr val="dk1"/>
                </a:solidFill>
                <a:latin typeface="Comic Sans MS"/>
                <a:ea typeface="Comic Sans MS"/>
                <a:cs typeface="Comic Sans MS"/>
                <a:sym typeface="Comic Sans MS"/>
              </a:rPr>
              <a:t>Pathogens transmitted through consumption of contaminated foods typically cause gastroenteritis (diarrhea, vomiting). Some can cause flu-like symptoms or affect other bodily systems (nervous system, kidney, liver, brain).</a:t>
            </a:r>
            <a:endParaRPr sz="184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70">
                <a:latin typeface="Comic Sans MS"/>
                <a:ea typeface="Comic Sans MS"/>
                <a:cs typeface="Comic Sans MS"/>
                <a:sym typeface="Comic Sans MS"/>
              </a:rPr>
              <a:t>An area the size of a pencil tip could fit approximately:</a:t>
            </a:r>
            <a:endParaRPr sz="2020"/>
          </a:p>
        </p:txBody>
      </p:sp>
      <p:pic>
        <p:nvPicPr>
          <p:cNvPr id="148" name="Google Shape;148;p24"/>
          <p:cNvPicPr preferRelativeResize="0"/>
          <p:nvPr/>
        </p:nvPicPr>
        <p:blipFill>
          <a:blip r:embed="rId3">
            <a:alphaModFix/>
          </a:blip>
          <a:stretch>
            <a:fillRect/>
          </a:stretch>
        </p:blipFill>
        <p:spPr>
          <a:xfrm>
            <a:off x="617725" y="1156850"/>
            <a:ext cx="7908549" cy="3649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120">
                <a:latin typeface="Comic Sans MS"/>
                <a:ea typeface="Comic Sans MS"/>
                <a:cs typeface="Comic Sans MS"/>
                <a:sym typeface="Comic Sans MS"/>
              </a:rPr>
              <a:t>The fecal-oral route of disease transmission</a:t>
            </a:r>
            <a:endParaRPr sz="2220"/>
          </a:p>
        </p:txBody>
      </p:sp>
      <p:sp>
        <p:nvSpPr>
          <p:cNvPr id="154" name="Google Shape;154;p25"/>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lnSpcReduction="20000"/>
          </a:bodyPr>
          <a:lstStyle/>
          <a:p>
            <a:pPr indent="-351472" lvl="0" marL="457200" rtl="0" algn="l">
              <a:lnSpc>
                <a:spcPct val="105000"/>
              </a:lnSpc>
              <a:spcBef>
                <a:spcPts val="600"/>
              </a:spcBef>
              <a:spcAft>
                <a:spcPts val="0"/>
              </a:spcAft>
              <a:buClr>
                <a:schemeClr val="dk1"/>
              </a:buClr>
              <a:buSzPts val="1935"/>
              <a:buChar char="❖"/>
            </a:pPr>
            <a:r>
              <a:rPr lang="en" sz="1935">
                <a:solidFill>
                  <a:schemeClr val="dk1"/>
                </a:solidFill>
                <a:latin typeface="Comic Sans MS"/>
                <a:ea typeface="Comic Sans MS"/>
                <a:cs typeface="Comic Sans MS"/>
                <a:sym typeface="Comic Sans MS"/>
              </a:rPr>
              <a:t>Infected individuals can shed the pathogens in their feces</a:t>
            </a:r>
            <a:endParaRPr sz="1935">
              <a:solidFill>
                <a:schemeClr val="dk1"/>
              </a:solidFill>
              <a:latin typeface="Comic Sans MS"/>
              <a:ea typeface="Comic Sans MS"/>
              <a:cs typeface="Comic Sans MS"/>
              <a:sym typeface="Comic Sans MS"/>
            </a:endParaRPr>
          </a:p>
          <a:p>
            <a:pPr indent="-351472" lvl="0" marL="457200" rtl="0" algn="l">
              <a:lnSpc>
                <a:spcPct val="105000"/>
              </a:lnSpc>
              <a:spcBef>
                <a:spcPts val="1000"/>
              </a:spcBef>
              <a:spcAft>
                <a:spcPts val="0"/>
              </a:spcAft>
              <a:buClr>
                <a:schemeClr val="dk1"/>
              </a:buClr>
              <a:buSzPts val="1935"/>
              <a:buChar char="❖"/>
            </a:pPr>
            <a:r>
              <a:rPr lang="en" sz="1935">
                <a:solidFill>
                  <a:schemeClr val="dk1"/>
                </a:solidFill>
                <a:latin typeface="Comic Sans MS"/>
                <a:ea typeface="Comic Sans MS"/>
                <a:cs typeface="Comic Sans MS"/>
                <a:sym typeface="Comic Sans MS"/>
              </a:rPr>
              <a:t>Animals (wild, livestock, domestic) may also shed pathogens (with or without symptoms)</a:t>
            </a:r>
            <a:endParaRPr sz="1935">
              <a:solidFill>
                <a:schemeClr val="dk1"/>
              </a:solidFill>
              <a:latin typeface="Comic Sans MS"/>
              <a:ea typeface="Comic Sans MS"/>
              <a:cs typeface="Comic Sans MS"/>
              <a:sym typeface="Comic Sans MS"/>
            </a:endParaRPr>
          </a:p>
          <a:p>
            <a:pPr indent="-351472" lvl="0" marL="457200" rtl="0" algn="l">
              <a:lnSpc>
                <a:spcPct val="105000"/>
              </a:lnSpc>
              <a:spcBef>
                <a:spcPts val="1000"/>
              </a:spcBef>
              <a:spcAft>
                <a:spcPts val="0"/>
              </a:spcAft>
              <a:buClr>
                <a:schemeClr val="dk1"/>
              </a:buClr>
              <a:buSzPts val="1935"/>
              <a:buChar char="❖"/>
            </a:pPr>
            <a:r>
              <a:rPr lang="en" sz="1935">
                <a:solidFill>
                  <a:schemeClr val="dk1"/>
                </a:solidFill>
                <a:latin typeface="Comic Sans MS"/>
                <a:ea typeface="Comic Sans MS"/>
                <a:cs typeface="Comic Sans MS"/>
                <a:sym typeface="Comic Sans MS"/>
              </a:rPr>
              <a:t>Many foodborne diseases are zoonotic – meaning they are spread between animals and humans</a:t>
            </a:r>
            <a:endParaRPr sz="1935">
              <a:solidFill>
                <a:schemeClr val="dk1"/>
              </a:solidFill>
              <a:latin typeface="Comic Sans MS"/>
              <a:ea typeface="Comic Sans MS"/>
              <a:cs typeface="Comic Sans MS"/>
              <a:sym typeface="Comic Sans MS"/>
            </a:endParaRPr>
          </a:p>
          <a:p>
            <a:pPr indent="-351472" lvl="0" marL="457200" rtl="0" algn="l">
              <a:lnSpc>
                <a:spcPct val="105000"/>
              </a:lnSpc>
              <a:spcBef>
                <a:spcPts val="1000"/>
              </a:spcBef>
              <a:spcAft>
                <a:spcPts val="0"/>
              </a:spcAft>
              <a:buClr>
                <a:schemeClr val="dk1"/>
              </a:buClr>
              <a:buSzPts val="1935"/>
              <a:buChar char="❖"/>
            </a:pPr>
            <a:r>
              <a:rPr lang="en" sz="1935">
                <a:solidFill>
                  <a:schemeClr val="dk1"/>
                </a:solidFill>
                <a:latin typeface="Comic Sans MS"/>
                <a:ea typeface="Comic Sans MS"/>
                <a:cs typeface="Comic Sans MS"/>
                <a:sym typeface="Comic Sans MS"/>
              </a:rPr>
              <a:t>Good hygiene and waste management is important to reduce spread between individuals and the environment</a:t>
            </a:r>
            <a:endParaRPr sz="1935">
              <a:solidFill>
                <a:schemeClr val="dk1"/>
              </a:solidFill>
              <a:latin typeface="Comic Sans MS"/>
              <a:ea typeface="Comic Sans MS"/>
              <a:cs typeface="Comic Sans MS"/>
              <a:sym typeface="Comic Sans MS"/>
            </a:endParaRPr>
          </a:p>
          <a:p>
            <a:pPr indent="-351472" lvl="0" marL="457200" rtl="0" algn="l">
              <a:lnSpc>
                <a:spcPct val="105000"/>
              </a:lnSpc>
              <a:spcBef>
                <a:spcPts val="1000"/>
              </a:spcBef>
              <a:spcAft>
                <a:spcPts val="0"/>
              </a:spcAft>
              <a:buClr>
                <a:schemeClr val="dk1"/>
              </a:buClr>
              <a:buSzPts val="1935"/>
              <a:buChar char="❖"/>
            </a:pPr>
            <a:r>
              <a:rPr lang="en" sz="1935">
                <a:solidFill>
                  <a:schemeClr val="dk1"/>
                </a:solidFill>
                <a:latin typeface="Comic Sans MS"/>
                <a:ea typeface="Comic Sans MS"/>
                <a:cs typeface="Comic Sans MS"/>
                <a:sym typeface="Comic Sans MS"/>
              </a:rPr>
              <a:t>Pathogens can be spread in the environment through movement of soil, air, and especially water</a:t>
            </a:r>
            <a:endParaRPr sz="1935">
              <a:solidFill>
                <a:schemeClr val="dk1"/>
              </a:solidFill>
              <a:latin typeface="Comic Sans MS"/>
              <a:ea typeface="Comic Sans MS"/>
              <a:cs typeface="Comic Sans MS"/>
              <a:sym typeface="Comic Sans MS"/>
            </a:endParaRPr>
          </a:p>
          <a:p>
            <a:pPr indent="-351472" lvl="0" marL="457200" rtl="0" algn="l">
              <a:lnSpc>
                <a:spcPct val="105000"/>
              </a:lnSpc>
              <a:spcBef>
                <a:spcPts val="1000"/>
              </a:spcBef>
              <a:spcAft>
                <a:spcPts val="1000"/>
              </a:spcAft>
              <a:buClr>
                <a:schemeClr val="dk1"/>
              </a:buClr>
              <a:buSzPts val="1935"/>
              <a:buChar char="❖"/>
            </a:pPr>
            <a:r>
              <a:rPr lang="en" sz="1935">
                <a:solidFill>
                  <a:schemeClr val="dk1"/>
                </a:solidFill>
                <a:latin typeface="Comic Sans MS"/>
                <a:ea typeface="Comic Sans MS"/>
                <a:cs typeface="Comic Sans MS"/>
                <a:sym typeface="Comic Sans MS"/>
              </a:rPr>
              <a:t>Pathogens can persist in the environment and end up on food</a:t>
            </a:r>
            <a:endParaRPr sz="1565"/>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11700" y="275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00">
                <a:latin typeface="Comic Sans MS"/>
                <a:ea typeface="Comic Sans MS"/>
                <a:cs typeface="Comic Sans MS"/>
                <a:sym typeface="Comic Sans MS"/>
              </a:rPr>
              <a:t>Reducing safety risks of irrigation water</a:t>
            </a:r>
            <a:endParaRPr sz="1920"/>
          </a:p>
        </p:txBody>
      </p:sp>
      <p:sp>
        <p:nvSpPr>
          <p:cNvPr id="160" name="Google Shape;160;p26"/>
          <p:cNvSpPr txBox="1"/>
          <p:nvPr>
            <p:ph idx="1" type="body"/>
          </p:nvPr>
        </p:nvSpPr>
        <p:spPr>
          <a:xfrm>
            <a:off x="311700" y="994825"/>
            <a:ext cx="3482700" cy="3871800"/>
          </a:xfrm>
          <a:prstGeom prst="rect">
            <a:avLst/>
          </a:prstGeom>
        </p:spPr>
        <p:txBody>
          <a:bodyPr anchorCtr="0" anchor="ctr" bIns="91425" lIns="91425" spcFirstLastPara="1" rIns="91425" wrap="square" tIns="91425">
            <a:noAutofit/>
          </a:bodyPr>
          <a:lstStyle/>
          <a:p>
            <a:pPr indent="-330200" lvl="0" marL="457200" rtl="0" algn="l">
              <a:lnSpc>
                <a:spcPct val="85000"/>
              </a:lnSpc>
              <a:spcBef>
                <a:spcPts val="600"/>
              </a:spcBef>
              <a:spcAft>
                <a:spcPts val="0"/>
              </a:spcAft>
              <a:buClr>
                <a:schemeClr val="dk1"/>
              </a:buClr>
              <a:buSzPts val="1600"/>
              <a:buChar char="❖"/>
            </a:pPr>
            <a:r>
              <a:rPr lang="en" sz="1600">
                <a:solidFill>
                  <a:schemeClr val="dk1"/>
                </a:solidFill>
                <a:latin typeface="Comic Sans MS"/>
                <a:ea typeface="Comic Sans MS"/>
                <a:cs typeface="Comic Sans MS"/>
                <a:sym typeface="Comic Sans MS"/>
              </a:rPr>
              <a:t>Water Source</a:t>
            </a:r>
            <a:endParaRPr sz="1600">
              <a:solidFill>
                <a:schemeClr val="dk1"/>
              </a:solidFill>
              <a:latin typeface="Comic Sans MS"/>
              <a:ea typeface="Comic Sans MS"/>
              <a:cs typeface="Comic Sans MS"/>
              <a:sym typeface="Comic Sans MS"/>
            </a:endParaRPr>
          </a:p>
          <a:p>
            <a:pPr indent="0" lvl="0" marL="457200" rtl="0" algn="l">
              <a:lnSpc>
                <a:spcPct val="85000"/>
              </a:lnSpc>
              <a:spcBef>
                <a:spcPts val="600"/>
              </a:spcBef>
              <a:spcAft>
                <a:spcPts val="0"/>
              </a:spcAft>
              <a:buSzPts val="688"/>
              <a:buNone/>
            </a:pPr>
            <a:r>
              <a:rPr lang="en" sz="1351">
                <a:solidFill>
                  <a:schemeClr val="dk1"/>
                </a:solidFill>
                <a:latin typeface="Comic Sans MS"/>
                <a:ea typeface="Comic Sans MS"/>
                <a:cs typeface="Comic Sans MS"/>
                <a:sym typeface="Comic Sans MS"/>
              </a:rPr>
              <a:t>Groundwater is generally considered a lower contamination risk (and lowest variability of risk) than surface water due to natural filtration and reduced exposure to pollutants</a:t>
            </a:r>
            <a:endParaRPr sz="1162">
              <a:solidFill>
                <a:schemeClr val="dk1"/>
              </a:solidFill>
              <a:latin typeface="Comic Sans MS"/>
              <a:ea typeface="Comic Sans MS"/>
              <a:cs typeface="Comic Sans MS"/>
              <a:sym typeface="Comic Sans MS"/>
            </a:endParaRPr>
          </a:p>
          <a:p>
            <a:pPr indent="-330200" lvl="0" marL="457200" rtl="0" algn="l">
              <a:lnSpc>
                <a:spcPct val="85000"/>
              </a:lnSpc>
              <a:spcBef>
                <a:spcPts val="600"/>
              </a:spcBef>
              <a:spcAft>
                <a:spcPts val="0"/>
              </a:spcAft>
              <a:buClr>
                <a:schemeClr val="dk1"/>
              </a:buClr>
              <a:buSzPts val="1600"/>
              <a:buFont typeface="Comic Sans MS"/>
              <a:buChar char="❖"/>
            </a:pPr>
            <a:r>
              <a:rPr lang="en" sz="1600">
                <a:solidFill>
                  <a:schemeClr val="dk1"/>
                </a:solidFill>
                <a:latin typeface="Comic Sans MS"/>
                <a:ea typeface="Comic Sans MS"/>
                <a:cs typeface="Comic Sans MS"/>
                <a:sym typeface="Comic Sans MS"/>
              </a:rPr>
              <a:t>Irrigation Method</a:t>
            </a:r>
            <a:endParaRPr sz="1600">
              <a:solidFill>
                <a:schemeClr val="dk1"/>
              </a:solidFill>
              <a:latin typeface="Comic Sans MS"/>
              <a:ea typeface="Comic Sans MS"/>
              <a:cs typeface="Comic Sans MS"/>
              <a:sym typeface="Comic Sans MS"/>
            </a:endParaRPr>
          </a:p>
          <a:p>
            <a:pPr indent="0" lvl="0" marL="457200" rtl="0" algn="l">
              <a:lnSpc>
                <a:spcPct val="85000"/>
              </a:lnSpc>
              <a:spcBef>
                <a:spcPts val="600"/>
              </a:spcBef>
              <a:spcAft>
                <a:spcPts val="0"/>
              </a:spcAft>
              <a:buSzPts val="688"/>
              <a:buNone/>
            </a:pPr>
            <a:r>
              <a:rPr lang="en" sz="1351">
                <a:solidFill>
                  <a:schemeClr val="dk1"/>
                </a:solidFill>
                <a:latin typeface="Comic Sans MS"/>
                <a:ea typeface="Comic Sans MS"/>
                <a:cs typeface="Comic Sans MS"/>
                <a:sym typeface="Comic Sans MS"/>
              </a:rPr>
              <a:t>Less contact with edible tissue reduces risk of pathogen spread to the food</a:t>
            </a:r>
            <a:endParaRPr sz="1162">
              <a:solidFill>
                <a:schemeClr val="dk1"/>
              </a:solidFill>
              <a:latin typeface="Comic Sans MS"/>
              <a:ea typeface="Comic Sans MS"/>
              <a:cs typeface="Comic Sans MS"/>
              <a:sym typeface="Comic Sans MS"/>
            </a:endParaRPr>
          </a:p>
          <a:p>
            <a:pPr indent="-332694" lvl="0" marL="457200" rtl="0" algn="l">
              <a:lnSpc>
                <a:spcPct val="85000"/>
              </a:lnSpc>
              <a:spcBef>
                <a:spcPts val="600"/>
              </a:spcBef>
              <a:spcAft>
                <a:spcPts val="0"/>
              </a:spcAft>
              <a:buClr>
                <a:schemeClr val="dk1"/>
              </a:buClr>
              <a:buSzPts val="1639"/>
              <a:buChar char="❖"/>
            </a:pPr>
            <a:r>
              <a:rPr lang="en" sz="1639">
                <a:solidFill>
                  <a:schemeClr val="dk1"/>
                </a:solidFill>
                <a:latin typeface="Comic Sans MS"/>
                <a:ea typeface="Comic Sans MS"/>
                <a:cs typeface="Comic Sans MS"/>
                <a:sym typeface="Comic Sans MS"/>
              </a:rPr>
              <a:t>Water Treatment</a:t>
            </a:r>
            <a:endParaRPr sz="1639">
              <a:solidFill>
                <a:schemeClr val="dk1"/>
              </a:solidFill>
              <a:latin typeface="Comic Sans MS"/>
              <a:ea typeface="Comic Sans MS"/>
              <a:cs typeface="Comic Sans MS"/>
              <a:sym typeface="Comic Sans MS"/>
            </a:endParaRPr>
          </a:p>
          <a:p>
            <a:pPr indent="0" lvl="0" marL="457200" rtl="0" algn="l">
              <a:lnSpc>
                <a:spcPct val="85000"/>
              </a:lnSpc>
              <a:spcBef>
                <a:spcPts val="600"/>
              </a:spcBef>
              <a:spcAft>
                <a:spcPts val="600"/>
              </a:spcAft>
              <a:buSzPts val="688"/>
              <a:buNone/>
            </a:pPr>
            <a:r>
              <a:rPr lang="en" sz="1351">
                <a:solidFill>
                  <a:schemeClr val="dk1"/>
                </a:solidFill>
                <a:latin typeface="Comic Sans MS"/>
                <a:ea typeface="Comic Sans MS"/>
                <a:cs typeface="Comic Sans MS"/>
                <a:sym typeface="Comic Sans MS"/>
              </a:rPr>
              <a:t>Water can be filtered and/or disinfected to reduce microbial load</a:t>
            </a:r>
            <a:endParaRPr sz="1414"/>
          </a:p>
        </p:txBody>
      </p:sp>
      <p:pic>
        <p:nvPicPr>
          <p:cNvPr id="161" name="Google Shape;161;p26"/>
          <p:cNvPicPr preferRelativeResize="0"/>
          <p:nvPr/>
        </p:nvPicPr>
        <p:blipFill>
          <a:blip r:embed="rId3">
            <a:alphaModFix/>
          </a:blip>
          <a:stretch>
            <a:fillRect/>
          </a:stretch>
        </p:blipFill>
        <p:spPr>
          <a:xfrm>
            <a:off x="3952100" y="2025100"/>
            <a:ext cx="5024100" cy="2095850"/>
          </a:xfrm>
          <a:prstGeom prst="rect">
            <a:avLst/>
          </a:prstGeom>
          <a:noFill/>
          <a:ln>
            <a:noFill/>
          </a:ln>
        </p:spPr>
      </p:pic>
      <p:sp>
        <p:nvSpPr>
          <p:cNvPr id="162" name="Google Shape;162;p26"/>
          <p:cNvSpPr txBox="1"/>
          <p:nvPr/>
        </p:nvSpPr>
        <p:spPr>
          <a:xfrm>
            <a:off x="4095800" y="1370325"/>
            <a:ext cx="47367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200">
                <a:solidFill>
                  <a:schemeClr val="dk1"/>
                </a:solidFill>
                <a:latin typeface="Comic Sans MS"/>
                <a:ea typeface="Comic Sans MS"/>
                <a:cs typeface="Comic Sans MS"/>
                <a:sym typeface="Comic Sans MS"/>
              </a:rPr>
              <a:t>Relative Likelihood of Produce Becoming Contaminated with Pathogens of Public Health Concern from Agricultural Water</a:t>
            </a:r>
            <a:endParaRPr b="1" sz="1100"/>
          </a:p>
        </p:txBody>
      </p:sp>
      <p:pic>
        <p:nvPicPr>
          <p:cNvPr id="163" name="Google Shape;163;p26"/>
          <p:cNvPicPr preferRelativeResize="0"/>
          <p:nvPr/>
        </p:nvPicPr>
        <p:blipFill>
          <a:blip r:embed="rId4">
            <a:alphaModFix/>
          </a:blip>
          <a:stretch>
            <a:fillRect/>
          </a:stretch>
        </p:blipFill>
        <p:spPr>
          <a:xfrm>
            <a:off x="4398050" y="4866638"/>
            <a:ext cx="4419600" cy="1888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9819"/>
              <a:buFont typeface="Arial"/>
              <a:buNone/>
            </a:pPr>
            <a:r>
              <a:rPr lang="en" sz="3320">
                <a:latin typeface="Comic Sans MS"/>
                <a:ea typeface="Comic Sans MS"/>
                <a:cs typeface="Comic Sans MS"/>
                <a:sym typeface="Comic Sans MS"/>
              </a:rPr>
              <a:t>Assess the Risk - Water Sources</a:t>
            </a:r>
            <a:endParaRPr/>
          </a:p>
        </p:txBody>
      </p:sp>
      <p:sp>
        <p:nvSpPr>
          <p:cNvPr id="169" name="Google Shape;169;p27"/>
          <p:cNvSpPr txBox="1"/>
          <p:nvPr>
            <p:ph idx="1" type="body"/>
          </p:nvPr>
        </p:nvSpPr>
        <p:spPr>
          <a:xfrm>
            <a:off x="311700" y="1152475"/>
            <a:ext cx="5808300" cy="1890600"/>
          </a:xfrm>
          <a:prstGeom prst="rect">
            <a:avLst/>
          </a:prstGeom>
        </p:spPr>
        <p:txBody>
          <a:bodyPr anchorCtr="0" anchor="ctr" bIns="91425" lIns="91425" spcFirstLastPara="1" rIns="91425" wrap="square" tIns="91425">
            <a:normAutofit lnSpcReduction="10000"/>
          </a:bodyPr>
          <a:lstStyle/>
          <a:p>
            <a:pPr indent="0" lvl="0" marL="0" rtl="0" algn="l">
              <a:lnSpc>
                <a:spcPct val="90000"/>
              </a:lnSpc>
              <a:spcBef>
                <a:spcPts val="1000"/>
              </a:spcBef>
              <a:spcAft>
                <a:spcPts val="0"/>
              </a:spcAft>
              <a:buNone/>
            </a:pPr>
            <a:r>
              <a:rPr lang="en" sz="2500">
                <a:solidFill>
                  <a:schemeClr val="dk1"/>
                </a:solidFill>
                <a:latin typeface="Comic Sans MS"/>
                <a:ea typeface="Comic Sans MS"/>
                <a:cs typeface="Comic Sans MS"/>
                <a:sym typeface="Comic Sans MS"/>
              </a:rPr>
              <a:t>Irrigation water can be drawn from:</a:t>
            </a:r>
            <a:endParaRPr sz="2500">
              <a:solidFill>
                <a:schemeClr val="dk1"/>
              </a:solidFill>
              <a:latin typeface="Comic Sans MS"/>
              <a:ea typeface="Comic Sans MS"/>
              <a:cs typeface="Comic Sans MS"/>
              <a:sym typeface="Comic Sans MS"/>
            </a:endParaRPr>
          </a:p>
          <a:p>
            <a:pPr indent="-368300" lvl="0" marL="457200" rtl="0" algn="l">
              <a:lnSpc>
                <a:spcPct val="90000"/>
              </a:lnSpc>
              <a:spcBef>
                <a:spcPts val="1000"/>
              </a:spcBef>
              <a:spcAft>
                <a:spcPts val="0"/>
              </a:spcAft>
              <a:buClr>
                <a:schemeClr val="dk1"/>
              </a:buClr>
              <a:buSzPts val="2200"/>
              <a:buChar char="❖"/>
            </a:pPr>
            <a:r>
              <a:rPr lang="en" sz="2200">
                <a:solidFill>
                  <a:schemeClr val="dk1"/>
                </a:solidFill>
                <a:latin typeface="Comic Sans MS"/>
                <a:ea typeface="Comic Sans MS"/>
                <a:cs typeface="Comic Sans MS"/>
                <a:sym typeface="Comic Sans MS"/>
              </a:rPr>
              <a:t>Ground water (below ground surface)</a:t>
            </a:r>
            <a:endParaRPr sz="2200">
              <a:solidFill>
                <a:schemeClr val="dk1"/>
              </a:solidFill>
              <a:latin typeface="Comic Sans MS"/>
              <a:ea typeface="Comic Sans MS"/>
              <a:cs typeface="Comic Sans MS"/>
              <a:sym typeface="Comic Sans MS"/>
            </a:endParaRPr>
          </a:p>
          <a:p>
            <a:pPr indent="-368300" lvl="0" marL="457200" rtl="0" algn="l">
              <a:lnSpc>
                <a:spcPct val="90000"/>
              </a:lnSpc>
              <a:spcBef>
                <a:spcPts val="0"/>
              </a:spcBef>
              <a:spcAft>
                <a:spcPts val="0"/>
              </a:spcAft>
              <a:buClr>
                <a:schemeClr val="dk1"/>
              </a:buClr>
              <a:buSzPts val="2200"/>
              <a:buChar char="❖"/>
            </a:pPr>
            <a:r>
              <a:rPr lang="en" sz="2200">
                <a:solidFill>
                  <a:schemeClr val="dk1"/>
                </a:solidFill>
                <a:latin typeface="Comic Sans MS"/>
                <a:ea typeface="Comic Sans MS"/>
                <a:cs typeface="Comic Sans MS"/>
                <a:sym typeface="Comic Sans MS"/>
              </a:rPr>
              <a:t>Surface water (lakes, rivers, streams)</a:t>
            </a:r>
            <a:endParaRPr sz="2200">
              <a:solidFill>
                <a:schemeClr val="dk1"/>
              </a:solidFill>
              <a:latin typeface="Comic Sans MS"/>
              <a:ea typeface="Comic Sans MS"/>
              <a:cs typeface="Comic Sans MS"/>
              <a:sym typeface="Comic Sans MS"/>
            </a:endParaRPr>
          </a:p>
          <a:p>
            <a:pPr indent="-368300" lvl="0" marL="457200" rtl="0" algn="l">
              <a:lnSpc>
                <a:spcPct val="90000"/>
              </a:lnSpc>
              <a:spcBef>
                <a:spcPts val="0"/>
              </a:spcBef>
              <a:spcAft>
                <a:spcPts val="0"/>
              </a:spcAft>
              <a:buClr>
                <a:schemeClr val="dk1"/>
              </a:buClr>
              <a:buSzPts val="2200"/>
              <a:buChar char="❖"/>
            </a:pPr>
            <a:r>
              <a:rPr lang="en" sz="2200">
                <a:solidFill>
                  <a:schemeClr val="dk1"/>
                </a:solidFill>
                <a:latin typeface="Comic Sans MS"/>
                <a:ea typeface="Comic Sans MS"/>
                <a:cs typeface="Comic Sans MS"/>
                <a:sym typeface="Comic Sans MS"/>
              </a:rPr>
              <a:t>Recycled water (after human use)</a:t>
            </a:r>
            <a:endParaRPr sz="2200">
              <a:solidFill>
                <a:schemeClr val="dk1"/>
              </a:solidFill>
              <a:latin typeface="Comic Sans MS"/>
              <a:ea typeface="Comic Sans MS"/>
              <a:cs typeface="Comic Sans MS"/>
              <a:sym typeface="Comic Sans MS"/>
            </a:endParaRPr>
          </a:p>
          <a:p>
            <a:pPr indent="0" lvl="0" marL="457200" rtl="0" algn="l">
              <a:spcBef>
                <a:spcPts val="0"/>
              </a:spcBef>
              <a:spcAft>
                <a:spcPts val="1200"/>
              </a:spcAft>
              <a:buNone/>
            </a:pPr>
            <a:r>
              <a:t/>
            </a:r>
            <a:endParaRPr sz="1700"/>
          </a:p>
        </p:txBody>
      </p:sp>
      <p:sp>
        <p:nvSpPr>
          <p:cNvPr id="170" name="Google Shape;170;p27"/>
          <p:cNvSpPr txBox="1"/>
          <p:nvPr/>
        </p:nvSpPr>
        <p:spPr>
          <a:xfrm>
            <a:off x="421950" y="3043075"/>
            <a:ext cx="3541800" cy="1770000"/>
          </a:xfrm>
          <a:prstGeom prst="rect">
            <a:avLst/>
          </a:prstGeom>
          <a:no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20000"/>
              </a:lnSpc>
              <a:spcBef>
                <a:spcPts val="600"/>
              </a:spcBef>
              <a:spcAft>
                <a:spcPts val="0"/>
              </a:spcAft>
              <a:buClr>
                <a:schemeClr val="dk1"/>
              </a:buClr>
              <a:buSzPts val="1100"/>
              <a:buFont typeface="Arial"/>
              <a:buNone/>
            </a:pPr>
            <a:r>
              <a:rPr b="1" lang="en" sz="1600">
                <a:solidFill>
                  <a:srgbClr val="262626"/>
                </a:solidFill>
                <a:latin typeface="Comic Sans MS"/>
                <a:ea typeface="Comic Sans MS"/>
                <a:cs typeface="Comic Sans MS"/>
                <a:sym typeface="Comic Sans MS"/>
              </a:rPr>
              <a:t>Which water source</a:t>
            </a:r>
            <a:r>
              <a:rPr b="1" lang="en" sz="1600">
                <a:solidFill>
                  <a:srgbClr val="262626"/>
                </a:solidFill>
                <a:latin typeface="Comic Sans MS"/>
                <a:ea typeface="Comic Sans MS"/>
                <a:cs typeface="Comic Sans MS"/>
                <a:sym typeface="Comic Sans MS"/>
              </a:rPr>
              <a:t> do you think</a:t>
            </a:r>
            <a:r>
              <a:rPr b="1" lang="en" sz="1600">
                <a:solidFill>
                  <a:srgbClr val="262626"/>
                </a:solidFill>
                <a:latin typeface="Comic Sans MS"/>
                <a:ea typeface="Comic Sans MS"/>
                <a:cs typeface="Comic Sans MS"/>
                <a:sym typeface="Comic Sans MS"/>
              </a:rPr>
              <a:t> has the lowest risk for contamination </a:t>
            </a:r>
            <a:r>
              <a:rPr b="1" lang="en" sz="1600" u="sng">
                <a:solidFill>
                  <a:srgbClr val="262626"/>
                </a:solidFill>
                <a:latin typeface="Comic Sans MS"/>
                <a:ea typeface="Comic Sans MS"/>
                <a:cs typeface="Comic Sans MS"/>
                <a:sym typeface="Comic Sans MS"/>
              </a:rPr>
              <a:t>without treatment</a:t>
            </a:r>
            <a:r>
              <a:rPr b="1" lang="en" sz="1600">
                <a:solidFill>
                  <a:srgbClr val="262626"/>
                </a:solidFill>
                <a:latin typeface="Comic Sans MS"/>
                <a:ea typeface="Comic Sans MS"/>
                <a:cs typeface="Comic Sans MS"/>
                <a:sym typeface="Comic Sans MS"/>
              </a:rPr>
              <a:t>?</a:t>
            </a:r>
            <a:endParaRPr b="1" sz="1600">
              <a:solidFill>
                <a:srgbClr val="262626"/>
              </a:solidFill>
              <a:latin typeface="Comic Sans MS"/>
              <a:ea typeface="Comic Sans MS"/>
              <a:cs typeface="Comic Sans MS"/>
              <a:sym typeface="Comic Sans MS"/>
            </a:endParaRPr>
          </a:p>
          <a:p>
            <a:pPr indent="0" lvl="0" marL="0" rtl="0" algn="l">
              <a:lnSpc>
                <a:spcPct val="120000"/>
              </a:lnSpc>
              <a:spcBef>
                <a:spcPts val="600"/>
              </a:spcBef>
              <a:spcAft>
                <a:spcPts val="600"/>
              </a:spcAft>
              <a:buNone/>
            </a:pPr>
            <a:r>
              <a:rPr b="1" lang="en" sz="1600">
                <a:solidFill>
                  <a:srgbClr val="262626"/>
                </a:solidFill>
                <a:latin typeface="Comic Sans MS"/>
                <a:ea typeface="Comic Sans MS"/>
                <a:cs typeface="Comic Sans MS"/>
                <a:sym typeface="Comic Sans MS"/>
              </a:rPr>
              <a:t>Drag and drop the orange box  on your selection.</a:t>
            </a:r>
            <a:endParaRPr b="1" sz="1600"/>
          </a:p>
        </p:txBody>
      </p:sp>
      <p:sp>
        <p:nvSpPr>
          <p:cNvPr id="171" name="Google Shape;171;p27"/>
          <p:cNvSpPr/>
          <p:nvPr/>
        </p:nvSpPr>
        <p:spPr>
          <a:xfrm>
            <a:off x="4161750" y="3145075"/>
            <a:ext cx="2237400" cy="1566000"/>
          </a:xfrm>
          <a:prstGeom prst="rect">
            <a:avLst/>
          </a:prstGeom>
          <a:noFill/>
          <a:ln cap="flat" cmpd="sng" w="38100">
            <a:solidFill>
              <a:schemeClr val="accent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 name="Google Shape;172;p27"/>
          <p:cNvPicPr preferRelativeResize="0"/>
          <p:nvPr/>
        </p:nvPicPr>
        <p:blipFill>
          <a:blip r:embed="rId3">
            <a:alphaModFix/>
          </a:blip>
          <a:stretch>
            <a:fillRect/>
          </a:stretch>
        </p:blipFill>
        <p:spPr>
          <a:xfrm>
            <a:off x="6790425" y="604725"/>
            <a:ext cx="2158225" cy="4208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311700" y="90850"/>
            <a:ext cx="819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160">
                <a:latin typeface="Comic Sans MS"/>
                <a:ea typeface="Comic Sans MS"/>
                <a:cs typeface="Comic Sans MS"/>
                <a:sym typeface="Comic Sans MS"/>
              </a:rPr>
              <a:t>Assess the Risk - </a:t>
            </a:r>
            <a:r>
              <a:rPr lang="en" sz="3160">
                <a:latin typeface="Comic Sans MS"/>
                <a:ea typeface="Comic Sans MS"/>
                <a:cs typeface="Comic Sans MS"/>
                <a:sym typeface="Comic Sans MS"/>
              </a:rPr>
              <a:t>Irrigation Methods</a:t>
            </a:r>
            <a:endParaRPr sz="1720"/>
          </a:p>
        </p:txBody>
      </p:sp>
      <p:sp>
        <p:nvSpPr>
          <p:cNvPr id="178" name="Google Shape;178;p28"/>
          <p:cNvSpPr txBox="1"/>
          <p:nvPr>
            <p:ph idx="1" type="body"/>
          </p:nvPr>
        </p:nvSpPr>
        <p:spPr>
          <a:xfrm>
            <a:off x="311700" y="751350"/>
            <a:ext cx="5290800" cy="2035800"/>
          </a:xfrm>
          <a:prstGeom prst="rect">
            <a:avLst/>
          </a:prstGeom>
        </p:spPr>
        <p:txBody>
          <a:bodyPr anchorCtr="0" anchor="t" bIns="91425" lIns="91425" spcFirstLastPara="1" rIns="91425" wrap="square" tIns="91425">
            <a:normAutofit/>
          </a:bodyPr>
          <a:lstStyle/>
          <a:p>
            <a:pPr indent="0" lvl="0" marL="0" rtl="0" algn="l">
              <a:lnSpc>
                <a:spcPct val="105000"/>
              </a:lnSpc>
              <a:spcBef>
                <a:spcPts val="600"/>
              </a:spcBef>
              <a:spcAft>
                <a:spcPts val="0"/>
              </a:spcAft>
              <a:buNone/>
            </a:pPr>
            <a:r>
              <a:rPr lang="en" sz="1900">
                <a:solidFill>
                  <a:schemeClr val="dk1"/>
                </a:solidFill>
                <a:latin typeface="Comic Sans MS"/>
                <a:ea typeface="Comic Sans MS"/>
                <a:cs typeface="Comic Sans MS"/>
                <a:sym typeface="Comic Sans MS"/>
              </a:rPr>
              <a:t>Irrigation water can be drawn from ground, surface, and recycled water sources and applied to food crops by:</a:t>
            </a:r>
            <a:endParaRPr sz="1900">
              <a:solidFill>
                <a:schemeClr val="dk1"/>
              </a:solidFill>
              <a:latin typeface="Comic Sans MS"/>
              <a:ea typeface="Comic Sans MS"/>
              <a:cs typeface="Comic Sans MS"/>
              <a:sym typeface="Comic Sans MS"/>
            </a:endParaRPr>
          </a:p>
          <a:p>
            <a:pPr indent="-335520" lvl="0" marL="457200" rtl="0" algn="l">
              <a:lnSpc>
                <a:spcPct val="80000"/>
              </a:lnSpc>
              <a:spcBef>
                <a:spcPts val="1000"/>
              </a:spcBef>
              <a:spcAft>
                <a:spcPts val="0"/>
              </a:spcAft>
              <a:buClr>
                <a:schemeClr val="dk1"/>
              </a:buClr>
              <a:buSzPts val="1684"/>
              <a:buChar char="❖"/>
            </a:pPr>
            <a:r>
              <a:rPr lang="en" sz="1683">
                <a:solidFill>
                  <a:schemeClr val="dk1"/>
                </a:solidFill>
                <a:latin typeface="Comic Sans MS"/>
                <a:ea typeface="Comic Sans MS"/>
                <a:cs typeface="Comic Sans MS"/>
                <a:sym typeface="Comic Sans MS"/>
              </a:rPr>
              <a:t>Overhead spray</a:t>
            </a:r>
            <a:endParaRPr sz="1683">
              <a:solidFill>
                <a:schemeClr val="dk1"/>
              </a:solidFill>
              <a:latin typeface="Comic Sans MS"/>
              <a:ea typeface="Comic Sans MS"/>
              <a:cs typeface="Comic Sans MS"/>
              <a:sym typeface="Comic Sans MS"/>
            </a:endParaRPr>
          </a:p>
          <a:p>
            <a:pPr indent="-335520" lvl="0" marL="457200" rtl="0" algn="l">
              <a:lnSpc>
                <a:spcPct val="80000"/>
              </a:lnSpc>
              <a:spcBef>
                <a:spcPts val="0"/>
              </a:spcBef>
              <a:spcAft>
                <a:spcPts val="0"/>
              </a:spcAft>
              <a:buClr>
                <a:schemeClr val="dk1"/>
              </a:buClr>
              <a:buSzPts val="1684"/>
              <a:buChar char="❖"/>
            </a:pPr>
            <a:r>
              <a:rPr lang="en" sz="1683">
                <a:solidFill>
                  <a:schemeClr val="dk1"/>
                </a:solidFill>
                <a:latin typeface="Comic Sans MS"/>
                <a:ea typeface="Comic Sans MS"/>
                <a:cs typeface="Comic Sans MS"/>
                <a:sym typeface="Comic Sans MS"/>
              </a:rPr>
              <a:t>Drip near the ground surface</a:t>
            </a:r>
            <a:endParaRPr sz="1683">
              <a:solidFill>
                <a:schemeClr val="dk1"/>
              </a:solidFill>
              <a:latin typeface="Comic Sans MS"/>
              <a:ea typeface="Comic Sans MS"/>
              <a:cs typeface="Comic Sans MS"/>
              <a:sym typeface="Comic Sans MS"/>
            </a:endParaRPr>
          </a:p>
          <a:p>
            <a:pPr indent="-335520" lvl="0" marL="457200" rtl="0" algn="l">
              <a:lnSpc>
                <a:spcPct val="80000"/>
              </a:lnSpc>
              <a:spcBef>
                <a:spcPts val="0"/>
              </a:spcBef>
              <a:spcAft>
                <a:spcPts val="0"/>
              </a:spcAft>
              <a:buClr>
                <a:schemeClr val="dk1"/>
              </a:buClr>
              <a:buSzPts val="1684"/>
              <a:buChar char="❖"/>
            </a:pPr>
            <a:r>
              <a:rPr lang="en" sz="1683">
                <a:solidFill>
                  <a:schemeClr val="dk1"/>
                </a:solidFill>
                <a:latin typeface="Comic Sans MS"/>
                <a:ea typeface="Comic Sans MS"/>
                <a:cs typeface="Comic Sans MS"/>
                <a:sym typeface="Comic Sans MS"/>
              </a:rPr>
              <a:t>Furrow or flooding of trenches</a:t>
            </a:r>
            <a:endParaRPr sz="1300"/>
          </a:p>
        </p:txBody>
      </p:sp>
      <p:sp>
        <p:nvSpPr>
          <p:cNvPr id="179" name="Google Shape;179;p28"/>
          <p:cNvSpPr txBox="1"/>
          <p:nvPr/>
        </p:nvSpPr>
        <p:spPr>
          <a:xfrm>
            <a:off x="406525" y="2819400"/>
            <a:ext cx="3480300" cy="2188800"/>
          </a:xfrm>
          <a:prstGeom prst="rect">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20000"/>
              </a:lnSpc>
              <a:spcBef>
                <a:spcPts val="600"/>
              </a:spcBef>
              <a:spcAft>
                <a:spcPts val="0"/>
              </a:spcAft>
              <a:buClr>
                <a:schemeClr val="dk1"/>
              </a:buClr>
              <a:buSzPts val="1100"/>
              <a:buFont typeface="Arial"/>
              <a:buNone/>
            </a:pPr>
            <a:r>
              <a:rPr b="1" lang="en" sz="1500">
                <a:solidFill>
                  <a:srgbClr val="262626"/>
                </a:solidFill>
                <a:latin typeface="Comic Sans MS"/>
                <a:ea typeface="Comic Sans MS"/>
                <a:cs typeface="Comic Sans MS"/>
                <a:sym typeface="Comic Sans MS"/>
              </a:rPr>
              <a:t>Which irrigation method do you think has the greatest risk of spreading contamination to the food </a:t>
            </a:r>
            <a:r>
              <a:rPr b="1" i="1" lang="en" sz="1500">
                <a:solidFill>
                  <a:srgbClr val="262626"/>
                </a:solidFill>
                <a:latin typeface="Comic Sans MS"/>
                <a:ea typeface="Comic Sans MS"/>
                <a:cs typeface="Comic Sans MS"/>
                <a:sym typeface="Comic Sans MS"/>
              </a:rPr>
              <a:t>if</a:t>
            </a:r>
            <a:r>
              <a:rPr b="1" lang="en" sz="1500">
                <a:solidFill>
                  <a:srgbClr val="262626"/>
                </a:solidFill>
                <a:latin typeface="Comic Sans MS"/>
                <a:ea typeface="Comic Sans MS"/>
                <a:cs typeface="Comic Sans MS"/>
                <a:sym typeface="Comic Sans MS"/>
              </a:rPr>
              <a:t> the water were contaminated?</a:t>
            </a:r>
            <a:endParaRPr b="1" sz="1500">
              <a:solidFill>
                <a:srgbClr val="262626"/>
              </a:solidFill>
              <a:latin typeface="Comic Sans MS"/>
              <a:ea typeface="Comic Sans MS"/>
              <a:cs typeface="Comic Sans MS"/>
              <a:sym typeface="Comic Sans MS"/>
            </a:endParaRPr>
          </a:p>
          <a:p>
            <a:pPr indent="0" lvl="0" marL="0" rtl="0" algn="l">
              <a:lnSpc>
                <a:spcPct val="120000"/>
              </a:lnSpc>
              <a:spcBef>
                <a:spcPts val="600"/>
              </a:spcBef>
              <a:spcAft>
                <a:spcPts val="600"/>
              </a:spcAft>
              <a:buNone/>
            </a:pPr>
            <a:r>
              <a:rPr b="1" lang="en" sz="1600">
                <a:solidFill>
                  <a:srgbClr val="262626"/>
                </a:solidFill>
                <a:latin typeface="Comic Sans MS"/>
                <a:ea typeface="Comic Sans MS"/>
                <a:cs typeface="Comic Sans MS"/>
                <a:sym typeface="Comic Sans MS"/>
              </a:rPr>
              <a:t>Drag and drop the orange box on your selection.</a:t>
            </a:r>
            <a:endParaRPr b="1" sz="1500"/>
          </a:p>
        </p:txBody>
      </p:sp>
      <p:sp>
        <p:nvSpPr>
          <p:cNvPr id="180" name="Google Shape;180;p28"/>
          <p:cNvSpPr/>
          <p:nvPr/>
        </p:nvSpPr>
        <p:spPr>
          <a:xfrm>
            <a:off x="4044800" y="3220800"/>
            <a:ext cx="2237400" cy="1566000"/>
          </a:xfrm>
          <a:prstGeom prst="rect">
            <a:avLst/>
          </a:prstGeom>
          <a:noFill/>
          <a:ln cap="flat" cmpd="sng" w="38100">
            <a:solidFill>
              <a:schemeClr val="accent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 name="Google Shape;181;p28"/>
          <p:cNvPicPr preferRelativeResize="0"/>
          <p:nvPr/>
        </p:nvPicPr>
        <p:blipFill>
          <a:blip r:embed="rId3">
            <a:alphaModFix/>
          </a:blip>
          <a:stretch>
            <a:fillRect/>
          </a:stretch>
        </p:blipFill>
        <p:spPr>
          <a:xfrm>
            <a:off x="6705300" y="833050"/>
            <a:ext cx="1910356" cy="4175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nvSpPr>
        <p:spPr>
          <a:xfrm>
            <a:off x="4797913" y="4046275"/>
            <a:ext cx="4126800" cy="969600"/>
          </a:xfrm>
          <a:prstGeom prst="rect">
            <a:avLst/>
          </a:prstGeom>
          <a:noFill/>
          <a:ln cap="flat" cmpd="sng" w="28575">
            <a:solidFill>
              <a:srgbClr val="0B5394"/>
            </a:solidFill>
            <a:prstDash val="solid"/>
            <a:round/>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rPr b="1" lang="en" sz="1700">
                <a:latin typeface="Comic Sans MS"/>
                <a:ea typeface="Comic Sans MS"/>
                <a:cs typeface="Comic Sans MS"/>
                <a:sym typeface="Comic Sans MS"/>
              </a:rPr>
              <a:t>Explain your a</a:t>
            </a:r>
            <a:r>
              <a:rPr b="1" lang="en" sz="1700">
                <a:latin typeface="Comic Sans MS"/>
                <a:ea typeface="Comic Sans MS"/>
                <a:cs typeface="Comic Sans MS"/>
                <a:sym typeface="Comic Sans MS"/>
              </a:rPr>
              <a:t>nswer</a:t>
            </a:r>
            <a:r>
              <a:rPr lang="en" sz="1700">
                <a:latin typeface="Comic Sans MS"/>
                <a:ea typeface="Comic Sans MS"/>
                <a:cs typeface="Comic Sans MS"/>
                <a:sym typeface="Comic Sans MS"/>
              </a:rPr>
              <a:t>:</a:t>
            </a:r>
            <a:endParaRPr sz="1700">
              <a:latin typeface="Comic Sans MS"/>
              <a:ea typeface="Comic Sans MS"/>
              <a:cs typeface="Comic Sans MS"/>
              <a:sym typeface="Comic Sans MS"/>
            </a:endParaRPr>
          </a:p>
          <a:p>
            <a:pPr indent="0" lvl="0" marL="0" rtl="0" algn="l">
              <a:spcBef>
                <a:spcPts val="0"/>
              </a:spcBef>
              <a:spcAft>
                <a:spcPts val="0"/>
              </a:spcAft>
              <a:buNone/>
            </a:pPr>
            <a:r>
              <a:t/>
            </a:r>
            <a:endParaRPr sz="1700">
              <a:latin typeface="Comic Sans MS"/>
              <a:ea typeface="Comic Sans MS"/>
              <a:cs typeface="Comic Sans MS"/>
              <a:sym typeface="Comic Sans MS"/>
            </a:endParaRPr>
          </a:p>
          <a:p>
            <a:pPr indent="0" lvl="0" marL="0" rtl="0" algn="l">
              <a:spcBef>
                <a:spcPts val="0"/>
              </a:spcBef>
              <a:spcAft>
                <a:spcPts val="0"/>
              </a:spcAft>
              <a:buNone/>
            </a:pPr>
            <a:r>
              <a:t/>
            </a:r>
            <a:endParaRPr sz="1700">
              <a:latin typeface="Comic Sans MS"/>
              <a:ea typeface="Comic Sans MS"/>
              <a:cs typeface="Comic Sans MS"/>
              <a:sym typeface="Comic Sans MS"/>
            </a:endParaRPr>
          </a:p>
        </p:txBody>
      </p:sp>
      <p:sp>
        <p:nvSpPr>
          <p:cNvPr id="187" name="Google Shape;187;p29"/>
          <p:cNvSpPr txBox="1"/>
          <p:nvPr>
            <p:ph type="title"/>
          </p:nvPr>
        </p:nvSpPr>
        <p:spPr>
          <a:xfrm>
            <a:off x="404100" y="244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latin typeface="Comic Sans MS"/>
                <a:ea typeface="Comic Sans MS"/>
                <a:cs typeface="Comic Sans MS"/>
                <a:sym typeface="Comic Sans MS"/>
              </a:rPr>
              <a:t>Assess the Risk – Pathogen Movement</a:t>
            </a:r>
            <a:endParaRPr sz="2320"/>
          </a:p>
        </p:txBody>
      </p:sp>
      <p:sp>
        <p:nvSpPr>
          <p:cNvPr id="188" name="Google Shape;188;p29"/>
          <p:cNvSpPr txBox="1"/>
          <p:nvPr>
            <p:ph idx="1" type="body"/>
          </p:nvPr>
        </p:nvSpPr>
        <p:spPr>
          <a:xfrm>
            <a:off x="311700" y="1152475"/>
            <a:ext cx="4260300" cy="3416400"/>
          </a:xfrm>
          <a:prstGeom prst="rect">
            <a:avLst/>
          </a:prstGeom>
          <a:ln cap="flat" cmpd="sng" w="28575">
            <a:solidFill>
              <a:srgbClr val="0B5394"/>
            </a:solidFill>
            <a:prstDash val="solid"/>
            <a:round/>
            <a:headEnd len="sm" w="sm" type="none"/>
            <a:tailEnd len="sm" w="sm" type="none"/>
          </a:ln>
        </p:spPr>
        <p:txBody>
          <a:bodyPr anchorCtr="0" anchor="ctr" bIns="91425" lIns="91425" spcFirstLastPara="1" rIns="91425" wrap="square" tIns="91425">
            <a:normAutofit/>
          </a:bodyPr>
          <a:lstStyle/>
          <a:p>
            <a:pPr indent="0" lvl="0" marL="0" rtl="0" algn="l">
              <a:lnSpc>
                <a:spcPct val="95000"/>
              </a:lnSpc>
              <a:spcBef>
                <a:spcPts val="600"/>
              </a:spcBef>
              <a:spcAft>
                <a:spcPts val="0"/>
              </a:spcAft>
              <a:buSzPts val="1018"/>
              <a:buNone/>
            </a:pPr>
            <a:r>
              <a:rPr lang="en" sz="2120">
                <a:solidFill>
                  <a:schemeClr val="dk1"/>
                </a:solidFill>
                <a:latin typeface="Comic Sans MS"/>
                <a:ea typeface="Comic Sans MS"/>
                <a:cs typeface="Comic Sans MS"/>
                <a:sym typeface="Comic Sans MS"/>
              </a:rPr>
              <a:t>A producer grows food crops on this land and uses the stream water for irrigation.</a:t>
            </a:r>
            <a:endParaRPr sz="2120">
              <a:solidFill>
                <a:schemeClr val="dk1"/>
              </a:solidFill>
              <a:latin typeface="Comic Sans MS"/>
              <a:ea typeface="Comic Sans MS"/>
              <a:cs typeface="Comic Sans MS"/>
              <a:sym typeface="Comic Sans MS"/>
            </a:endParaRPr>
          </a:p>
          <a:p>
            <a:pPr indent="0" lvl="0" marL="0" rtl="0" algn="l">
              <a:lnSpc>
                <a:spcPct val="105000"/>
              </a:lnSpc>
              <a:spcBef>
                <a:spcPts val="1000"/>
              </a:spcBef>
              <a:spcAft>
                <a:spcPts val="0"/>
              </a:spcAft>
              <a:buClr>
                <a:schemeClr val="dk1"/>
              </a:buClr>
              <a:buSzPts val="1018"/>
              <a:buFont typeface="Arial"/>
              <a:buNone/>
            </a:pPr>
            <a:r>
              <a:t/>
            </a:r>
            <a:endParaRPr sz="2120">
              <a:solidFill>
                <a:schemeClr val="dk1"/>
              </a:solidFill>
              <a:latin typeface="Comic Sans MS"/>
              <a:ea typeface="Comic Sans MS"/>
              <a:cs typeface="Comic Sans MS"/>
              <a:sym typeface="Comic Sans MS"/>
            </a:endParaRPr>
          </a:p>
          <a:p>
            <a:pPr indent="0" lvl="0" marL="0" rtl="0" algn="l">
              <a:lnSpc>
                <a:spcPct val="95000"/>
              </a:lnSpc>
              <a:spcBef>
                <a:spcPts val="1000"/>
              </a:spcBef>
              <a:spcAft>
                <a:spcPts val="1000"/>
              </a:spcAft>
              <a:buSzPts val="1018"/>
              <a:buNone/>
            </a:pPr>
            <a:r>
              <a:rPr b="1" lang="en" sz="2120">
                <a:solidFill>
                  <a:schemeClr val="dk1"/>
                </a:solidFill>
                <a:latin typeface="Comic Sans MS"/>
                <a:ea typeface="Comic Sans MS"/>
                <a:cs typeface="Comic Sans MS"/>
                <a:sym typeface="Comic Sans MS"/>
              </a:rPr>
              <a:t>Should the grower draw water from the </a:t>
            </a:r>
            <a:r>
              <a:rPr b="1" lang="en" sz="2120">
                <a:solidFill>
                  <a:srgbClr val="0D0D0D"/>
                </a:solidFill>
                <a:latin typeface="Comic Sans MS"/>
                <a:ea typeface="Comic Sans MS"/>
                <a:cs typeface="Comic Sans MS"/>
                <a:sym typeface="Comic Sans MS"/>
              </a:rPr>
              <a:t>region of the </a:t>
            </a:r>
            <a:r>
              <a:rPr b="1" lang="en" sz="2120">
                <a:solidFill>
                  <a:schemeClr val="dk1"/>
                </a:solidFill>
                <a:latin typeface="Comic Sans MS"/>
                <a:ea typeface="Comic Sans MS"/>
                <a:cs typeface="Comic Sans MS"/>
                <a:sym typeface="Comic Sans MS"/>
              </a:rPr>
              <a:t>stream marked with the </a:t>
            </a:r>
            <a:r>
              <a:rPr b="1" lang="en" sz="2120">
                <a:solidFill>
                  <a:srgbClr val="FFC000"/>
                </a:solidFill>
                <a:latin typeface="Comic Sans MS"/>
                <a:ea typeface="Comic Sans MS"/>
                <a:cs typeface="Comic Sans MS"/>
                <a:sym typeface="Comic Sans MS"/>
              </a:rPr>
              <a:t>orange</a:t>
            </a:r>
            <a:r>
              <a:rPr b="1" lang="en" sz="2120">
                <a:solidFill>
                  <a:schemeClr val="dk1"/>
                </a:solidFill>
                <a:latin typeface="Comic Sans MS"/>
                <a:ea typeface="Comic Sans MS"/>
                <a:cs typeface="Comic Sans MS"/>
                <a:sym typeface="Comic Sans MS"/>
              </a:rPr>
              <a:t> oval or </a:t>
            </a:r>
            <a:r>
              <a:rPr b="1" lang="en" sz="2120">
                <a:solidFill>
                  <a:srgbClr val="7030A0"/>
                </a:solidFill>
                <a:latin typeface="Comic Sans MS"/>
                <a:ea typeface="Comic Sans MS"/>
                <a:cs typeface="Comic Sans MS"/>
                <a:sym typeface="Comic Sans MS"/>
              </a:rPr>
              <a:t>purple </a:t>
            </a:r>
            <a:r>
              <a:rPr b="1" lang="en" sz="2120">
                <a:solidFill>
                  <a:srgbClr val="0D0D0D"/>
                </a:solidFill>
                <a:latin typeface="Comic Sans MS"/>
                <a:ea typeface="Comic Sans MS"/>
                <a:cs typeface="Comic Sans MS"/>
                <a:sym typeface="Comic Sans MS"/>
              </a:rPr>
              <a:t>oval </a:t>
            </a:r>
            <a:r>
              <a:rPr b="1" lang="en" sz="2120">
                <a:solidFill>
                  <a:schemeClr val="dk1"/>
                </a:solidFill>
                <a:latin typeface="Comic Sans MS"/>
                <a:ea typeface="Comic Sans MS"/>
                <a:cs typeface="Comic Sans MS"/>
                <a:sym typeface="Comic Sans MS"/>
              </a:rPr>
              <a:t>to minimize risk of contamination?</a:t>
            </a:r>
            <a:endParaRPr b="1" sz="1565"/>
          </a:p>
        </p:txBody>
      </p:sp>
      <p:pic>
        <p:nvPicPr>
          <p:cNvPr id="189" name="Google Shape;189;p29"/>
          <p:cNvPicPr preferRelativeResize="0"/>
          <p:nvPr/>
        </p:nvPicPr>
        <p:blipFill>
          <a:blip r:embed="rId3">
            <a:alphaModFix/>
          </a:blip>
          <a:stretch>
            <a:fillRect/>
          </a:stretch>
        </p:blipFill>
        <p:spPr>
          <a:xfrm>
            <a:off x="4727725" y="1137575"/>
            <a:ext cx="4267200" cy="28683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311700" y="229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459">
                <a:latin typeface="Comic Sans MS"/>
                <a:ea typeface="Comic Sans MS"/>
                <a:cs typeface="Comic Sans MS"/>
                <a:sym typeface="Comic Sans MS"/>
              </a:rPr>
              <a:t>How is water quality evaluated?</a:t>
            </a:r>
            <a:endParaRPr sz="3359"/>
          </a:p>
        </p:txBody>
      </p:sp>
      <p:sp>
        <p:nvSpPr>
          <p:cNvPr id="195" name="Google Shape;195;p30"/>
          <p:cNvSpPr txBox="1"/>
          <p:nvPr>
            <p:ph idx="1" type="body"/>
          </p:nvPr>
        </p:nvSpPr>
        <p:spPr>
          <a:xfrm>
            <a:off x="311700" y="941525"/>
            <a:ext cx="8520600" cy="4011900"/>
          </a:xfrm>
          <a:prstGeom prst="rect">
            <a:avLst/>
          </a:prstGeom>
        </p:spPr>
        <p:txBody>
          <a:bodyPr anchorCtr="0" anchor="ctr" bIns="91425" lIns="91425" spcFirstLastPara="1" rIns="91425" wrap="square" tIns="91425">
            <a:noAutofit/>
          </a:bodyPr>
          <a:lstStyle/>
          <a:p>
            <a:pPr indent="-334962" lvl="0" marL="457200" rtl="0" algn="l">
              <a:lnSpc>
                <a:spcPct val="105000"/>
              </a:lnSpc>
              <a:spcBef>
                <a:spcPts val="600"/>
              </a:spcBef>
              <a:spcAft>
                <a:spcPts val="0"/>
              </a:spcAft>
              <a:buClr>
                <a:schemeClr val="dk1"/>
              </a:buClr>
              <a:buSzPts val="1675"/>
              <a:buFont typeface="Comic Sans MS"/>
              <a:buChar char="❖"/>
            </a:pPr>
            <a:r>
              <a:rPr lang="en" sz="1675">
                <a:solidFill>
                  <a:schemeClr val="dk1"/>
                </a:solidFill>
                <a:latin typeface="Comic Sans MS"/>
                <a:ea typeface="Comic Sans MS"/>
                <a:cs typeface="Comic Sans MS"/>
                <a:sym typeface="Comic Sans MS"/>
              </a:rPr>
              <a:t>Water to be used for irrigation can be sampled and analyzed for the number of bacteria that are present in the water</a:t>
            </a:r>
            <a:endParaRPr sz="1675">
              <a:solidFill>
                <a:schemeClr val="dk1"/>
              </a:solidFill>
              <a:latin typeface="Comic Sans MS"/>
              <a:ea typeface="Comic Sans MS"/>
              <a:cs typeface="Comic Sans MS"/>
              <a:sym typeface="Comic Sans MS"/>
            </a:endParaRPr>
          </a:p>
          <a:p>
            <a:pPr indent="0" lvl="0" marL="457200" rtl="0" algn="l">
              <a:lnSpc>
                <a:spcPct val="50000"/>
              </a:lnSpc>
              <a:spcBef>
                <a:spcPts val="600"/>
              </a:spcBef>
              <a:spcAft>
                <a:spcPts val="0"/>
              </a:spcAft>
              <a:buSzPts val="688"/>
              <a:buNone/>
            </a:pPr>
            <a:r>
              <a:t/>
            </a:r>
            <a:endParaRPr sz="1675">
              <a:solidFill>
                <a:schemeClr val="dk1"/>
              </a:solidFill>
              <a:latin typeface="Comic Sans MS"/>
              <a:ea typeface="Comic Sans MS"/>
              <a:cs typeface="Comic Sans MS"/>
              <a:sym typeface="Comic Sans MS"/>
            </a:endParaRPr>
          </a:p>
          <a:p>
            <a:pPr indent="-334962" lvl="0" marL="457200" rtl="0" algn="l">
              <a:lnSpc>
                <a:spcPct val="105000"/>
              </a:lnSpc>
              <a:spcBef>
                <a:spcPts val="600"/>
              </a:spcBef>
              <a:spcAft>
                <a:spcPts val="0"/>
              </a:spcAft>
              <a:buClr>
                <a:schemeClr val="dk1"/>
              </a:buClr>
              <a:buSzPts val="1675"/>
              <a:buFont typeface="Comic Sans MS"/>
              <a:buChar char="❖"/>
            </a:pPr>
            <a:r>
              <a:rPr lang="en" sz="1675">
                <a:solidFill>
                  <a:schemeClr val="dk1"/>
                </a:solidFill>
                <a:latin typeface="Comic Sans MS"/>
                <a:ea typeface="Comic Sans MS"/>
                <a:cs typeface="Comic Sans MS"/>
                <a:sym typeface="Comic Sans MS"/>
              </a:rPr>
              <a:t>Bacteria that are typically found in the intestinal tracts of humans and animals are counted during the analysis and serve as indicators of potential exposure of the water to fecal matter from humans or other animals</a:t>
            </a:r>
            <a:endParaRPr sz="1675">
              <a:solidFill>
                <a:schemeClr val="dk1"/>
              </a:solidFill>
              <a:latin typeface="Comic Sans MS"/>
              <a:ea typeface="Comic Sans MS"/>
              <a:cs typeface="Comic Sans MS"/>
              <a:sym typeface="Comic Sans MS"/>
            </a:endParaRPr>
          </a:p>
          <a:p>
            <a:pPr indent="0" lvl="0" marL="457200" rtl="0" algn="l">
              <a:lnSpc>
                <a:spcPct val="50000"/>
              </a:lnSpc>
              <a:spcBef>
                <a:spcPts val="600"/>
              </a:spcBef>
              <a:spcAft>
                <a:spcPts val="0"/>
              </a:spcAft>
              <a:buSzPts val="688"/>
              <a:buNone/>
            </a:pPr>
            <a:r>
              <a:t/>
            </a:r>
            <a:endParaRPr sz="1675">
              <a:solidFill>
                <a:schemeClr val="dk1"/>
              </a:solidFill>
              <a:latin typeface="Comic Sans MS"/>
              <a:ea typeface="Comic Sans MS"/>
              <a:cs typeface="Comic Sans MS"/>
              <a:sym typeface="Comic Sans MS"/>
            </a:endParaRPr>
          </a:p>
          <a:p>
            <a:pPr indent="-334962" lvl="0" marL="457200" rtl="0" algn="l">
              <a:lnSpc>
                <a:spcPct val="105000"/>
              </a:lnSpc>
              <a:spcBef>
                <a:spcPts val="600"/>
              </a:spcBef>
              <a:spcAft>
                <a:spcPts val="0"/>
              </a:spcAft>
              <a:buClr>
                <a:schemeClr val="dk1"/>
              </a:buClr>
              <a:buSzPts val="1675"/>
              <a:buFont typeface="Comic Sans MS"/>
              <a:buChar char="❖"/>
            </a:pPr>
            <a:r>
              <a:rPr lang="en" sz="1675">
                <a:solidFill>
                  <a:schemeClr val="dk1"/>
                </a:solidFill>
                <a:latin typeface="Comic Sans MS"/>
                <a:ea typeface="Comic Sans MS"/>
                <a:cs typeface="Comic Sans MS"/>
                <a:sym typeface="Comic Sans MS"/>
              </a:rPr>
              <a:t>These ‘indicator’ microorganisms are called fecal coliforms and include the bacterium </a:t>
            </a:r>
            <a:r>
              <a:rPr i="1" lang="en" sz="1675">
                <a:solidFill>
                  <a:schemeClr val="dk1"/>
                </a:solidFill>
                <a:latin typeface="Comic Sans MS"/>
                <a:ea typeface="Comic Sans MS"/>
                <a:cs typeface="Comic Sans MS"/>
                <a:sym typeface="Comic Sans MS"/>
              </a:rPr>
              <a:t>Escherichia coli </a:t>
            </a:r>
            <a:r>
              <a:rPr lang="en" sz="1675">
                <a:solidFill>
                  <a:schemeClr val="dk1"/>
                </a:solidFill>
                <a:latin typeface="Comic Sans MS"/>
                <a:ea typeface="Comic Sans MS"/>
                <a:cs typeface="Comic Sans MS"/>
                <a:sym typeface="Comic Sans MS"/>
              </a:rPr>
              <a:t>(</a:t>
            </a:r>
            <a:r>
              <a:rPr i="1" lang="en" sz="1675">
                <a:solidFill>
                  <a:schemeClr val="dk1"/>
                </a:solidFill>
                <a:latin typeface="Comic Sans MS"/>
                <a:ea typeface="Comic Sans MS"/>
                <a:cs typeface="Comic Sans MS"/>
                <a:sym typeface="Comic Sans MS"/>
              </a:rPr>
              <a:t>E. coli</a:t>
            </a:r>
            <a:r>
              <a:rPr lang="en" sz="1675">
                <a:solidFill>
                  <a:schemeClr val="dk1"/>
                </a:solidFill>
                <a:latin typeface="Comic Sans MS"/>
                <a:ea typeface="Comic Sans MS"/>
                <a:cs typeface="Comic Sans MS"/>
                <a:sym typeface="Comic Sans MS"/>
              </a:rPr>
              <a:t>)</a:t>
            </a:r>
            <a:endParaRPr sz="1675">
              <a:solidFill>
                <a:schemeClr val="dk1"/>
              </a:solidFill>
              <a:latin typeface="Comic Sans MS"/>
              <a:ea typeface="Comic Sans MS"/>
              <a:cs typeface="Comic Sans MS"/>
              <a:sym typeface="Comic Sans MS"/>
            </a:endParaRPr>
          </a:p>
          <a:p>
            <a:pPr indent="0" lvl="0" marL="457200" rtl="0" algn="l">
              <a:lnSpc>
                <a:spcPct val="50000"/>
              </a:lnSpc>
              <a:spcBef>
                <a:spcPts val="600"/>
              </a:spcBef>
              <a:spcAft>
                <a:spcPts val="0"/>
              </a:spcAft>
              <a:buSzPts val="688"/>
              <a:buNone/>
            </a:pPr>
            <a:r>
              <a:t/>
            </a:r>
            <a:endParaRPr sz="1675">
              <a:solidFill>
                <a:schemeClr val="dk1"/>
              </a:solidFill>
              <a:latin typeface="Comic Sans MS"/>
              <a:ea typeface="Comic Sans MS"/>
              <a:cs typeface="Comic Sans MS"/>
              <a:sym typeface="Comic Sans MS"/>
            </a:endParaRPr>
          </a:p>
          <a:p>
            <a:pPr indent="-334962" lvl="0" marL="457200" rtl="0" algn="l">
              <a:lnSpc>
                <a:spcPct val="105000"/>
              </a:lnSpc>
              <a:spcBef>
                <a:spcPts val="600"/>
              </a:spcBef>
              <a:spcAft>
                <a:spcPts val="0"/>
              </a:spcAft>
              <a:buClr>
                <a:schemeClr val="dk1"/>
              </a:buClr>
              <a:buSzPts val="1675"/>
              <a:buFont typeface="Comic Sans MS"/>
              <a:buChar char="❖"/>
            </a:pPr>
            <a:r>
              <a:rPr lang="en" sz="1675">
                <a:solidFill>
                  <a:schemeClr val="dk1"/>
                </a:solidFill>
                <a:latin typeface="Comic Sans MS"/>
                <a:ea typeface="Comic Sans MS"/>
                <a:cs typeface="Comic Sans MS"/>
                <a:sym typeface="Comic Sans MS"/>
              </a:rPr>
              <a:t>Fecal coliforms are part of healthy digestive system and may not cause harm to humans; however, their presence in water may indicate that water has been exposed to fecal contamination that </a:t>
            </a:r>
            <a:r>
              <a:rPr i="1" lang="en" sz="1675">
                <a:solidFill>
                  <a:schemeClr val="dk1"/>
                </a:solidFill>
                <a:latin typeface="Comic Sans MS"/>
                <a:ea typeface="Comic Sans MS"/>
                <a:cs typeface="Comic Sans MS"/>
                <a:sym typeface="Comic Sans MS"/>
              </a:rPr>
              <a:t>could</a:t>
            </a:r>
            <a:r>
              <a:rPr lang="en" sz="1675">
                <a:solidFill>
                  <a:schemeClr val="dk1"/>
                </a:solidFill>
                <a:latin typeface="Comic Sans MS"/>
                <a:ea typeface="Comic Sans MS"/>
                <a:cs typeface="Comic Sans MS"/>
                <a:sym typeface="Comic Sans MS"/>
              </a:rPr>
              <a:t> contain microorganisms that are harmful</a:t>
            </a:r>
            <a:endParaRPr sz="1425"/>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311700" y="229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859">
                <a:latin typeface="Comic Sans MS"/>
                <a:ea typeface="Comic Sans MS"/>
                <a:cs typeface="Comic Sans MS"/>
                <a:sym typeface="Comic Sans MS"/>
              </a:rPr>
              <a:t>Rules for food</a:t>
            </a:r>
            <a:endParaRPr sz="2420"/>
          </a:p>
        </p:txBody>
      </p:sp>
      <p:sp>
        <p:nvSpPr>
          <p:cNvPr id="201" name="Google Shape;201;p31"/>
          <p:cNvSpPr txBox="1"/>
          <p:nvPr>
            <p:ph idx="1" type="body"/>
          </p:nvPr>
        </p:nvSpPr>
        <p:spPr>
          <a:xfrm>
            <a:off x="311700" y="964025"/>
            <a:ext cx="8672400" cy="3880800"/>
          </a:xfrm>
          <a:prstGeom prst="rect">
            <a:avLst/>
          </a:prstGeom>
        </p:spPr>
        <p:txBody>
          <a:bodyPr anchorCtr="0" anchor="ctr" bIns="91425" lIns="91425" spcFirstLastPara="1" rIns="91425" wrap="square" tIns="91425">
            <a:noAutofit/>
          </a:bodyPr>
          <a:lstStyle/>
          <a:p>
            <a:pPr indent="-343217" lvl="0" marL="457200" rtl="0" algn="l">
              <a:lnSpc>
                <a:spcPct val="115000"/>
              </a:lnSpc>
              <a:spcBef>
                <a:spcPts val="600"/>
              </a:spcBef>
              <a:spcAft>
                <a:spcPts val="0"/>
              </a:spcAft>
              <a:buClr>
                <a:schemeClr val="dk1"/>
              </a:buClr>
              <a:buSzPts val="1805"/>
              <a:buChar char="❖"/>
            </a:pPr>
            <a:r>
              <a:rPr lang="en" sz="1804">
                <a:solidFill>
                  <a:schemeClr val="dk1"/>
                </a:solidFill>
                <a:latin typeface="Comic Sans MS"/>
                <a:ea typeface="Comic Sans MS"/>
                <a:cs typeface="Comic Sans MS"/>
                <a:sym typeface="Comic Sans MS"/>
              </a:rPr>
              <a:t>Producers of edible food must follow laws related to safe food production.</a:t>
            </a:r>
            <a:endParaRPr sz="1804">
              <a:solidFill>
                <a:schemeClr val="dk1"/>
              </a:solidFill>
              <a:latin typeface="Comic Sans MS"/>
              <a:ea typeface="Comic Sans MS"/>
              <a:cs typeface="Comic Sans MS"/>
              <a:sym typeface="Comic Sans MS"/>
            </a:endParaRPr>
          </a:p>
          <a:p>
            <a:pPr indent="0" lvl="0" marL="457200" rtl="0" algn="l">
              <a:lnSpc>
                <a:spcPct val="50000"/>
              </a:lnSpc>
              <a:spcBef>
                <a:spcPts val="600"/>
              </a:spcBef>
              <a:spcAft>
                <a:spcPts val="0"/>
              </a:spcAft>
              <a:buSzPts val="852"/>
              <a:buNone/>
            </a:pPr>
            <a:r>
              <a:t/>
            </a:r>
            <a:endParaRPr sz="1804">
              <a:solidFill>
                <a:schemeClr val="dk1"/>
              </a:solidFill>
              <a:latin typeface="Comic Sans MS"/>
              <a:ea typeface="Comic Sans MS"/>
              <a:cs typeface="Comic Sans MS"/>
              <a:sym typeface="Comic Sans MS"/>
            </a:endParaRPr>
          </a:p>
          <a:p>
            <a:pPr indent="-343217" lvl="0" marL="457200" rtl="0" algn="l">
              <a:lnSpc>
                <a:spcPct val="115000"/>
              </a:lnSpc>
              <a:spcBef>
                <a:spcPts val="600"/>
              </a:spcBef>
              <a:spcAft>
                <a:spcPts val="0"/>
              </a:spcAft>
              <a:buClr>
                <a:schemeClr val="dk1"/>
              </a:buClr>
              <a:buSzPts val="1805"/>
              <a:buChar char="❖"/>
            </a:pPr>
            <a:r>
              <a:rPr lang="en" sz="1804">
                <a:solidFill>
                  <a:schemeClr val="dk1"/>
                </a:solidFill>
                <a:latin typeface="Comic Sans MS"/>
                <a:ea typeface="Comic Sans MS"/>
                <a:cs typeface="Comic Sans MS"/>
                <a:sym typeface="Comic Sans MS"/>
              </a:rPr>
              <a:t>These laws address strategies to reduce the risk of pathogen contamination of edible crops through best practices for care of soil, water, harvesting and packing equipment surfaces, and food handler hygiene</a:t>
            </a:r>
            <a:endParaRPr sz="1804">
              <a:solidFill>
                <a:schemeClr val="dk1"/>
              </a:solidFill>
              <a:latin typeface="Comic Sans MS"/>
              <a:ea typeface="Comic Sans MS"/>
              <a:cs typeface="Comic Sans MS"/>
              <a:sym typeface="Comic Sans MS"/>
            </a:endParaRPr>
          </a:p>
          <a:p>
            <a:pPr indent="0" lvl="0" marL="457200" rtl="0" algn="l">
              <a:lnSpc>
                <a:spcPct val="50000"/>
              </a:lnSpc>
              <a:spcBef>
                <a:spcPts val="600"/>
              </a:spcBef>
              <a:spcAft>
                <a:spcPts val="0"/>
              </a:spcAft>
              <a:buSzPts val="852"/>
              <a:buNone/>
            </a:pPr>
            <a:r>
              <a:t/>
            </a:r>
            <a:endParaRPr sz="1804">
              <a:solidFill>
                <a:schemeClr val="dk1"/>
              </a:solidFill>
              <a:latin typeface="Comic Sans MS"/>
              <a:ea typeface="Comic Sans MS"/>
              <a:cs typeface="Comic Sans MS"/>
              <a:sym typeface="Comic Sans MS"/>
            </a:endParaRPr>
          </a:p>
          <a:p>
            <a:pPr indent="-343217" lvl="0" marL="457200" rtl="0" algn="l">
              <a:lnSpc>
                <a:spcPct val="115000"/>
              </a:lnSpc>
              <a:spcBef>
                <a:spcPts val="600"/>
              </a:spcBef>
              <a:spcAft>
                <a:spcPts val="0"/>
              </a:spcAft>
              <a:buClr>
                <a:schemeClr val="dk1"/>
              </a:buClr>
              <a:buSzPts val="1805"/>
              <a:buChar char="❖"/>
            </a:pPr>
            <a:r>
              <a:rPr lang="en" sz="1804">
                <a:solidFill>
                  <a:schemeClr val="dk1"/>
                </a:solidFill>
                <a:latin typeface="Comic Sans MS"/>
                <a:ea typeface="Comic Sans MS"/>
                <a:cs typeface="Comic Sans MS"/>
                <a:sym typeface="Comic Sans MS"/>
              </a:rPr>
              <a:t>The regulations are outlined the Produce Safety Rule which is part of the Food Safety Modernization Act (FSMA)</a:t>
            </a:r>
            <a:endParaRPr sz="1804">
              <a:solidFill>
                <a:schemeClr val="dk1"/>
              </a:solidFill>
              <a:latin typeface="Comic Sans MS"/>
              <a:ea typeface="Comic Sans MS"/>
              <a:cs typeface="Comic Sans MS"/>
              <a:sym typeface="Comic Sans MS"/>
            </a:endParaRPr>
          </a:p>
          <a:p>
            <a:pPr indent="0" lvl="0" marL="457200" rtl="0" algn="l">
              <a:lnSpc>
                <a:spcPct val="50000"/>
              </a:lnSpc>
              <a:spcBef>
                <a:spcPts val="600"/>
              </a:spcBef>
              <a:spcAft>
                <a:spcPts val="0"/>
              </a:spcAft>
              <a:buSzPts val="852"/>
              <a:buNone/>
            </a:pPr>
            <a:r>
              <a:t/>
            </a:r>
            <a:endParaRPr sz="1804">
              <a:solidFill>
                <a:schemeClr val="dk1"/>
              </a:solidFill>
              <a:latin typeface="Comic Sans MS"/>
              <a:ea typeface="Comic Sans MS"/>
              <a:cs typeface="Comic Sans MS"/>
              <a:sym typeface="Comic Sans MS"/>
            </a:endParaRPr>
          </a:p>
          <a:p>
            <a:pPr indent="-343217" lvl="0" marL="457200" rtl="0" algn="l">
              <a:lnSpc>
                <a:spcPct val="115000"/>
              </a:lnSpc>
              <a:spcBef>
                <a:spcPts val="600"/>
              </a:spcBef>
              <a:spcAft>
                <a:spcPts val="0"/>
              </a:spcAft>
              <a:buClr>
                <a:schemeClr val="dk1"/>
              </a:buClr>
              <a:buSzPts val="1805"/>
              <a:buChar char="❖"/>
            </a:pPr>
            <a:r>
              <a:rPr lang="en" sz="1804">
                <a:solidFill>
                  <a:schemeClr val="dk1"/>
                </a:solidFill>
                <a:latin typeface="Comic Sans MS"/>
                <a:ea typeface="Comic Sans MS"/>
                <a:cs typeface="Comic Sans MS"/>
                <a:sym typeface="Comic Sans MS"/>
              </a:rPr>
              <a:t>The United States Food and Drug Administration (U.S. FDA) has authority to assure growers follow these rules</a:t>
            </a:r>
            <a:endParaRPr sz="1495"/>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0" name="Shape 60"/>
        <p:cNvGrpSpPr/>
        <p:nvPr/>
      </p:nvGrpSpPr>
      <p:grpSpPr>
        <a:xfrm>
          <a:off x="0" y="0"/>
          <a:ext cx="0" cy="0"/>
          <a:chOff x="0" y="0"/>
          <a:chExt cx="0" cy="0"/>
        </a:xfrm>
      </p:grpSpPr>
      <p:sp>
        <p:nvSpPr>
          <p:cNvPr id="61" name="Google Shape;61;p14"/>
          <p:cNvSpPr txBox="1"/>
          <p:nvPr>
            <p:ph idx="1" type="body"/>
          </p:nvPr>
        </p:nvSpPr>
        <p:spPr>
          <a:xfrm>
            <a:off x="899400" y="1682225"/>
            <a:ext cx="3672600" cy="2710500"/>
          </a:xfrm>
          <a:prstGeom prst="rect">
            <a:avLst/>
          </a:prstGeom>
          <a:ln cap="flat" cmpd="sng" w="28575">
            <a:solidFill>
              <a:srgbClr val="0B5394"/>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lnSpc>
                <a:spcPct val="90000"/>
              </a:lnSpc>
              <a:spcBef>
                <a:spcPts val="1000"/>
              </a:spcBef>
              <a:spcAft>
                <a:spcPts val="0"/>
              </a:spcAft>
              <a:buNone/>
            </a:pPr>
            <a:r>
              <a:rPr lang="en" sz="2500">
                <a:solidFill>
                  <a:schemeClr val="dk1"/>
                </a:solidFill>
                <a:latin typeface="Comic Sans MS"/>
                <a:ea typeface="Comic Sans MS"/>
                <a:cs typeface="Comic Sans MS"/>
                <a:sym typeface="Comic Sans MS"/>
              </a:rPr>
              <a:t>Think about the many ways you rely on water.</a:t>
            </a:r>
            <a:endParaRPr sz="2500">
              <a:solidFill>
                <a:schemeClr val="dk1"/>
              </a:solidFill>
              <a:latin typeface="Comic Sans MS"/>
              <a:ea typeface="Comic Sans MS"/>
              <a:cs typeface="Comic Sans MS"/>
              <a:sym typeface="Comic Sans MS"/>
            </a:endParaRPr>
          </a:p>
          <a:p>
            <a:pPr indent="0" lvl="0" marL="0" rtl="0" algn="ctr">
              <a:lnSpc>
                <a:spcPct val="90000"/>
              </a:lnSpc>
              <a:spcBef>
                <a:spcPts val="1000"/>
              </a:spcBef>
              <a:spcAft>
                <a:spcPts val="0"/>
              </a:spcAft>
              <a:buClr>
                <a:schemeClr val="dk1"/>
              </a:buClr>
              <a:buSzPts val="1100"/>
              <a:buFont typeface="Arial"/>
              <a:buNone/>
            </a:pPr>
            <a:r>
              <a:t/>
            </a:r>
            <a:endParaRPr sz="2500">
              <a:solidFill>
                <a:schemeClr val="dk1"/>
              </a:solidFill>
              <a:latin typeface="Comic Sans MS"/>
              <a:ea typeface="Comic Sans MS"/>
              <a:cs typeface="Comic Sans MS"/>
              <a:sym typeface="Comic Sans MS"/>
            </a:endParaRPr>
          </a:p>
          <a:p>
            <a:pPr indent="0" lvl="0" marL="0" rtl="0" algn="ctr">
              <a:lnSpc>
                <a:spcPct val="90000"/>
              </a:lnSpc>
              <a:spcBef>
                <a:spcPts val="1000"/>
              </a:spcBef>
              <a:spcAft>
                <a:spcPts val="1000"/>
              </a:spcAft>
              <a:buNone/>
            </a:pPr>
            <a:r>
              <a:rPr b="1" lang="en" sz="2500">
                <a:solidFill>
                  <a:schemeClr val="dk1"/>
                </a:solidFill>
                <a:latin typeface="Comic Sans MS"/>
                <a:ea typeface="Comic Sans MS"/>
                <a:cs typeface="Comic Sans MS"/>
                <a:sym typeface="Comic Sans MS"/>
              </a:rPr>
              <a:t>List them on the notepad to the right.</a:t>
            </a:r>
            <a:endParaRPr b="1" sz="2100"/>
          </a:p>
        </p:txBody>
      </p:sp>
      <p:sp>
        <p:nvSpPr>
          <p:cNvPr id="62" name="Google Shape;62;p14"/>
          <p:cNvSpPr txBox="1"/>
          <p:nvPr/>
        </p:nvSpPr>
        <p:spPr>
          <a:xfrm>
            <a:off x="591350" y="194025"/>
            <a:ext cx="79293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400">
                <a:solidFill>
                  <a:schemeClr val="dk1"/>
                </a:solidFill>
                <a:latin typeface="Comic Sans MS"/>
                <a:ea typeface="Comic Sans MS"/>
                <a:cs typeface="Comic Sans MS"/>
                <a:sym typeface="Comic Sans MS"/>
              </a:rPr>
              <a:t>How do </a:t>
            </a:r>
            <a:r>
              <a:rPr i="1" lang="en" sz="4400">
                <a:solidFill>
                  <a:schemeClr val="dk1"/>
                </a:solidFill>
                <a:latin typeface="Comic Sans MS"/>
                <a:ea typeface="Comic Sans MS"/>
                <a:cs typeface="Comic Sans MS"/>
                <a:sym typeface="Comic Sans MS"/>
              </a:rPr>
              <a:t>you</a:t>
            </a:r>
            <a:r>
              <a:rPr lang="en" sz="4400">
                <a:solidFill>
                  <a:schemeClr val="dk1"/>
                </a:solidFill>
                <a:latin typeface="Comic Sans MS"/>
                <a:ea typeface="Comic Sans MS"/>
                <a:cs typeface="Comic Sans MS"/>
                <a:sym typeface="Comic Sans MS"/>
              </a:rPr>
              <a:t> use water?</a:t>
            </a:r>
            <a:endParaRPr/>
          </a:p>
        </p:txBody>
      </p:sp>
      <p:pic>
        <p:nvPicPr>
          <p:cNvPr id="63" name="Google Shape;63;p14"/>
          <p:cNvPicPr preferRelativeResize="0"/>
          <p:nvPr/>
        </p:nvPicPr>
        <p:blipFill>
          <a:blip r:embed="rId3">
            <a:alphaModFix/>
          </a:blip>
          <a:stretch>
            <a:fillRect/>
          </a:stretch>
        </p:blipFill>
        <p:spPr>
          <a:xfrm>
            <a:off x="4909250" y="1147050"/>
            <a:ext cx="4121126" cy="3780851"/>
          </a:xfrm>
          <a:prstGeom prst="rect">
            <a:avLst/>
          </a:prstGeom>
          <a:noFill/>
          <a:ln>
            <a:noFill/>
          </a:ln>
        </p:spPr>
      </p:pic>
      <p:sp>
        <p:nvSpPr>
          <p:cNvPr id="64" name="Google Shape;64;p14"/>
          <p:cNvSpPr txBox="1"/>
          <p:nvPr/>
        </p:nvSpPr>
        <p:spPr>
          <a:xfrm>
            <a:off x="5440600" y="1105775"/>
            <a:ext cx="3080100" cy="386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 </a:t>
            </a:r>
            <a:endParaRPr/>
          </a:p>
          <a:p>
            <a:pPr indent="0" lvl="0" marL="0" rtl="0" algn="ctr">
              <a:spcBef>
                <a:spcPts val="0"/>
              </a:spcBef>
              <a:spcAft>
                <a:spcPts val="0"/>
              </a:spcAft>
              <a:buNone/>
            </a:pPr>
            <a:r>
              <a:rPr lang="en" sz="1500">
                <a:latin typeface="Comic Sans MS"/>
                <a:ea typeface="Comic Sans MS"/>
                <a:cs typeface="Comic Sans MS"/>
                <a:sym typeface="Comic Sans MS"/>
              </a:rPr>
              <a:t>I need water for…</a:t>
            </a:r>
            <a:endParaRPr sz="1500">
              <a:latin typeface="Comic Sans MS"/>
              <a:ea typeface="Comic Sans MS"/>
              <a:cs typeface="Comic Sans MS"/>
              <a:sym typeface="Comic Sans M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311700" y="321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759">
                <a:latin typeface="Comic Sans MS"/>
                <a:ea typeface="Comic Sans MS"/>
                <a:cs typeface="Comic Sans MS"/>
                <a:sym typeface="Comic Sans MS"/>
              </a:rPr>
              <a:t>How is water analyzed?</a:t>
            </a:r>
            <a:endParaRPr sz="2320"/>
          </a:p>
        </p:txBody>
      </p:sp>
      <p:sp>
        <p:nvSpPr>
          <p:cNvPr id="207" name="Google Shape;207;p32"/>
          <p:cNvSpPr txBox="1"/>
          <p:nvPr>
            <p:ph idx="1" type="body"/>
          </p:nvPr>
        </p:nvSpPr>
        <p:spPr>
          <a:xfrm>
            <a:off x="311700" y="1056425"/>
            <a:ext cx="8520600" cy="3726600"/>
          </a:xfrm>
          <a:prstGeom prst="rect">
            <a:avLst/>
          </a:prstGeom>
        </p:spPr>
        <p:txBody>
          <a:bodyPr anchorCtr="0" anchor="ctr" bIns="91425" lIns="91425" spcFirstLastPara="1" rIns="91425" wrap="square" tIns="91425">
            <a:normAutofit fontScale="70000" lnSpcReduction="20000"/>
          </a:bodyPr>
          <a:lstStyle/>
          <a:p>
            <a:pPr indent="-332125" lvl="0" marL="457200" rtl="0" algn="l">
              <a:lnSpc>
                <a:spcPct val="105000"/>
              </a:lnSpc>
              <a:spcBef>
                <a:spcPts val="600"/>
              </a:spcBef>
              <a:spcAft>
                <a:spcPts val="0"/>
              </a:spcAft>
              <a:buClr>
                <a:schemeClr val="dk1"/>
              </a:buClr>
              <a:buSzPct val="100000"/>
              <a:buFont typeface="Comic Sans MS"/>
              <a:buAutoNum type="arabicPeriod"/>
            </a:pPr>
            <a:r>
              <a:rPr lang="en" sz="2329">
                <a:solidFill>
                  <a:schemeClr val="dk1"/>
                </a:solidFill>
                <a:latin typeface="Comic Sans MS"/>
                <a:ea typeface="Comic Sans MS"/>
                <a:cs typeface="Comic Sans MS"/>
                <a:sym typeface="Comic Sans MS"/>
              </a:rPr>
              <a:t>A sample of water to be evaluated is collected in a sterile container</a:t>
            </a:r>
            <a:endParaRPr sz="2329">
              <a:solidFill>
                <a:schemeClr val="dk1"/>
              </a:solidFill>
              <a:latin typeface="Comic Sans MS"/>
              <a:ea typeface="Comic Sans MS"/>
              <a:cs typeface="Comic Sans MS"/>
              <a:sym typeface="Comic Sans MS"/>
            </a:endParaRPr>
          </a:p>
          <a:p>
            <a:pPr indent="-332125" lvl="0" marL="457200" rtl="0" algn="l">
              <a:lnSpc>
                <a:spcPct val="105000"/>
              </a:lnSpc>
              <a:spcBef>
                <a:spcPts val="1000"/>
              </a:spcBef>
              <a:spcAft>
                <a:spcPts val="0"/>
              </a:spcAft>
              <a:buClr>
                <a:schemeClr val="dk1"/>
              </a:buClr>
              <a:buSzPct val="100000"/>
              <a:buAutoNum type="arabicPeriod"/>
            </a:pPr>
            <a:r>
              <a:rPr lang="en" sz="2329">
                <a:solidFill>
                  <a:schemeClr val="dk1"/>
                </a:solidFill>
                <a:latin typeface="Comic Sans MS"/>
                <a:ea typeface="Comic Sans MS"/>
                <a:cs typeface="Comic Sans MS"/>
                <a:sym typeface="Comic Sans MS"/>
              </a:rPr>
              <a:t>The water sample is diluted in a series in sterile liquid of known volume to reduce the number of bacteria in the original test sample because too many bacteria would not be countable at the end step</a:t>
            </a:r>
            <a:endParaRPr sz="2329">
              <a:solidFill>
                <a:schemeClr val="dk1"/>
              </a:solidFill>
              <a:latin typeface="Comic Sans MS"/>
              <a:ea typeface="Comic Sans MS"/>
              <a:cs typeface="Comic Sans MS"/>
              <a:sym typeface="Comic Sans MS"/>
            </a:endParaRPr>
          </a:p>
          <a:p>
            <a:pPr indent="-332125" lvl="0" marL="457200" rtl="0" algn="l">
              <a:lnSpc>
                <a:spcPct val="105000"/>
              </a:lnSpc>
              <a:spcBef>
                <a:spcPts val="1000"/>
              </a:spcBef>
              <a:spcAft>
                <a:spcPts val="0"/>
              </a:spcAft>
              <a:buClr>
                <a:schemeClr val="dk1"/>
              </a:buClr>
              <a:buSzPct val="100000"/>
              <a:buFont typeface="Comic Sans MS"/>
              <a:buAutoNum type="arabicPeriod"/>
            </a:pPr>
            <a:r>
              <a:rPr lang="en" sz="2329">
                <a:solidFill>
                  <a:schemeClr val="dk1"/>
                </a:solidFill>
                <a:latin typeface="Comic Sans MS"/>
                <a:ea typeface="Comic Sans MS"/>
                <a:cs typeface="Comic Sans MS"/>
                <a:sym typeface="Comic Sans MS"/>
              </a:rPr>
              <a:t>Each of the dilution samples are spread in a petri plate over a nutrient medium containing agar that makes the medium a gel-like solid</a:t>
            </a:r>
            <a:endParaRPr sz="2329">
              <a:solidFill>
                <a:schemeClr val="dk1"/>
              </a:solidFill>
              <a:latin typeface="Comic Sans MS"/>
              <a:ea typeface="Comic Sans MS"/>
              <a:cs typeface="Comic Sans MS"/>
              <a:sym typeface="Comic Sans MS"/>
            </a:endParaRPr>
          </a:p>
          <a:p>
            <a:pPr indent="-332125" lvl="0" marL="457200" rtl="0" algn="l">
              <a:lnSpc>
                <a:spcPct val="105000"/>
              </a:lnSpc>
              <a:spcBef>
                <a:spcPts val="1000"/>
              </a:spcBef>
              <a:spcAft>
                <a:spcPts val="0"/>
              </a:spcAft>
              <a:buClr>
                <a:schemeClr val="dk1"/>
              </a:buClr>
              <a:buSzPct val="100000"/>
              <a:buFont typeface="Comic Sans MS"/>
              <a:buAutoNum type="arabicPeriod"/>
            </a:pPr>
            <a:r>
              <a:rPr lang="en" sz="2329">
                <a:solidFill>
                  <a:schemeClr val="dk1"/>
                </a:solidFill>
                <a:latin typeface="Comic Sans MS"/>
                <a:ea typeface="Comic Sans MS"/>
                <a:cs typeface="Comic Sans MS"/>
                <a:sym typeface="Comic Sans MS"/>
              </a:rPr>
              <a:t>The plates are incubated (stored for a period of time at the best temperature for bacterial growth)</a:t>
            </a:r>
            <a:endParaRPr sz="2329">
              <a:solidFill>
                <a:schemeClr val="dk1"/>
              </a:solidFill>
              <a:latin typeface="Comic Sans MS"/>
              <a:ea typeface="Comic Sans MS"/>
              <a:cs typeface="Comic Sans MS"/>
              <a:sym typeface="Comic Sans MS"/>
            </a:endParaRPr>
          </a:p>
          <a:p>
            <a:pPr indent="-332125" lvl="0" marL="457200" rtl="0" algn="l">
              <a:lnSpc>
                <a:spcPct val="105000"/>
              </a:lnSpc>
              <a:spcBef>
                <a:spcPts val="1000"/>
              </a:spcBef>
              <a:spcAft>
                <a:spcPts val="0"/>
              </a:spcAft>
              <a:buClr>
                <a:schemeClr val="dk1"/>
              </a:buClr>
              <a:buSzPct val="100000"/>
              <a:buFont typeface="Comic Sans MS"/>
              <a:buAutoNum type="arabicPeriod"/>
            </a:pPr>
            <a:r>
              <a:rPr lang="en" sz="2329">
                <a:solidFill>
                  <a:schemeClr val="dk1"/>
                </a:solidFill>
                <a:latin typeface="Comic Sans MS"/>
                <a:ea typeface="Comic Sans MS"/>
                <a:cs typeface="Comic Sans MS"/>
                <a:sym typeface="Comic Sans MS"/>
              </a:rPr>
              <a:t>Bacteria use the nutrients to grow and multiply over 24 to 48 hours</a:t>
            </a:r>
            <a:endParaRPr sz="2329">
              <a:solidFill>
                <a:schemeClr val="dk1"/>
              </a:solidFill>
              <a:latin typeface="Comic Sans MS"/>
              <a:ea typeface="Comic Sans MS"/>
              <a:cs typeface="Comic Sans MS"/>
              <a:sym typeface="Comic Sans MS"/>
            </a:endParaRPr>
          </a:p>
          <a:p>
            <a:pPr indent="-332125" lvl="0" marL="457200" rtl="0" algn="l">
              <a:lnSpc>
                <a:spcPct val="105000"/>
              </a:lnSpc>
              <a:spcBef>
                <a:spcPts val="1000"/>
              </a:spcBef>
              <a:spcAft>
                <a:spcPts val="0"/>
              </a:spcAft>
              <a:buClr>
                <a:schemeClr val="dk1"/>
              </a:buClr>
              <a:buSzPct val="100000"/>
              <a:buAutoNum type="arabicPeriod"/>
            </a:pPr>
            <a:r>
              <a:rPr lang="en" sz="2329">
                <a:solidFill>
                  <a:schemeClr val="dk1"/>
                </a:solidFill>
                <a:latin typeface="Comic Sans MS"/>
                <a:ea typeface="Comic Sans MS"/>
                <a:cs typeface="Comic Sans MS"/>
                <a:sym typeface="Comic Sans MS"/>
              </a:rPr>
              <a:t>The bacteria multiply enough to form a visible colony of growth</a:t>
            </a:r>
            <a:endParaRPr sz="2329">
              <a:solidFill>
                <a:schemeClr val="dk1"/>
              </a:solidFill>
              <a:latin typeface="Comic Sans MS"/>
              <a:ea typeface="Comic Sans MS"/>
              <a:cs typeface="Comic Sans MS"/>
              <a:sym typeface="Comic Sans MS"/>
            </a:endParaRPr>
          </a:p>
          <a:p>
            <a:pPr indent="-332125" lvl="0" marL="457200" rtl="0" algn="l">
              <a:lnSpc>
                <a:spcPct val="105000"/>
              </a:lnSpc>
              <a:spcBef>
                <a:spcPts val="1000"/>
              </a:spcBef>
              <a:spcAft>
                <a:spcPts val="1000"/>
              </a:spcAft>
              <a:buClr>
                <a:schemeClr val="dk1"/>
              </a:buClr>
              <a:buSzPct val="100000"/>
              <a:buFont typeface="Comic Sans MS"/>
              <a:buAutoNum type="arabicPeriod"/>
            </a:pPr>
            <a:r>
              <a:rPr lang="en" sz="2329">
                <a:solidFill>
                  <a:schemeClr val="dk1"/>
                </a:solidFill>
                <a:latin typeface="Comic Sans MS"/>
                <a:ea typeface="Comic Sans MS"/>
                <a:cs typeface="Comic Sans MS"/>
                <a:sym typeface="Comic Sans MS"/>
              </a:rPr>
              <a:t>Each colony is counted and represents one bacterium that was originally plated from each dilution</a:t>
            </a:r>
            <a:endParaRPr sz="1929">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311700" y="167825"/>
            <a:ext cx="8520600" cy="9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860">
                <a:latin typeface="Comic Sans MS"/>
                <a:ea typeface="Comic Sans MS"/>
                <a:cs typeface="Comic Sans MS"/>
                <a:sym typeface="Comic Sans MS"/>
              </a:rPr>
              <a:t>Evaluate the water sample</a:t>
            </a:r>
            <a:endParaRPr sz="2860">
              <a:latin typeface="Comic Sans MS"/>
              <a:ea typeface="Comic Sans MS"/>
              <a:cs typeface="Comic Sans MS"/>
              <a:sym typeface="Comic Sans MS"/>
            </a:endParaRPr>
          </a:p>
          <a:p>
            <a:pPr indent="0" lvl="0" marL="0" rtl="0" algn="l">
              <a:spcBef>
                <a:spcPts val="0"/>
              </a:spcBef>
              <a:spcAft>
                <a:spcPts val="0"/>
              </a:spcAft>
              <a:buSzPts val="990"/>
              <a:buNone/>
            </a:pPr>
            <a:r>
              <a:rPr lang="en" sz="2140">
                <a:latin typeface="Comic Sans MS"/>
                <a:ea typeface="Comic Sans MS"/>
                <a:cs typeface="Comic Sans MS"/>
                <a:sym typeface="Comic Sans MS"/>
              </a:rPr>
              <a:t>Collect the sample</a:t>
            </a:r>
            <a:r>
              <a:rPr lang="en" sz="2860">
                <a:latin typeface="Comic Sans MS"/>
                <a:ea typeface="Comic Sans MS"/>
                <a:cs typeface="Comic Sans MS"/>
                <a:sym typeface="Comic Sans MS"/>
              </a:rPr>
              <a:t> </a:t>
            </a:r>
            <a:endParaRPr sz="1420"/>
          </a:p>
        </p:txBody>
      </p:sp>
      <p:sp>
        <p:nvSpPr>
          <p:cNvPr id="213" name="Google Shape;213;p33"/>
          <p:cNvSpPr txBox="1"/>
          <p:nvPr>
            <p:ph idx="1" type="body"/>
          </p:nvPr>
        </p:nvSpPr>
        <p:spPr>
          <a:xfrm>
            <a:off x="311700" y="1641600"/>
            <a:ext cx="4714800" cy="1647900"/>
          </a:xfrm>
          <a:prstGeom prst="rect">
            <a:avLst/>
          </a:prstGeom>
        </p:spPr>
        <p:txBody>
          <a:bodyPr anchorCtr="0" anchor="ctr" bIns="91425" lIns="91425" spcFirstLastPara="1" rIns="91425" wrap="square" tIns="91425">
            <a:normAutofit/>
          </a:bodyPr>
          <a:lstStyle/>
          <a:p>
            <a:pPr indent="0" lvl="0" marL="0" rtl="0" algn="l">
              <a:lnSpc>
                <a:spcPct val="125000"/>
              </a:lnSpc>
              <a:spcBef>
                <a:spcPts val="600"/>
              </a:spcBef>
              <a:spcAft>
                <a:spcPts val="600"/>
              </a:spcAft>
              <a:buNone/>
            </a:pPr>
            <a:r>
              <a:rPr lang="en" sz="2000">
                <a:solidFill>
                  <a:schemeClr val="dk1"/>
                </a:solidFill>
                <a:latin typeface="Comic Sans MS"/>
                <a:ea typeface="Comic Sans MS"/>
                <a:cs typeface="Comic Sans MS"/>
                <a:sym typeface="Comic Sans MS"/>
              </a:rPr>
              <a:t>Use a sterile container to collect the water to be tested. Transfer a small amount to be tested for bacteria.</a:t>
            </a:r>
            <a:endParaRPr/>
          </a:p>
        </p:txBody>
      </p:sp>
      <p:pic>
        <p:nvPicPr>
          <p:cNvPr id="214" name="Google Shape;214;p33"/>
          <p:cNvPicPr preferRelativeResize="0"/>
          <p:nvPr/>
        </p:nvPicPr>
        <p:blipFill>
          <a:blip r:embed="rId3">
            <a:alphaModFix/>
          </a:blip>
          <a:stretch>
            <a:fillRect/>
          </a:stretch>
        </p:blipFill>
        <p:spPr>
          <a:xfrm>
            <a:off x="5332800" y="1258625"/>
            <a:ext cx="3658800" cy="3219385"/>
          </a:xfrm>
          <a:prstGeom prst="rect">
            <a:avLst/>
          </a:prstGeom>
          <a:noFill/>
          <a:ln>
            <a:noFill/>
          </a:ln>
        </p:spPr>
      </p:pic>
      <p:sp>
        <p:nvSpPr>
          <p:cNvPr id="215" name="Google Shape;215;p33"/>
          <p:cNvSpPr txBox="1"/>
          <p:nvPr/>
        </p:nvSpPr>
        <p:spPr>
          <a:xfrm>
            <a:off x="311700" y="3276375"/>
            <a:ext cx="4714800" cy="1416000"/>
          </a:xfrm>
          <a:prstGeom prst="rect">
            <a:avLst/>
          </a:prstGeom>
          <a:noFill/>
          <a:ln cap="flat" cmpd="sng" w="28575">
            <a:solidFill>
              <a:srgbClr val="0B5394"/>
            </a:solidFill>
            <a:prstDash val="solid"/>
            <a:round/>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rPr b="1" lang="en" sz="1600">
                <a:latin typeface="Comic Sans MS"/>
                <a:ea typeface="Comic Sans MS"/>
                <a:cs typeface="Comic Sans MS"/>
                <a:sym typeface="Comic Sans MS"/>
              </a:rPr>
              <a:t>Why should the containers be sterile?</a:t>
            </a:r>
            <a:endParaRPr b="1" sz="1600">
              <a:latin typeface="Comic Sans MS"/>
              <a:ea typeface="Comic Sans MS"/>
              <a:cs typeface="Comic Sans MS"/>
              <a:sym typeface="Comic Sans MS"/>
            </a:endParaRPr>
          </a:p>
          <a:p>
            <a:pPr indent="0" lvl="0" marL="0" rtl="0" algn="l">
              <a:spcBef>
                <a:spcPts val="0"/>
              </a:spcBef>
              <a:spcAft>
                <a:spcPts val="0"/>
              </a:spcAft>
              <a:buNone/>
            </a:pPr>
            <a:r>
              <a:t/>
            </a:r>
            <a:endParaRPr b="1" sz="1600">
              <a:latin typeface="Comic Sans MS"/>
              <a:ea typeface="Comic Sans MS"/>
              <a:cs typeface="Comic Sans MS"/>
              <a:sym typeface="Comic Sans MS"/>
            </a:endParaRPr>
          </a:p>
          <a:p>
            <a:pPr indent="0" lvl="0" marL="0" rtl="0" algn="l">
              <a:spcBef>
                <a:spcPts val="0"/>
              </a:spcBef>
              <a:spcAft>
                <a:spcPts val="0"/>
              </a:spcAft>
              <a:buNone/>
            </a:pPr>
            <a:r>
              <a:rPr b="1" lang="en" sz="1600">
                <a:latin typeface="Comic Sans MS"/>
                <a:ea typeface="Comic Sans MS"/>
                <a:cs typeface="Comic Sans MS"/>
                <a:sym typeface="Comic Sans MS"/>
              </a:rPr>
              <a:t>Answer:</a:t>
            </a:r>
            <a:endParaRPr b="1" sz="1600">
              <a:latin typeface="Comic Sans MS"/>
              <a:ea typeface="Comic Sans MS"/>
              <a:cs typeface="Comic Sans MS"/>
              <a:sym typeface="Comic Sans MS"/>
            </a:endParaRPr>
          </a:p>
          <a:p>
            <a:pPr indent="0" lvl="0" marL="0" rtl="0" algn="l">
              <a:spcBef>
                <a:spcPts val="0"/>
              </a:spcBef>
              <a:spcAft>
                <a:spcPts val="0"/>
              </a:spcAft>
              <a:buNone/>
            </a:pPr>
            <a:r>
              <a:t/>
            </a:r>
            <a:endParaRPr b="1" sz="1600">
              <a:latin typeface="Comic Sans MS"/>
              <a:ea typeface="Comic Sans MS"/>
              <a:cs typeface="Comic Sans MS"/>
              <a:sym typeface="Comic Sans MS"/>
            </a:endParaRPr>
          </a:p>
          <a:p>
            <a:pPr indent="0" lvl="0" marL="0" rtl="0" algn="l">
              <a:spcBef>
                <a:spcPts val="0"/>
              </a:spcBef>
              <a:spcAft>
                <a:spcPts val="0"/>
              </a:spcAft>
              <a:buNone/>
            </a:pPr>
            <a:r>
              <a:t/>
            </a:r>
            <a:endParaRPr b="1" sz="1600">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4"/>
          <p:cNvSpPr txBox="1"/>
          <p:nvPr>
            <p:ph type="title"/>
          </p:nvPr>
        </p:nvSpPr>
        <p:spPr>
          <a:xfrm>
            <a:off x="311700" y="244825"/>
            <a:ext cx="8520600" cy="111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3359">
                <a:latin typeface="Comic Sans MS"/>
                <a:ea typeface="Comic Sans MS"/>
                <a:cs typeface="Comic Sans MS"/>
                <a:sym typeface="Comic Sans MS"/>
              </a:rPr>
              <a:t>Evaluate the water sample</a:t>
            </a:r>
            <a:endParaRPr sz="3359">
              <a:latin typeface="Comic Sans MS"/>
              <a:ea typeface="Comic Sans MS"/>
              <a:cs typeface="Comic Sans MS"/>
              <a:sym typeface="Comic Sans MS"/>
            </a:endParaRPr>
          </a:p>
          <a:p>
            <a:pPr indent="0" lvl="0" marL="0" rtl="0" algn="l">
              <a:spcBef>
                <a:spcPts val="0"/>
              </a:spcBef>
              <a:spcAft>
                <a:spcPts val="0"/>
              </a:spcAft>
              <a:buSzPts val="990"/>
              <a:buNone/>
            </a:pPr>
            <a:r>
              <a:rPr lang="en" sz="2640">
                <a:latin typeface="Comic Sans MS"/>
                <a:ea typeface="Comic Sans MS"/>
                <a:cs typeface="Comic Sans MS"/>
                <a:sym typeface="Comic Sans MS"/>
              </a:rPr>
              <a:t>Dilute the sample</a:t>
            </a:r>
            <a:r>
              <a:rPr lang="en" sz="3359">
                <a:latin typeface="Comic Sans MS"/>
                <a:ea typeface="Comic Sans MS"/>
                <a:cs typeface="Comic Sans MS"/>
                <a:sym typeface="Comic Sans MS"/>
              </a:rPr>
              <a:t> </a:t>
            </a:r>
            <a:endParaRPr sz="1920"/>
          </a:p>
        </p:txBody>
      </p:sp>
      <p:sp>
        <p:nvSpPr>
          <p:cNvPr id="221" name="Google Shape;221;p34"/>
          <p:cNvSpPr txBox="1"/>
          <p:nvPr>
            <p:ph idx="1" type="body"/>
          </p:nvPr>
        </p:nvSpPr>
        <p:spPr>
          <a:xfrm>
            <a:off x="235500" y="1864950"/>
            <a:ext cx="3174900" cy="2746500"/>
          </a:xfrm>
          <a:prstGeom prst="rect">
            <a:avLst/>
          </a:prstGeom>
          <a:ln cap="flat" cmpd="sng" w="28575">
            <a:solidFill>
              <a:srgbClr val="0B5394"/>
            </a:solidFill>
            <a:prstDash val="solid"/>
            <a:round/>
            <a:headEnd len="sm" w="sm" type="none"/>
            <a:tailEnd len="sm" w="sm" type="none"/>
          </a:ln>
        </p:spPr>
        <p:txBody>
          <a:bodyPr anchorCtr="0" anchor="ctr" bIns="91425" lIns="91425" spcFirstLastPara="1" rIns="91425" wrap="square" tIns="91425">
            <a:normAutofit lnSpcReduction="10000"/>
          </a:bodyPr>
          <a:lstStyle/>
          <a:p>
            <a:pPr indent="0" lvl="0" marL="0" rtl="0" algn="l">
              <a:lnSpc>
                <a:spcPct val="105000"/>
              </a:lnSpc>
              <a:spcBef>
                <a:spcPts val="600"/>
              </a:spcBef>
              <a:spcAft>
                <a:spcPts val="0"/>
              </a:spcAft>
              <a:buNone/>
            </a:pPr>
            <a:r>
              <a:rPr lang="en" sz="1400">
                <a:solidFill>
                  <a:schemeClr val="dk1"/>
                </a:solidFill>
                <a:latin typeface="Comic Sans MS"/>
                <a:ea typeface="Comic Sans MS"/>
                <a:cs typeface="Comic Sans MS"/>
                <a:sym typeface="Comic Sans MS"/>
              </a:rPr>
              <a:t>The original sample (1 ml) is diluted in 9 ml sterile medium. This is equal to 1 ml in a total of 10 ml (a 1:10 dilution). Therefore, Dilution 1 is a 1:10 dilution of the original sample.</a:t>
            </a:r>
            <a:endParaRPr sz="1400">
              <a:solidFill>
                <a:schemeClr val="dk1"/>
              </a:solidFill>
              <a:latin typeface="Comic Sans MS"/>
              <a:ea typeface="Comic Sans MS"/>
              <a:cs typeface="Comic Sans MS"/>
              <a:sym typeface="Comic Sans MS"/>
            </a:endParaRPr>
          </a:p>
          <a:p>
            <a:pPr indent="0" lvl="0" marL="0" rtl="0" algn="l">
              <a:lnSpc>
                <a:spcPct val="105000"/>
              </a:lnSpc>
              <a:spcBef>
                <a:spcPts val="600"/>
              </a:spcBef>
              <a:spcAft>
                <a:spcPts val="0"/>
              </a:spcAft>
              <a:buClr>
                <a:schemeClr val="dk1"/>
              </a:buClr>
              <a:buSzPts val="1100"/>
              <a:buFont typeface="Arial"/>
              <a:buNone/>
            </a:pPr>
            <a:r>
              <a:t/>
            </a:r>
            <a:endParaRPr sz="1400">
              <a:solidFill>
                <a:schemeClr val="dk1"/>
              </a:solidFill>
              <a:latin typeface="Comic Sans MS"/>
              <a:ea typeface="Comic Sans MS"/>
              <a:cs typeface="Comic Sans MS"/>
              <a:sym typeface="Comic Sans MS"/>
            </a:endParaRPr>
          </a:p>
          <a:p>
            <a:pPr indent="0" lvl="0" marL="0" rtl="0" algn="l">
              <a:lnSpc>
                <a:spcPct val="105000"/>
              </a:lnSpc>
              <a:spcBef>
                <a:spcPts val="600"/>
              </a:spcBef>
              <a:spcAft>
                <a:spcPts val="600"/>
              </a:spcAft>
              <a:buNone/>
            </a:pPr>
            <a:r>
              <a:rPr lang="en" sz="1400">
                <a:solidFill>
                  <a:schemeClr val="dk1"/>
                </a:solidFill>
                <a:latin typeface="Comic Sans MS"/>
                <a:ea typeface="Comic Sans MS"/>
                <a:cs typeface="Comic Sans MS"/>
                <a:sym typeface="Comic Sans MS"/>
              </a:rPr>
              <a:t>Dilution 1 (1 ml) is diluted in 9 ml sterile medium to make Dilution 2. Dilution 2 is a 1:10 dilution of Dilution 1. Therefore, Dilution 2 is a 1:100 dilution of the </a:t>
            </a:r>
            <a:r>
              <a:rPr i="1" lang="en" sz="1400">
                <a:solidFill>
                  <a:schemeClr val="dk1"/>
                </a:solidFill>
                <a:latin typeface="Comic Sans MS"/>
                <a:ea typeface="Comic Sans MS"/>
                <a:cs typeface="Comic Sans MS"/>
                <a:sym typeface="Comic Sans MS"/>
              </a:rPr>
              <a:t>original</a:t>
            </a:r>
            <a:r>
              <a:rPr lang="en" sz="1400">
                <a:solidFill>
                  <a:schemeClr val="dk1"/>
                </a:solidFill>
                <a:latin typeface="Comic Sans MS"/>
                <a:ea typeface="Comic Sans MS"/>
                <a:cs typeface="Comic Sans MS"/>
                <a:sym typeface="Comic Sans MS"/>
              </a:rPr>
              <a:t> sample.</a:t>
            </a:r>
            <a:endParaRPr/>
          </a:p>
        </p:txBody>
      </p:sp>
      <p:sp>
        <p:nvSpPr>
          <p:cNvPr id="222" name="Google Shape;222;p34"/>
          <p:cNvSpPr txBox="1"/>
          <p:nvPr/>
        </p:nvSpPr>
        <p:spPr>
          <a:xfrm>
            <a:off x="3521175" y="1852200"/>
            <a:ext cx="2478000" cy="2772000"/>
          </a:xfrm>
          <a:prstGeom prst="rect">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b="1" lang="en" sz="1500">
                <a:solidFill>
                  <a:schemeClr val="dk1"/>
                </a:solidFill>
                <a:latin typeface="Comic Sans MS"/>
                <a:ea typeface="Comic Sans MS"/>
                <a:cs typeface="Comic Sans MS"/>
                <a:sym typeface="Comic Sans MS"/>
              </a:rPr>
              <a:t>Which tube will have the highest number of bacteria? Click on the green check mark and place it in the appropriate box.</a:t>
            </a:r>
            <a:endParaRPr b="1" sz="1500">
              <a:solidFill>
                <a:schemeClr val="dk1"/>
              </a:solidFill>
              <a:latin typeface="Comic Sans MS"/>
              <a:ea typeface="Comic Sans MS"/>
              <a:cs typeface="Comic Sans MS"/>
              <a:sym typeface="Comic Sans MS"/>
            </a:endParaRPr>
          </a:p>
          <a:p>
            <a:pPr indent="-323850" lvl="0" marL="457200" rtl="0" algn="l">
              <a:lnSpc>
                <a:spcPct val="150000"/>
              </a:lnSpc>
              <a:spcBef>
                <a:spcPts val="1000"/>
              </a:spcBef>
              <a:spcAft>
                <a:spcPts val="0"/>
              </a:spcAft>
              <a:buClr>
                <a:schemeClr val="dk1"/>
              </a:buClr>
              <a:buSzPts val="1500"/>
              <a:buChar char="❏"/>
            </a:pPr>
            <a:r>
              <a:rPr lang="en" sz="1500">
                <a:solidFill>
                  <a:schemeClr val="dk1"/>
                </a:solidFill>
                <a:latin typeface="Comic Sans MS"/>
                <a:ea typeface="Comic Sans MS"/>
                <a:cs typeface="Comic Sans MS"/>
                <a:sym typeface="Comic Sans MS"/>
              </a:rPr>
              <a:t>Original sample tube</a:t>
            </a:r>
            <a:endParaRPr sz="1500">
              <a:solidFill>
                <a:schemeClr val="dk1"/>
              </a:solidFill>
              <a:latin typeface="Comic Sans MS"/>
              <a:ea typeface="Comic Sans MS"/>
              <a:cs typeface="Comic Sans MS"/>
              <a:sym typeface="Comic Sans MS"/>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latin typeface="Comic Sans MS"/>
                <a:ea typeface="Comic Sans MS"/>
                <a:cs typeface="Comic Sans MS"/>
                <a:sym typeface="Comic Sans MS"/>
              </a:rPr>
              <a:t>Di</a:t>
            </a:r>
            <a:r>
              <a:rPr lang="en" sz="1500">
                <a:solidFill>
                  <a:schemeClr val="dk1"/>
                </a:solidFill>
                <a:latin typeface="Comic Sans MS"/>
                <a:ea typeface="Comic Sans MS"/>
                <a:cs typeface="Comic Sans MS"/>
                <a:sym typeface="Comic Sans MS"/>
              </a:rPr>
              <a:t>lution 1</a:t>
            </a:r>
            <a:endParaRPr sz="1500">
              <a:solidFill>
                <a:schemeClr val="dk1"/>
              </a:solidFill>
              <a:latin typeface="Comic Sans MS"/>
              <a:ea typeface="Comic Sans MS"/>
              <a:cs typeface="Comic Sans MS"/>
              <a:sym typeface="Comic Sans MS"/>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latin typeface="Comic Sans MS"/>
                <a:ea typeface="Comic Sans MS"/>
                <a:cs typeface="Comic Sans MS"/>
                <a:sym typeface="Comic Sans MS"/>
              </a:rPr>
              <a:t>Dilution 2</a:t>
            </a:r>
            <a:endParaRPr sz="15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00"/>
          </a:p>
        </p:txBody>
      </p:sp>
      <p:pic>
        <p:nvPicPr>
          <p:cNvPr id="223" name="Google Shape;223;p34"/>
          <p:cNvPicPr preferRelativeResize="0"/>
          <p:nvPr/>
        </p:nvPicPr>
        <p:blipFill>
          <a:blip r:embed="rId3">
            <a:alphaModFix/>
          </a:blip>
          <a:stretch>
            <a:fillRect/>
          </a:stretch>
        </p:blipFill>
        <p:spPr>
          <a:xfrm>
            <a:off x="6109950" y="1516825"/>
            <a:ext cx="2881649" cy="3087026"/>
          </a:xfrm>
          <a:prstGeom prst="rect">
            <a:avLst/>
          </a:prstGeom>
          <a:noFill/>
          <a:ln>
            <a:noFill/>
          </a:ln>
        </p:spPr>
      </p:pic>
      <p:pic>
        <p:nvPicPr>
          <p:cNvPr id="224" name="Google Shape;224;p34"/>
          <p:cNvPicPr preferRelativeResize="0"/>
          <p:nvPr/>
        </p:nvPicPr>
        <p:blipFill rotWithShape="1">
          <a:blip r:embed="rId4">
            <a:alphaModFix/>
          </a:blip>
          <a:srcRect b="10346" l="0" r="-2280" t="0"/>
          <a:stretch/>
        </p:blipFill>
        <p:spPr>
          <a:xfrm>
            <a:off x="5317225" y="2922537"/>
            <a:ext cx="425138" cy="3387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5"/>
          <p:cNvSpPr txBox="1"/>
          <p:nvPr>
            <p:ph type="title"/>
          </p:nvPr>
        </p:nvSpPr>
        <p:spPr>
          <a:xfrm>
            <a:off x="311700" y="171475"/>
            <a:ext cx="8520600" cy="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3020">
                <a:latin typeface="Comic Sans MS"/>
                <a:ea typeface="Comic Sans MS"/>
                <a:cs typeface="Comic Sans MS"/>
                <a:sym typeface="Comic Sans MS"/>
              </a:rPr>
              <a:t>Evaluate the water sample</a:t>
            </a:r>
            <a:endParaRPr sz="3020">
              <a:latin typeface="Comic Sans MS"/>
              <a:ea typeface="Comic Sans MS"/>
              <a:cs typeface="Comic Sans MS"/>
              <a:sym typeface="Comic Sans MS"/>
            </a:endParaRPr>
          </a:p>
          <a:p>
            <a:pPr indent="0" lvl="0" marL="0" rtl="0" algn="l">
              <a:spcBef>
                <a:spcPts val="0"/>
              </a:spcBef>
              <a:spcAft>
                <a:spcPts val="0"/>
              </a:spcAft>
              <a:buSzPts val="990"/>
              <a:buNone/>
            </a:pPr>
            <a:r>
              <a:rPr lang="en" sz="2390">
                <a:latin typeface="Comic Sans MS"/>
                <a:ea typeface="Comic Sans MS"/>
                <a:cs typeface="Comic Sans MS"/>
                <a:sym typeface="Comic Sans MS"/>
              </a:rPr>
              <a:t>Plate the samples in duplicate and Incubate the plates</a:t>
            </a:r>
            <a:endParaRPr sz="2120"/>
          </a:p>
        </p:txBody>
      </p:sp>
      <p:pic>
        <p:nvPicPr>
          <p:cNvPr id="230" name="Google Shape;230;p35"/>
          <p:cNvPicPr preferRelativeResize="0"/>
          <p:nvPr/>
        </p:nvPicPr>
        <p:blipFill>
          <a:blip r:embed="rId3">
            <a:alphaModFix/>
          </a:blip>
          <a:stretch>
            <a:fillRect/>
          </a:stretch>
        </p:blipFill>
        <p:spPr>
          <a:xfrm>
            <a:off x="475800" y="1304875"/>
            <a:ext cx="3556378" cy="3686225"/>
          </a:xfrm>
          <a:prstGeom prst="rect">
            <a:avLst/>
          </a:prstGeom>
          <a:noFill/>
          <a:ln>
            <a:noFill/>
          </a:ln>
        </p:spPr>
      </p:pic>
      <p:pic>
        <p:nvPicPr>
          <p:cNvPr id="231" name="Google Shape;231;p35"/>
          <p:cNvPicPr preferRelativeResize="0"/>
          <p:nvPr/>
        </p:nvPicPr>
        <p:blipFill>
          <a:blip r:embed="rId4">
            <a:alphaModFix/>
          </a:blip>
          <a:stretch>
            <a:fillRect/>
          </a:stretch>
        </p:blipFill>
        <p:spPr>
          <a:xfrm>
            <a:off x="4347228" y="3229800"/>
            <a:ext cx="1276350" cy="1171575"/>
          </a:xfrm>
          <a:prstGeom prst="rect">
            <a:avLst/>
          </a:prstGeom>
          <a:noFill/>
          <a:ln>
            <a:noFill/>
          </a:ln>
        </p:spPr>
      </p:pic>
      <p:pic>
        <p:nvPicPr>
          <p:cNvPr id="232" name="Google Shape;232;p35"/>
          <p:cNvPicPr preferRelativeResize="0"/>
          <p:nvPr/>
        </p:nvPicPr>
        <p:blipFill>
          <a:blip r:embed="rId5">
            <a:alphaModFix/>
          </a:blip>
          <a:stretch>
            <a:fillRect/>
          </a:stretch>
        </p:blipFill>
        <p:spPr>
          <a:xfrm>
            <a:off x="6040178" y="1304875"/>
            <a:ext cx="2219325" cy="3438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ph type="title"/>
          </p:nvPr>
        </p:nvSpPr>
        <p:spPr>
          <a:xfrm>
            <a:off x="311700" y="109975"/>
            <a:ext cx="8520600" cy="10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3180">
                <a:latin typeface="Comic Sans MS"/>
                <a:ea typeface="Comic Sans MS"/>
                <a:cs typeface="Comic Sans MS"/>
                <a:sym typeface="Comic Sans MS"/>
              </a:rPr>
              <a:t>Evaluate the water sample</a:t>
            </a:r>
            <a:endParaRPr sz="3180">
              <a:latin typeface="Comic Sans MS"/>
              <a:ea typeface="Comic Sans MS"/>
              <a:cs typeface="Comic Sans MS"/>
              <a:sym typeface="Comic Sans MS"/>
            </a:endParaRPr>
          </a:p>
          <a:p>
            <a:pPr indent="0" lvl="0" marL="0" rtl="0" algn="l">
              <a:spcBef>
                <a:spcPts val="0"/>
              </a:spcBef>
              <a:spcAft>
                <a:spcPts val="0"/>
              </a:spcAft>
              <a:buSzPts val="990"/>
              <a:buNone/>
            </a:pPr>
            <a:r>
              <a:rPr lang="en" sz="2460">
                <a:latin typeface="Comic Sans MS"/>
                <a:ea typeface="Comic Sans MS"/>
                <a:cs typeface="Comic Sans MS"/>
                <a:sym typeface="Comic Sans MS"/>
              </a:rPr>
              <a:t>Count the bacterial colonies after incubation</a:t>
            </a:r>
            <a:endParaRPr sz="1920"/>
          </a:p>
        </p:txBody>
      </p:sp>
      <p:pic>
        <p:nvPicPr>
          <p:cNvPr id="238" name="Google Shape;238;p36"/>
          <p:cNvPicPr preferRelativeResize="0"/>
          <p:nvPr/>
        </p:nvPicPr>
        <p:blipFill>
          <a:blip r:embed="rId3">
            <a:alphaModFix/>
          </a:blip>
          <a:stretch>
            <a:fillRect/>
          </a:stretch>
        </p:blipFill>
        <p:spPr>
          <a:xfrm>
            <a:off x="152400" y="1304875"/>
            <a:ext cx="1792545" cy="2938850"/>
          </a:xfrm>
          <a:prstGeom prst="rect">
            <a:avLst/>
          </a:prstGeom>
          <a:noFill/>
          <a:ln>
            <a:noFill/>
          </a:ln>
        </p:spPr>
      </p:pic>
      <p:pic>
        <p:nvPicPr>
          <p:cNvPr id="239" name="Google Shape;239;p36"/>
          <p:cNvPicPr preferRelativeResize="0"/>
          <p:nvPr/>
        </p:nvPicPr>
        <p:blipFill>
          <a:blip r:embed="rId4">
            <a:alphaModFix/>
          </a:blip>
          <a:stretch>
            <a:fillRect/>
          </a:stretch>
        </p:blipFill>
        <p:spPr>
          <a:xfrm>
            <a:off x="2092925" y="2669598"/>
            <a:ext cx="785400" cy="720914"/>
          </a:xfrm>
          <a:prstGeom prst="rect">
            <a:avLst/>
          </a:prstGeom>
          <a:noFill/>
          <a:ln>
            <a:noFill/>
          </a:ln>
        </p:spPr>
      </p:pic>
      <p:pic>
        <p:nvPicPr>
          <p:cNvPr id="240" name="Google Shape;240;p36"/>
          <p:cNvPicPr preferRelativeResize="0"/>
          <p:nvPr/>
        </p:nvPicPr>
        <p:blipFill>
          <a:blip r:embed="rId5">
            <a:alphaModFix/>
          </a:blip>
          <a:stretch>
            <a:fillRect/>
          </a:stretch>
        </p:blipFill>
        <p:spPr>
          <a:xfrm>
            <a:off x="2878325" y="1258987"/>
            <a:ext cx="2281947" cy="2431675"/>
          </a:xfrm>
          <a:prstGeom prst="rect">
            <a:avLst/>
          </a:prstGeom>
          <a:noFill/>
          <a:ln>
            <a:noFill/>
          </a:ln>
        </p:spPr>
      </p:pic>
      <p:sp>
        <p:nvSpPr>
          <p:cNvPr id="241" name="Google Shape;241;p36"/>
          <p:cNvSpPr txBox="1"/>
          <p:nvPr/>
        </p:nvSpPr>
        <p:spPr>
          <a:xfrm>
            <a:off x="5418150" y="1258975"/>
            <a:ext cx="1792500" cy="1585500"/>
          </a:xfrm>
          <a:prstGeom prst="rect">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b="1" lang="en" sz="1300">
                <a:solidFill>
                  <a:schemeClr val="dk1"/>
                </a:solidFill>
                <a:latin typeface="Comic Sans MS"/>
                <a:ea typeface="Comic Sans MS"/>
                <a:cs typeface="Comic Sans MS"/>
                <a:sym typeface="Comic Sans MS"/>
              </a:rPr>
              <a:t>Click and drag the labels in the purple boxes to below the appropriate set of petri plates based on the number of colonies.</a:t>
            </a:r>
            <a:endParaRPr b="1" sz="700"/>
          </a:p>
        </p:txBody>
      </p:sp>
      <p:sp>
        <p:nvSpPr>
          <p:cNvPr id="242" name="Google Shape;242;p36"/>
          <p:cNvSpPr txBox="1"/>
          <p:nvPr/>
        </p:nvSpPr>
        <p:spPr>
          <a:xfrm>
            <a:off x="7351500" y="1258975"/>
            <a:ext cx="1709100" cy="1785600"/>
          </a:xfrm>
          <a:prstGeom prst="rect">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b="1" lang="en" sz="1300">
                <a:solidFill>
                  <a:schemeClr val="dk1"/>
                </a:solidFill>
                <a:latin typeface="Comic Sans MS"/>
                <a:ea typeface="Comic Sans MS"/>
                <a:cs typeface="Comic Sans MS"/>
                <a:sym typeface="Comic Sans MS"/>
              </a:rPr>
              <a:t>Click on the green box and overlay it on the set of</a:t>
            </a:r>
            <a:r>
              <a:rPr b="1" lang="en" sz="1300">
                <a:solidFill>
                  <a:schemeClr val="dk1"/>
                </a:solidFill>
                <a:latin typeface="Comic Sans MS"/>
                <a:ea typeface="Comic Sans MS"/>
                <a:cs typeface="Comic Sans MS"/>
                <a:sym typeface="Comic Sans MS"/>
              </a:rPr>
              <a:t> plates that can be </a:t>
            </a:r>
            <a:r>
              <a:rPr b="1" lang="en" sz="1300" u="sng">
                <a:solidFill>
                  <a:schemeClr val="dk1"/>
                </a:solidFill>
                <a:latin typeface="Comic Sans MS"/>
                <a:ea typeface="Comic Sans MS"/>
                <a:cs typeface="Comic Sans MS"/>
                <a:sym typeface="Comic Sans MS"/>
              </a:rPr>
              <a:t>accurately</a:t>
            </a:r>
            <a:r>
              <a:rPr b="1" lang="en" sz="1300">
                <a:solidFill>
                  <a:schemeClr val="dk1"/>
                </a:solidFill>
                <a:latin typeface="Comic Sans MS"/>
                <a:ea typeface="Comic Sans MS"/>
                <a:cs typeface="Comic Sans MS"/>
                <a:sym typeface="Comic Sans MS"/>
              </a:rPr>
              <a:t> </a:t>
            </a:r>
            <a:r>
              <a:rPr b="1" lang="en" sz="1300">
                <a:solidFill>
                  <a:schemeClr val="dk1"/>
                </a:solidFill>
                <a:latin typeface="Comic Sans MS"/>
                <a:ea typeface="Comic Sans MS"/>
                <a:cs typeface="Comic Sans MS"/>
                <a:sym typeface="Comic Sans MS"/>
              </a:rPr>
              <a:t>counted and have between 30 and 300 bacterial colonies.</a:t>
            </a:r>
            <a:endParaRPr b="1" sz="700"/>
          </a:p>
        </p:txBody>
      </p:sp>
      <p:sp>
        <p:nvSpPr>
          <p:cNvPr id="243" name="Google Shape;243;p36"/>
          <p:cNvSpPr/>
          <p:nvPr/>
        </p:nvSpPr>
        <p:spPr>
          <a:xfrm>
            <a:off x="7813350" y="3256150"/>
            <a:ext cx="785400" cy="1465500"/>
          </a:xfrm>
          <a:prstGeom prst="rect">
            <a:avLst/>
          </a:prstGeom>
          <a:noFill/>
          <a:ln cap="flat" cmpd="sng" w="38100">
            <a:solidFill>
              <a:srgbClr val="00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44" name="Google Shape;244;p36"/>
          <p:cNvSpPr txBox="1"/>
          <p:nvPr/>
        </p:nvSpPr>
        <p:spPr>
          <a:xfrm>
            <a:off x="5688650" y="3062375"/>
            <a:ext cx="1339800" cy="354000"/>
          </a:xfrm>
          <a:prstGeom prst="rect">
            <a:avLst/>
          </a:prstGeom>
          <a:noFill/>
          <a:ln cap="flat" cmpd="sng" w="38100">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mic Sans MS"/>
                <a:ea typeface="Comic Sans MS"/>
                <a:cs typeface="Comic Sans MS"/>
                <a:sym typeface="Comic Sans MS"/>
              </a:rPr>
              <a:t>Original sample</a:t>
            </a:r>
            <a:endParaRPr b="1" sz="1100">
              <a:latin typeface="Comic Sans MS"/>
              <a:ea typeface="Comic Sans MS"/>
              <a:cs typeface="Comic Sans MS"/>
              <a:sym typeface="Comic Sans MS"/>
            </a:endParaRPr>
          </a:p>
        </p:txBody>
      </p:sp>
      <p:sp>
        <p:nvSpPr>
          <p:cNvPr id="245" name="Google Shape;245;p36"/>
          <p:cNvSpPr txBox="1"/>
          <p:nvPr/>
        </p:nvSpPr>
        <p:spPr>
          <a:xfrm>
            <a:off x="5688650" y="3538750"/>
            <a:ext cx="1339800" cy="354000"/>
          </a:xfrm>
          <a:prstGeom prst="rect">
            <a:avLst/>
          </a:prstGeom>
          <a:noFill/>
          <a:ln cap="flat" cmpd="sng" w="38100">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mic Sans MS"/>
                <a:ea typeface="Comic Sans MS"/>
                <a:cs typeface="Comic Sans MS"/>
                <a:sym typeface="Comic Sans MS"/>
              </a:rPr>
              <a:t>Dilution 1</a:t>
            </a:r>
            <a:endParaRPr b="1" sz="1100">
              <a:latin typeface="Comic Sans MS"/>
              <a:ea typeface="Comic Sans MS"/>
              <a:cs typeface="Comic Sans MS"/>
              <a:sym typeface="Comic Sans MS"/>
            </a:endParaRPr>
          </a:p>
        </p:txBody>
      </p:sp>
      <p:sp>
        <p:nvSpPr>
          <p:cNvPr id="246" name="Google Shape;246;p36"/>
          <p:cNvSpPr txBox="1"/>
          <p:nvPr/>
        </p:nvSpPr>
        <p:spPr>
          <a:xfrm>
            <a:off x="5688650" y="4015125"/>
            <a:ext cx="1339800" cy="354000"/>
          </a:xfrm>
          <a:prstGeom prst="rect">
            <a:avLst/>
          </a:prstGeom>
          <a:noFill/>
          <a:ln cap="flat" cmpd="sng" w="38100">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mic Sans MS"/>
                <a:ea typeface="Comic Sans MS"/>
                <a:cs typeface="Comic Sans MS"/>
                <a:sym typeface="Comic Sans MS"/>
              </a:rPr>
              <a:t>Dilution 2</a:t>
            </a:r>
            <a:endParaRPr b="1" sz="1100">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ph type="title"/>
          </p:nvPr>
        </p:nvSpPr>
        <p:spPr>
          <a:xfrm>
            <a:off x="311700" y="153225"/>
            <a:ext cx="725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59">
                <a:latin typeface="Comic Sans MS"/>
                <a:ea typeface="Comic Sans MS"/>
                <a:cs typeface="Comic Sans MS"/>
                <a:sym typeface="Comic Sans MS"/>
              </a:rPr>
              <a:t>Data calculations</a:t>
            </a:r>
            <a:endParaRPr sz="1920"/>
          </a:p>
        </p:txBody>
      </p:sp>
      <p:sp>
        <p:nvSpPr>
          <p:cNvPr id="252" name="Google Shape;252;p37"/>
          <p:cNvSpPr txBox="1"/>
          <p:nvPr/>
        </p:nvSpPr>
        <p:spPr>
          <a:xfrm>
            <a:off x="1006650" y="2078425"/>
            <a:ext cx="7102500" cy="369300"/>
          </a:xfrm>
          <a:prstGeom prst="rect">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Comic Sans MS"/>
                <a:ea typeface="Comic Sans MS"/>
                <a:cs typeface="Comic Sans MS"/>
                <a:sym typeface="Comic Sans MS"/>
              </a:rPr>
              <a:t>Show the math: </a:t>
            </a:r>
            <a:endParaRPr b="1" sz="1200">
              <a:latin typeface="Comic Sans MS"/>
              <a:ea typeface="Comic Sans MS"/>
              <a:cs typeface="Comic Sans MS"/>
              <a:sym typeface="Comic Sans MS"/>
            </a:endParaRPr>
          </a:p>
        </p:txBody>
      </p:sp>
      <p:sp>
        <p:nvSpPr>
          <p:cNvPr id="253" name="Google Shape;253;p37"/>
          <p:cNvSpPr txBox="1"/>
          <p:nvPr>
            <p:ph idx="1" type="body"/>
          </p:nvPr>
        </p:nvSpPr>
        <p:spPr>
          <a:xfrm>
            <a:off x="311700" y="960413"/>
            <a:ext cx="8233800" cy="572700"/>
          </a:xfrm>
          <a:prstGeom prst="rect">
            <a:avLst/>
          </a:prstGeom>
        </p:spPr>
        <p:txBody>
          <a:bodyPr anchorCtr="0" anchor="ctr" bIns="91425" lIns="91425" spcFirstLastPara="1" rIns="91425" wrap="square" tIns="91425">
            <a:noAutofit/>
          </a:bodyPr>
          <a:lstStyle/>
          <a:p>
            <a:pPr indent="-330200" lvl="0" marL="457200" rtl="0" algn="l">
              <a:lnSpc>
                <a:spcPct val="105000"/>
              </a:lnSpc>
              <a:spcBef>
                <a:spcPts val="0"/>
              </a:spcBef>
              <a:spcAft>
                <a:spcPts val="0"/>
              </a:spcAft>
              <a:buClr>
                <a:schemeClr val="dk1"/>
              </a:buClr>
              <a:buSzPts val="1600"/>
              <a:buChar char="❖"/>
            </a:pPr>
            <a:r>
              <a:rPr lang="en" sz="1600">
                <a:solidFill>
                  <a:schemeClr val="dk1"/>
                </a:solidFill>
                <a:latin typeface="Comic Sans MS"/>
                <a:ea typeface="Comic Sans MS"/>
                <a:cs typeface="Comic Sans MS"/>
                <a:sym typeface="Comic Sans MS"/>
              </a:rPr>
              <a:t>The colonies on the plates from Dilution 1 can be counted accurately because they are not overcrowded and overlapping each other.</a:t>
            </a:r>
            <a:endParaRPr sz="1600"/>
          </a:p>
        </p:txBody>
      </p:sp>
      <p:pic>
        <p:nvPicPr>
          <p:cNvPr id="254" name="Google Shape;254;p37"/>
          <p:cNvPicPr preferRelativeResize="0"/>
          <p:nvPr/>
        </p:nvPicPr>
        <p:blipFill>
          <a:blip r:embed="rId3">
            <a:alphaModFix/>
          </a:blip>
          <a:stretch>
            <a:fillRect/>
          </a:stretch>
        </p:blipFill>
        <p:spPr>
          <a:xfrm>
            <a:off x="8125175" y="76150"/>
            <a:ext cx="908225" cy="934075"/>
          </a:xfrm>
          <a:prstGeom prst="rect">
            <a:avLst/>
          </a:prstGeom>
          <a:noFill/>
          <a:ln>
            <a:noFill/>
          </a:ln>
        </p:spPr>
      </p:pic>
      <p:sp>
        <p:nvSpPr>
          <p:cNvPr id="255" name="Google Shape;255;p37"/>
          <p:cNvSpPr txBox="1"/>
          <p:nvPr>
            <p:ph idx="1" type="body"/>
          </p:nvPr>
        </p:nvSpPr>
        <p:spPr>
          <a:xfrm>
            <a:off x="311700" y="1564413"/>
            <a:ext cx="8336700" cy="482700"/>
          </a:xfrm>
          <a:prstGeom prst="rect">
            <a:avLst/>
          </a:prstGeom>
        </p:spPr>
        <p:txBody>
          <a:bodyPr anchorCtr="0" anchor="ctr" bIns="91425" lIns="91425" spcFirstLastPara="1" rIns="91425" wrap="square" tIns="91425">
            <a:noAutofit/>
          </a:bodyPr>
          <a:lstStyle/>
          <a:p>
            <a:pPr indent="-330200" lvl="0" marL="457200" rtl="0" algn="l">
              <a:lnSpc>
                <a:spcPct val="105000"/>
              </a:lnSpc>
              <a:spcBef>
                <a:spcPts val="0"/>
              </a:spcBef>
              <a:spcAft>
                <a:spcPts val="0"/>
              </a:spcAft>
              <a:buClr>
                <a:schemeClr val="dk1"/>
              </a:buClr>
              <a:buSzPts val="1600"/>
              <a:buFont typeface="Comic Sans MS"/>
              <a:buChar char="❖"/>
            </a:pPr>
            <a:r>
              <a:rPr lang="en" sz="1600">
                <a:solidFill>
                  <a:schemeClr val="dk1"/>
                </a:solidFill>
                <a:latin typeface="Comic Sans MS"/>
                <a:ea typeface="Comic Sans MS"/>
                <a:cs typeface="Comic Sans MS"/>
                <a:sym typeface="Comic Sans MS"/>
              </a:rPr>
              <a:t>The duplicate plates have 33 and 31 CFU. </a:t>
            </a:r>
            <a:r>
              <a:rPr lang="en" sz="1600">
                <a:solidFill>
                  <a:schemeClr val="dk1"/>
                </a:solidFill>
                <a:latin typeface="Comic Sans MS"/>
                <a:ea typeface="Comic Sans MS"/>
                <a:cs typeface="Comic Sans MS"/>
                <a:sym typeface="Comic Sans MS"/>
              </a:rPr>
              <a:t>This is an average of 32 CFU/ml:</a:t>
            </a:r>
            <a:r>
              <a:rPr lang="en" sz="1600">
                <a:solidFill>
                  <a:schemeClr val="dk1"/>
                </a:solidFill>
                <a:latin typeface="Comic Sans MS"/>
                <a:ea typeface="Comic Sans MS"/>
                <a:cs typeface="Comic Sans MS"/>
                <a:sym typeface="Comic Sans MS"/>
              </a:rPr>
              <a:t> </a:t>
            </a:r>
            <a:endParaRPr sz="1600"/>
          </a:p>
        </p:txBody>
      </p:sp>
      <p:sp>
        <p:nvSpPr>
          <p:cNvPr id="256" name="Google Shape;256;p37"/>
          <p:cNvSpPr txBox="1"/>
          <p:nvPr>
            <p:ph idx="1" type="body"/>
          </p:nvPr>
        </p:nvSpPr>
        <p:spPr>
          <a:xfrm>
            <a:off x="311700" y="2592725"/>
            <a:ext cx="8118000" cy="726900"/>
          </a:xfrm>
          <a:prstGeom prst="rect">
            <a:avLst/>
          </a:prstGeom>
        </p:spPr>
        <p:txBody>
          <a:bodyPr anchorCtr="0" anchor="ctr" bIns="91425" lIns="91425" spcFirstLastPara="1" rIns="91425" wrap="square" tIns="91425">
            <a:noAutofit/>
          </a:bodyPr>
          <a:lstStyle/>
          <a:p>
            <a:pPr indent="-330200" lvl="0" marL="457200" rtl="0" algn="l">
              <a:lnSpc>
                <a:spcPct val="105000"/>
              </a:lnSpc>
              <a:spcBef>
                <a:spcPts val="0"/>
              </a:spcBef>
              <a:spcAft>
                <a:spcPts val="0"/>
              </a:spcAft>
              <a:buClr>
                <a:schemeClr val="dk1"/>
              </a:buClr>
              <a:buSzPts val="1600"/>
              <a:buFont typeface="Comic Sans MS"/>
              <a:buChar char="❖"/>
            </a:pPr>
            <a:r>
              <a:rPr lang="en" sz="1600">
                <a:solidFill>
                  <a:schemeClr val="dk1"/>
                </a:solidFill>
                <a:latin typeface="Comic Sans MS"/>
                <a:ea typeface="Comic Sans MS"/>
                <a:cs typeface="Comic Sans MS"/>
                <a:sym typeface="Comic Sans MS"/>
              </a:rPr>
              <a:t>Dilution 1 is a 1:10 dilution of the original sample (or 1/10 of the original sample). Multiply the average CFU of Dilution 1 by 10 to calculate the number of bacteria in the </a:t>
            </a:r>
            <a:r>
              <a:rPr i="1" lang="en" sz="1600">
                <a:solidFill>
                  <a:schemeClr val="dk1"/>
                </a:solidFill>
                <a:latin typeface="Comic Sans MS"/>
                <a:ea typeface="Comic Sans MS"/>
                <a:cs typeface="Comic Sans MS"/>
                <a:sym typeface="Comic Sans MS"/>
              </a:rPr>
              <a:t>original</a:t>
            </a:r>
            <a:r>
              <a:rPr lang="en" sz="1600">
                <a:solidFill>
                  <a:schemeClr val="dk1"/>
                </a:solidFill>
                <a:latin typeface="Comic Sans MS"/>
                <a:ea typeface="Comic Sans MS"/>
                <a:cs typeface="Comic Sans MS"/>
                <a:sym typeface="Comic Sans MS"/>
              </a:rPr>
              <a:t> 1 ml sample: </a:t>
            </a:r>
            <a:endParaRPr sz="1600"/>
          </a:p>
        </p:txBody>
      </p:sp>
      <p:sp>
        <p:nvSpPr>
          <p:cNvPr id="257" name="Google Shape;257;p37"/>
          <p:cNvSpPr txBox="1"/>
          <p:nvPr>
            <p:ph idx="1" type="body"/>
          </p:nvPr>
        </p:nvSpPr>
        <p:spPr>
          <a:xfrm>
            <a:off x="363150" y="3890625"/>
            <a:ext cx="8233800" cy="726900"/>
          </a:xfrm>
          <a:prstGeom prst="rect">
            <a:avLst/>
          </a:prstGeom>
        </p:spPr>
        <p:txBody>
          <a:bodyPr anchorCtr="0" anchor="ctr" bIns="91425" lIns="91425" spcFirstLastPara="1" rIns="91425" wrap="square" tIns="91425">
            <a:noAutofit/>
          </a:bodyPr>
          <a:lstStyle/>
          <a:p>
            <a:pPr indent="-330200" lvl="0" marL="457200" rtl="0" algn="l">
              <a:lnSpc>
                <a:spcPct val="105000"/>
              </a:lnSpc>
              <a:spcBef>
                <a:spcPts val="0"/>
              </a:spcBef>
              <a:spcAft>
                <a:spcPts val="0"/>
              </a:spcAft>
              <a:buClr>
                <a:schemeClr val="dk1"/>
              </a:buClr>
              <a:buSzPts val="1600"/>
              <a:buFont typeface="Comic Sans MS"/>
              <a:buChar char="❖"/>
            </a:pPr>
            <a:r>
              <a:rPr lang="en" sz="1600">
                <a:solidFill>
                  <a:schemeClr val="dk1"/>
                </a:solidFill>
                <a:latin typeface="Comic Sans MS"/>
                <a:ea typeface="Comic Sans MS"/>
                <a:cs typeface="Comic Sans MS"/>
                <a:sym typeface="Comic Sans MS"/>
              </a:rPr>
              <a:t>The original sample is tested and calculated to have contained 320 CFU per </a:t>
            </a:r>
            <a:r>
              <a:rPr i="1" lang="en" sz="1600">
                <a:solidFill>
                  <a:schemeClr val="dk1"/>
                </a:solidFill>
                <a:latin typeface="Comic Sans MS"/>
                <a:ea typeface="Comic Sans MS"/>
                <a:cs typeface="Comic Sans MS"/>
                <a:sym typeface="Comic Sans MS"/>
              </a:rPr>
              <a:t>one</a:t>
            </a:r>
            <a:r>
              <a:rPr lang="en" sz="1600">
                <a:solidFill>
                  <a:schemeClr val="dk1"/>
                </a:solidFill>
                <a:latin typeface="Comic Sans MS"/>
                <a:ea typeface="Comic Sans MS"/>
                <a:cs typeface="Comic Sans MS"/>
                <a:sym typeface="Comic Sans MS"/>
              </a:rPr>
              <a:t> milliliter. How many bacteria would there be in 100 ml?</a:t>
            </a:r>
            <a:endParaRPr sz="1600"/>
          </a:p>
        </p:txBody>
      </p:sp>
      <p:sp>
        <p:nvSpPr>
          <p:cNvPr id="258" name="Google Shape;258;p37"/>
          <p:cNvSpPr txBox="1"/>
          <p:nvPr/>
        </p:nvSpPr>
        <p:spPr>
          <a:xfrm>
            <a:off x="1020750" y="3424163"/>
            <a:ext cx="7102500" cy="369300"/>
          </a:xfrm>
          <a:prstGeom prst="rect">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Comic Sans MS"/>
                <a:ea typeface="Comic Sans MS"/>
                <a:cs typeface="Comic Sans MS"/>
                <a:sym typeface="Comic Sans MS"/>
              </a:rPr>
              <a:t>Show the math: </a:t>
            </a:r>
            <a:endParaRPr b="1" sz="1200">
              <a:latin typeface="Comic Sans MS"/>
              <a:ea typeface="Comic Sans MS"/>
              <a:cs typeface="Comic Sans MS"/>
              <a:sym typeface="Comic Sans MS"/>
            </a:endParaRPr>
          </a:p>
        </p:txBody>
      </p:sp>
      <p:sp>
        <p:nvSpPr>
          <p:cNvPr id="259" name="Google Shape;259;p37"/>
          <p:cNvSpPr txBox="1"/>
          <p:nvPr/>
        </p:nvSpPr>
        <p:spPr>
          <a:xfrm>
            <a:off x="1006650" y="4617525"/>
            <a:ext cx="7102500" cy="369300"/>
          </a:xfrm>
          <a:prstGeom prst="rect">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Comic Sans MS"/>
                <a:ea typeface="Comic Sans MS"/>
                <a:cs typeface="Comic Sans MS"/>
                <a:sym typeface="Comic Sans MS"/>
              </a:rPr>
              <a:t>Show the math:  </a:t>
            </a:r>
            <a:endParaRPr b="1" sz="1200">
              <a:latin typeface="Comic Sans MS"/>
              <a:ea typeface="Comic Sans MS"/>
              <a:cs typeface="Comic Sans MS"/>
              <a:sym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8"/>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00">
                <a:latin typeface="Comic Sans MS"/>
                <a:ea typeface="Comic Sans MS"/>
                <a:cs typeface="Comic Sans MS"/>
                <a:sym typeface="Comic Sans MS"/>
              </a:rPr>
              <a:t>Irrigation water standards</a:t>
            </a:r>
            <a:endParaRPr sz="2420"/>
          </a:p>
        </p:txBody>
      </p:sp>
      <p:sp>
        <p:nvSpPr>
          <p:cNvPr id="265" name="Google Shape;265;p38"/>
          <p:cNvSpPr txBox="1"/>
          <p:nvPr>
            <p:ph idx="1" type="body"/>
          </p:nvPr>
        </p:nvSpPr>
        <p:spPr>
          <a:xfrm>
            <a:off x="311700" y="1148800"/>
            <a:ext cx="8520600" cy="2465700"/>
          </a:xfrm>
          <a:prstGeom prst="rect">
            <a:avLst/>
          </a:prstGeom>
        </p:spPr>
        <p:txBody>
          <a:bodyPr anchorCtr="0" anchor="ctr" bIns="91425" lIns="91425" spcFirstLastPara="1" rIns="91425" wrap="square" tIns="91425">
            <a:normAutofit/>
          </a:bodyPr>
          <a:lstStyle/>
          <a:p>
            <a:pPr indent="-374650" lvl="0" marL="457200" rtl="0" algn="l">
              <a:spcBef>
                <a:spcPts val="600"/>
              </a:spcBef>
              <a:spcAft>
                <a:spcPts val="0"/>
              </a:spcAft>
              <a:buClr>
                <a:schemeClr val="dk1"/>
              </a:buClr>
              <a:buSzPts val="2300"/>
              <a:buChar char="❖"/>
            </a:pPr>
            <a:r>
              <a:rPr lang="en" sz="2300">
                <a:solidFill>
                  <a:schemeClr val="dk1"/>
                </a:solidFill>
                <a:latin typeface="Comic Sans MS"/>
                <a:ea typeface="Comic Sans MS"/>
                <a:cs typeface="Comic Sans MS"/>
                <a:sym typeface="Comic Sans MS"/>
              </a:rPr>
              <a:t>Water used for irrigation of food crops should have no more than 126 colony forming units of generic </a:t>
            </a:r>
            <a:r>
              <a:rPr i="1" lang="en" sz="2300">
                <a:solidFill>
                  <a:schemeClr val="dk1"/>
                </a:solidFill>
                <a:latin typeface="Comic Sans MS"/>
                <a:ea typeface="Comic Sans MS"/>
                <a:cs typeface="Comic Sans MS"/>
                <a:sym typeface="Comic Sans MS"/>
              </a:rPr>
              <a:t>E. coli</a:t>
            </a:r>
            <a:r>
              <a:rPr lang="en" sz="2300">
                <a:solidFill>
                  <a:schemeClr val="dk1"/>
                </a:solidFill>
                <a:latin typeface="Comic Sans MS"/>
                <a:ea typeface="Comic Sans MS"/>
                <a:cs typeface="Comic Sans MS"/>
                <a:sym typeface="Comic Sans MS"/>
              </a:rPr>
              <a:t> in 100 milliliters of water.</a:t>
            </a:r>
            <a:endParaRPr sz="2300">
              <a:solidFill>
                <a:schemeClr val="dk1"/>
              </a:solidFill>
              <a:latin typeface="Comic Sans MS"/>
              <a:ea typeface="Comic Sans MS"/>
              <a:cs typeface="Comic Sans MS"/>
              <a:sym typeface="Comic Sans MS"/>
            </a:endParaRPr>
          </a:p>
          <a:p>
            <a:pPr indent="0" lvl="0" marL="457200" rtl="0" algn="l">
              <a:spcBef>
                <a:spcPts val="600"/>
              </a:spcBef>
              <a:spcAft>
                <a:spcPts val="0"/>
              </a:spcAft>
              <a:buNone/>
            </a:pPr>
            <a:r>
              <a:t/>
            </a:r>
            <a:endParaRPr sz="2300">
              <a:solidFill>
                <a:schemeClr val="dk1"/>
              </a:solidFill>
              <a:latin typeface="Comic Sans MS"/>
              <a:ea typeface="Comic Sans MS"/>
              <a:cs typeface="Comic Sans MS"/>
              <a:sym typeface="Comic Sans MS"/>
            </a:endParaRPr>
          </a:p>
          <a:p>
            <a:pPr indent="-374650" lvl="0" marL="457200" rtl="0" algn="l">
              <a:spcBef>
                <a:spcPts val="600"/>
              </a:spcBef>
              <a:spcAft>
                <a:spcPts val="0"/>
              </a:spcAft>
              <a:buClr>
                <a:schemeClr val="dk1"/>
              </a:buClr>
              <a:buSzPts val="2300"/>
              <a:buChar char="❖"/>
            </a:pPr>
            <a:r>
              <a:rPr b="1" lang="en" sz="2300">
                <a:solidFill>
                  <a:schemeClr val="dk1"/>
                </a:solidFill>
                <a:latin typeface="Comic Sans MS"/>
                <a:ea typeface="Comic Sans MS"/>
                <a:cs typeface="Comic Sans MS"/>
                <a:sym typeface="Comic Sans MS"/>
              </a:rPr>
              <a:t>Does the original water sample meet the standard?</a:t>
            </a:r>
            <a:endParaRPr b="1" sz="1300"/>
          </a:p>
        </p:txBody>
      </p:sp>
      <p:sp>
        <p:nvSpPr>
          <p:cNvPr id="266" name="Google Shape;266;p38"/>
          <p:cNvSpPr txBox="1"/>
          <p:nvPr/>
        </p:nvSpPr>
        <p:spPr>
          <a:xfrm>
            <a:off x="900750" y="3614500"/>
            <a:ext cx="7342500" cy="1231500"/>
          </a:xfrm>
          <a:prstGeom prst="rect">
            <a:avLst/>
          </a:prstGeom>
          <a:noFill/>
          <a:ln cap="flat" cmpd="sng" w="28575">
            <a:solidFill>
              <a:srgbClr val="0B5394"/>
            </a:solidFill>
            <a:prstDash val="solid"/>
            <a:round/>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rPr b="1" lang="en" sz="1700">
                <a:latin typeface="Comic Sans MS"/>
                <a:ea typeface="Comic Sans MS"/>
                <a:cs typeface="Comic Sans MS"/>
                <a:sym typeface="Comic Sans MS"/>
              </a:rPr>
              <a:t>Explain your answer:</a:t>
            </a:r>
            <a:endParaRPr b="1" sz="1700">
              <a:latin typeface="Comic Sans MS"/>
              <a:ea typeface="Comic Sans MS"/>
              <a:cs typeface="Comic Sans MS"/>
              <a:sym typeface="Comic Sans MS"/>
            </a:endParaRPr>
          </a:p>
          <a:p>
            <a:pPr indent="0" lvl="0" marL="0" rtl="0" algn="l">
              <a:spcBef>
                <a:spcPts val="0"/>
              </a:spcBef>
              <a:spcAft>
                <a:spcPts val="0"/>
              </a:spcAft>
              <a:buNone/>
            </a:pPr>
            <a:r>
              <a:t/>
            </a:r>
            <a:endParaRPr b="1" sz="1700">
              <a:latin typeface="Comic Sans MS"/>
              <a:ea typeface="Comic Sans MS"/>
              <a:cs typeface="Comic Sans MS"/>
              <a:sym typeface="Comic Sans MS"/>
            </a:endParaRPr>
          </a:p>
          <a:p>
            <a:pPr indent="0" lvl="0" marL="0" rtl="0" algn="l">
              <a:spcBef>
                <a:spcPts val="0"/>
              </a:spcBef>
              <a:spcAft>
                <a:spcPts val="0"/>
              </a:spcAft>
              <a:buNone/>
            </a:pPr>
            <a:r>
              <a:t/>
            </a:r>
            <a:endParaRPr b="1" sz="1700">
              <a:latin typeface="Comic Sans MS"/>
              <a:ea typeface="Comic Sans MS"/>
              <a:cs typeface="Comic Sans MS"/>
              <a:sym typeface="Comic Sans MS"/>
            </a:endParaRPr>
          </a:p>
          <a:p>
            <a:pPr indent="0" lvl="0" marL="0" rtl="0" algn="l">
              <a:spcBef>
                <a:spcPts val="0"/>
              </a:spcBef>
              <a:spcAft>
                <a:spcPts val="0"/>
              </a:spcAft>
              <a:buNone/>
            </a:pPr>
            <a:r>
              <a:t/>
            </a:r>
            <a:endParaRPr b="1" sz="1700">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9"/>
          <p:cNvSpPr txBox="1"/>
          <p:nvPr>
            <p:ph type="title"/>
          </p:nvPr>
        </p:nvSpPr>
        <p:spPr>
          <a:xfrm>
            <a:off x="388700" y="198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859">
                <a:latin typeface="Comic Sans MS"/>
                <a:ea typeface="Comic Sans MS"/>
                <a:cs typeface="Comic Sans MS"/>
                <a:sym typeface="Comic Sans MS"/>
              </a:rPr>
              <a:t>What are the options?</a:t>
            </a:r>
            <a:endParaRPr sz="2420"/>
          </a:p>
        </p:txBody>
      </p:sp>
      <p:sp>
        <p:nvSpPr>
          <p:cNvPr id="272" name="Google Shape;272;p39"/>
          <p:cNvSpPr txBox="1"/>
          <p:nvPr>
            <p:ph idx="1" type="body"/>
          </p:nvPr>
        </p:nvSpPr>
        <p:spPr>
          <a:xfrm>
            <a:off x="388700" y="948625"/>
            <a:ext cx="8520600" cy="2633400"/>
          </a:xfrm>
          <a:prstGeom prst="rect">
            <a:avLst/>
          </a:prstGeom>
        </p:spPr>
        <p:txBody>
          <a:bodyPr anchorCtr="0" anchor="ctr" bIns="91425" lIns="91425" spcFirstLastPara="1" rIns="91425" wrap="square" tIns="91425">
            <a:noAutofit/>
          </a:bodyPr>
          <a:lstStyle/>
          <a:p>
            <a:pPr indent="-343217" lvl="0" marL="457200" rtl="0" algn="l">
              <a:lnSpc>
                <a:spcPct val="105000"/>
              </a:lnSpc>
              <a:spcBef>
                <a:spcPts val="0"/>
              </a:spcBef>
              <a:spcAft>
                <a:spcPts val="0"/>
              </a:spcAft>
              <a:buClr>
                <a:schemeClr val="dk1"/>
              </a:buClr>
              <a:buSzPts val="1805"/>
              <a:buChar char="❖"/>
            </a:pPr>
            <a:r>
              <a:rPr lang="en" sz="1804">
                <a:solidFill>
                  <a:schemeClr val="dk1"/>
                </a:solidFill>
                <a:latin typeface="Comic Sans MS"/>
                <a:ea typeface="Comic Sans MS"/>
                <a:cs typeface="Comic Sans MS"/>
                <a:sym typeface="Comic Sans MS"/>
              </a:rPr>
              <a:t>There has been too little rain to support crop growth.</a:t>
            </a:r>
            <a:endParaRPr sz="1804">
              <a:solidFill>
                <a:schemeClr val="dk1"/>
              </a:solidFill>
              <a:latin typeface="Comic Sans MS"/>
              <a:ea typeface="Comic Sans MS"/>
              <a:cs typeface="Comic Sans MS"/>
              <a:sym typeface="Comic Sans MS"/>
            </a:endParaRPr>
          </a:p>
          <a:p>
            <a:pPr indent="-343217" lvl="0" marL="457200" rtl="0" algn="l">
              <a:lnSpc>
                <a:spcPct val="105000"/>
              </a:lnSpc>
              <a:spcBef>
                <a:spcPts val="1000"/>
              </a:spcBef>
              <a:spcAft>
                <a:spcPts val="0"/>
              </a:spcAft>
              <a:buClr>
                <a:schemeClr val="dk1"/>
              </a:buClr>
              <a:buSzPts val="1805"/>
              <a:buChar char="❖"/>
            </a:pPr>
            <a:r>
              <a:rPr lang="en" sz="1804">
                <a:solidFill>
                  <a:schemeClr val="dk1"/>
                </a:solidFill>
                <a:latin typeface="Comic Sans MS"/>
                <a:ea typeface="Comic Sans MS"/>
                <a:cs typeface="Comic Sans MS"/>
                <a:sym typeface="Comic Sans MS"/>
              </a:rPr>
              <a:t>If the plants are not irrigated, they will not grow or produce enough food.</a:t>
            </a:r>
            <a:endParaRPr sz="1804">
              <a:solidFill>
                <a:schemeClr val="dk1"/>
              </a:solidFill>
              <a:latin typeface="Comic Sans MS"/>
              <a:ea typeface="Comic Sans MS"/>
              <a:cs typeface="Comic Sans MS"/>
              <a:sym typeface="Comic Sans MS"/>
            </a:endParaRPr>
          </a:p>
          <a:p>
            <a:pPr indent="-343217" lvl="0" marL="457200" rtl="0" algn="l">
              <a:lnSpc>
                <a:spcPct val="105000"/>
              </a:lnSpc>
              <a:spcBef>
                <a:spcPts val="1000"/>
              </a:spcBef>
              <a:spcAft>
                <a:spcPts val="0"/>
              </a:spcAft>
              <a:buClr>
                <a:schemeClr val="dk1"/>
              </a:buClr>
              <a:buSzPts val="1805"/>
              <a:buChar char="❖"/>
            </a:pPr>
            <a:r>
              <a:rPr lang="en" sz="1804">
                <a:solidFill>
                  <a:schemeClr val="dk1"/>
                </a:solidFill>
                <a:latin typeface="Comic Sans MS"/>
                <a:ea typeface="Comic Sans MS"/>
                <a:cs typeface="Comic Sans MS"/>
                <a:sym typeface="Comic Sans MS"/>
              </a:rPr>
              <a:t>The number of generic </a:t>
            </a:r>
            <a:r>
              <a:rPr i="1" lang="en" sz="1804">
                <a:solidFill>
                  <a:schemeClr val="dk1"/>
                </a:solidFill>
                <a:latin typeface="Comic Sans MS"/>
                <a:ea typeface="Comic Sans MS"/>
                <a:cs typeface="Comic Sans MS"/>
                <a:sym typeface="Comic Sans MS"/>
              </a:rPr>
              <a:t>E. coli</a:t>
            </a:r>
            <a:r>
              <a:rPr lang="en" sz="1804">
                <a:solidFill>
                  <a:schemeClr val="dk1"/>
                </a:solidFill>
                <a:latin typeface="Comic Sans MS"/>
                <a:ea typeface="Comic Sans MS"/>
                <a:cs typeface="Comic Sans MS"/>
                <a:sym typeface="Comic Sans MS"/>
              </a:rPr>
              <a:t> bacteria in the water planned for irrigation use exceeds the allowable standards.</a:t>
            </a:r>
            <a:endParaRPr sz="1804">
              <a:solidFill>
                <a:schemeClr val="dk1"/>
              </a:solidFill>
              <a:latin typeface="Comic Sans MS"/>
              <a:ea typeface="Comic Sans MS"/>
              <a:cs typeface="Comic Sans MS"/>
              <a:sym typeface="Comic Sans MS"/>
            </a:endParaRPr>
          </a:p>
          <a:p>
            <a:pPr indent="-343217" lvl="0" marL="457200" rtl="0" algn="l">
              <a:lnSpc>
                <a:spcPct val="105000"/>
              </a:lnSpc>
              <a:spcBef>
                <a:spcPts val="1000"/>
              </a:spcBef>
              <a:spcAft>
                <a:spcPts val="1000"/>
              </a:spcAft>
              <a:buClr>
                <a:schemeClr val="dk1"/>
              </a:buClr>
              <a:buSzPts val="1805"/>
              <a:buChar char="❖"/>
            </a:pPr>
            <a:r>
              <a:rPr b="1" lang="en" sz="1804">
                <a:solidFill>
                  <a:schemeClr val="dk1"/>
                </a:solidFill>
                <a:latin typeface="Comic Sans MS"/>
                <a:ea typeface="Comic Sans MS"/>
                <a:cs typeface="Comic Sans MS"/>
                <a:sym typeface="Comic Sans MS"/>
              </a:rPr>
              <a:t>Click and drag the green check mark next to all acceptable options </a:t>
            </a:r>
            <a:r>
              <a:rPr b="1" lang="en" sz="1405">
                <a:solidFill>
                  <a:schemeClr val="dk1"/>
                </a:solidFill>
                <a:latin typeface="Comic Sans MS"/>
                <a:ea typeface="Comic Sans MS"/>
                <a:cs typeface="Comic Sans MS"/>
                <a:sym typeface="Comic Sans MS"/>
              </a:rPr>
              <a:t>(copy the check mark as needed if there is more than one correct answer):</a:t>
            </a:r>
            <a:endParaRPr sz="785"/>
          </a:p>
        </p:txBody>
      </p:sp>
      <p:sp>
        <p:nvSpPr>
          <p:cNvPr id="273" name="Google Shape;273;p39"/>
          <p:cNvSpPr txBox="1"/>
          <p:nvPr>
            <p:ph idx="1" type="body"/>
          </p:nvPr>
        </p:nvSpPr>
        <p:spPr>
          <a:xfrm>
            <a:off x="879850" y="3582025"/>
            <a:ext cx="6302700" cy="1368900"/>
          </a:xfrm>
          <a:prstGeom prst="rect">
            <a:avLst/>
          </a:prstGeom>
        </p:spPr>
        <p:txBody>
          <a:bodyPr anchorCtr="0" anchor="ctr" bIns="91425" lIns="91425" spcFirstLastPara="1" rIns="91425" wrap="square" tIns="91425">
            <a:noAutofit/>
          </a:bodyPr>
          <a:lstStyle/>
          <a:p>
            <a:pPr indent="-334803" lvl="0" marL="457200" rtl="0" algn="l">
              <a:lnSpc>
                <a:spcPct val="105000"/>
              </a:lnSpc>
              <a:spcBef>
                <a:spcPts val="1000"/>
              </a:spcBef>
              <a:spcAft>
                <a:spcPts val="0"/>
              </a:spcAft>
              <a:buClr>
                <a:schemeClr val="dk1"/>
              </a:buClr>
              <a:buSzPts val="1673"/>
              <a:buFont typeface="Comic Sans MS"/>
              <a:buChar char="❏"/>
            </a:pPr>
            <a:r>
              <a:rPr lang="en" sz="1672">
                <a:solidFill>
                  <a:schemeClr val="dk1"/>
                </a:solidFill>
                <a:latin typeface="Comic Sans MS"/>
                <a:ea typeface="Comic Sans MS"/>
                <a:cs typeface="Comic Sans MS"/>
                <a:sym typeface="Comic Sans MS"/>
              </a:rPr>
              <a:t>Let the crop wither without water</a:t>
            </a:r>
            <a:endParaRPr sz="1672">
              <a:solidFill>
                <a:schemeClr val="dk1"/>
              </a:solidFill>
              <a:latin typeface="Comic Sans MS"/>
              <a:ea typeface="Comic Sans MS"/>
              <a:cs typeface="Comic Sans MS"/>
              <a:sym typeface="Comic Sans MS"/>
            </a:endParaRPr>
          </a:p>
          <a:p>
            <a:pPr indent="-334803" lvl="0" marL="457200" rtl="0" algn="l">
              <a:lnSpc>
                <a:spcPct val="105000"/>
              </a:lnSpc>
              <a:spcBef>
                <a:spcPts val="1000"/>
              </a:spcBef>
              <a:spcAft>
                <a:spcPts val="0"/>
              </a:spcAft>
              <a:buClr>
                <a:schemeClr val="dk1"/>
              </a:buClr>
              <a:buSzPts val="1673"/>
              <a:buFont typeface="Comic Sans MS"/>
              <a:buChar char="❏"/>
            </a:pPr>
            <a:r>
              <a:rPr lang="en" sz="1672">
                <a:solidFill>
                  <a:schemeClr val="dk1"/>
                </a:solidFill>
                <a:latin typeface="Comic Sans MS"/>
                <a:ea typeface="Comic Sans MS"/>
                <a:cs typeface="Comic Sans MS"/>
                <a:sym typeface="Comic Sans MS"/>
              </a:rPr>
              <a:t>Irrigate with the water anyway and hope for the best</a:t>
            </a:r>
            <a:endParaRPr sz="1672">
              <a:solidFill>
                <a:schemeClr val="dk1"/>
              </a:solidFill>
              <a:latin typeface="Comic Sans MS"/>
              <a:ea typeface="Comic Sans MS"/>
              <a:cs typeface="Comic Sans MS"/>
              <a:sym typeface="Comic Sans MS"/>
            </a:endParaRPr>
          </a:p>
          <a:p>
            <a:pPr indent="-334803" lvl="0" marL="457200" rtl="0" algn="l">
              <a:lnSpc>
                <a:spcPct val="105000"/>
              </a:lnSpc>
              <a:spcBef>
                <a:spcPts val="1000"/>
              </a:spcBef>
              <a:spcAft>
                <a:spcPts val="0"/>
              </a:spcAft>
              <a:buClr>
                <a:schemeClr val="dk1"/>
              </a:buClr>
              <a:buSzPts val="1673"/>
              <a:buFont typeface="Comic Sans MS"/>
              <a:buChar char="❏"/>
            </a:pPr>
            <a:r>
              <a:rPr lang="en" sz="1672">
                <a:solidFill>
                  <a:schemeClr val="dk1"/>
                </a:solidFill>
                <a:latin typeface="Comic Sans MS"/>
                <a:ea typeface="Comic Sans MS"/>
                <a:cs typeface="Comic Sans MS"/>
                <a:sym typeface="Comic Sans MS"/>
              </a:rPr>
              <a:t>Seek another water source if time permits</a:t>
            </a:r>
            <a:endParaRPr sz="1672">
              <a:solidFill>
                <a:schemeClr val="dk1"/>
              </a:solidFill>
              <a:latin typeface="Comic Sans MS"/>
              <a:ea typeface="Comic Sans MS"/>
              <a:cs typeface="Comic Sans MS"/>
              <a:sym typeface="Comic Sans MS"/>
            </a:endParaRPr>
          </a:p>
          <a:p>
            <a:pPr indent="-334803" lvl="0" marL="457200" rtl="0" algn="l">
              <a:lnSpc>
                <a:spcPct val="105000"/>
              </a:lnSpc>
              <a:spcBef>
                <a:spcPts val="1000"/>
              </a:spcBef>
              <a:spcAft>
                <a:spcPts val="1000"/>
              </a:spcAft>
              <a:buClr>
                <a:schemeClr val="dk1"/>
              </a:buClr>
              <a:buSzPts val="1673"/>
              <a:buFont typeface="Comic Sans MS"/>
              <a:buChar char="❏"/>
            </a:pPr>
            <a:r>
              <a:rPr lang="en" sz="1672">
                <a:solidFill>
                  <a:schemeClr val="dk1"/>
                </a:solidFill>
                <a:latin typeface="Comic Sans MS"/>
                <a:ea typeface="Comic Sans MS"/>
                <a:cs typeface="Comic Sans MS"/>
                <a:sym typeface="Comic Sans MS"/>
              </a:rPr>
              <a:t>Treat the water to reduce the bacterial population</a:t>
            </a:r>
            <a:endParaRPr sz="1285"/>
          </a:p>
        </p:txBody>
      </p:sp>
      <p:pic>
        <p:nvPicPr>
          <p:cNvPr id="274" name="Google Shape;274;p39"/>
          <p:cNvPicPr preferRelativeResize="0"/>
          <p:nvPr/>
        </p:nvPicPr>
        <p:blipFill rotWithShape="1">
          <a:blip r:embed="rId3">
            <a:alphaModFix/>
          </a:blip>
          <a:srcRect b="10346" l="0" r="-2280" t="0"/>
          <a:stretch/>
        </p:blipFill>
        <p:spPr>
          <a:xfrm>
            <a:off x="7288400" y="3428037"/>
            <a:ext cx="425138" cy="3387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20">
                <a:latin typeface="Comic Sans MS"/>
                <a:ea typeface="Comic Sans MS"/>
                <a:cs typeface="Comic Sans MS"/>
                <a:sym typeface="Comic Sans MS"/>
              </a:rPr>
              <a:t>Water treatment</a:t>
            </a:r>
            <a:endParaRPr sz="2620">
              <a:latin typeface="Comic Sans MS"/>
              <a:ea typeface="Comic Sans MS"/>
              <a:cs typeface="Comic Sans MS"/>
              <a:sym typeface="Comic Sans MS"/>
            </a:endParaRPr>
          </a:p>
        </p:txBody>
      </p:sp>
      <p:sp>
        <p:nvSpPr>
          <p:cNvPr id="280" name="Google Shape;280;p40"/>
          <p:cNvSpPr txBox="1"/>
          <p:nvPr>
            <p:ph idx="1" type="body"/>
          </p:nvPr>
        </p:nvSpPr>
        <p:spPr>
          <a:xfrm>
            <a:off x="423375" y="1277538"/>
            <a:ext cx="3205500" cy="2676000"/>
          </a:xfrm>
          <a:prstGeom prst="rect">
            <a:avLst/>
          </a:prstGeom>
          <a:ln cap="flat" cmpd="sng" w="28575">
            <a:solidFill>
              <a:srgbClr val="0B5394"/>
            </a:solidFill>
            <a:prstDash val="solid"/>
            <a:round/>
            <a:headEnd len="sm" w="sm" type="none"/>
            <a:tailEnd len="sm" w="sm" type="none"/>
          </a:ln>
        </p:spPr>
        <p:txBody>
          <a:bodyPr anchorCtr="0" anchor="ctr" bIns="91425" lIns="91425" spcFirstLastPara="1" rIns="91425" wrap="square" tIns="91425">
            <a:normAutofit/>
          </a:bodyPr>
          <a:lstStyle/>
          <a:p>
            <a:pPr indent="0" lvl="0" marL="0" rtl="0" algn="l">
              <a:spcBef>
                <a:spcPts val="600"/>
              </a:spcBef>
              <a:spcAft>
                <a:spcPts val="1000"/>
              </a:spcAft>
              <a:buNone/>
            </a:pPr>
            <a:r>
              <a:rPr b="1" lang="en" sz="2200">
                <a:solidFill>
                  <a:schemeClr val="dk1"/>
                </a:solidFill>
                <a:latin typeface="Comic Sans MS"/>
                <a:ea typeface="Comic Sans MS"/>
                <a:cs typeface="Comic Sans MS"/>
                <a:sym typeface="Comic Sans MS"/>
              </a:rPr>
              <a:t>Do either of the treatments (filtration or disinfection) reduce the bacteria count enough to meet standards?</a:t>
            </a:r>
            <a:endParaRPr b="1" sz="2200">
              <a:solidFill>
                <a:schemeClr val="dk1"/>
              </a:solidFill>
              <a:latin typeface="Comic Sans MS"/>
              <a:ea typeface="Comic Sans MS"/>
              <a:cs typeface="Comic Sans MS"/>
              <a:sym typeface="Comic Sans MS"/>
            </a:endParaRPr>
          </a:p>
        </p:txBody>
      </p:sp>
      <p:pic>
        <p:nvPicPr>
          <p:cNvPr id="281" name="Google Shape;281;p40"/>
          <p:cNvPicPr preferRelativeResize="0"/>
          <p:nvPr/>
        </p:nvPicPr>
        <p:blipFill>
          <a:blip r:embed="rId3">
            <a:alphaModFix/>
          </a:blip>
          <a:stretch>
            <a:fillRect/>
          </a:stretch>
        </p:blipFill>
        <p:spPr>
          <a:xfrm>
            <a:off x="3808300" y="1071563"/>
            <a:ext cx="4857750" cy="3000375"/>
          </a:xfrm>
          <a:prstGeom prst="rect">
            <a:avLst/>
          </a:prstGeom>
          <a:noFill/>
          <a:ln cap="flat" cmpd="sng" w="19050">
            <a:solidFill>
              <a:schemeClr val="dk2"/>
            </a:solidFill>
            <a:prstDash val="solid"/>
            <a:round/>
            <a:headEnd len="sm" w="sm" type="none"/>
            <a:tailEnd len="sm" w="sm" type="none"/>
          </a:ln>
        </p:spPr>
      </p:pic>
      <p:sp>
        <p:nvSpPr>
          <p:cNvPr id="282" name="Google Shape;282;p40"/>
          <p:cNvSpPr txBox="1"/>
          <p:nvPr/>
        </p:nvSpPr>
        <p:spPr>
          <a:xfrm>
            <a:off x="423375" y="4213350"/>
            <a:ext cx="8242800" cy="708000"/>
          </a:xfrm>
          <a:prstGeom prst="rect">
            <a:avLst/>
          </a:prstGeom>
          <a:noFill/>
          <a:ln cap="flat" cmpd="sng" w="28575">
            <a:solidFill>
              <a:srgbClr val="0B5394"/>
            </a:solidFill>
            <a:prstDash val="solid"/>
            <a:round/>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rPr b="1" lang="en" sz="1700">
                <a:latin typeface="Comic Sans MS"/>
                <a:ea typeface="Comic Sans MS"/>
                <a:cs typeface="Comic Sans MS"/>
                <a:sym typeface="Comic Sans MS"/>
              </a:rPr>
              <a:t>Explain your answer:</a:t>
            </a:r>
            <a:endParaRPr b="1" sz="1700">
              <a:latin typeface="Comic Sans MS"/>
              <a:ea typeface="Comic Sans MS"/>
              <a:cs typeface="Comic Sans MS"/>
              <a:sym typeface="Comic Sans MS"/>
            </a:endParaRPr>
          </a:p>
          <a:p>
            <a:pPr indent="0" lvl="0" marL="0" rtl="0" algn="l">
              <a:spcBef>
                <a:spcPts val="0"/>
              </a:spcBef>
              <a:spcAft>
                <a:spcPts val="0"/>
              </a:spcAft>
              <a:buNone/>
            </a:pPr>
            <a:r>
              <a:t/>
            </a:r>
            <a:endParaRPr b="1" sz="1700">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1"/>
          <p:cNvSpPr txBox="1"/>
          <p:nvPr>
            <p:ph type="title"/>
          </p:nvPr>
        </p:nvSpPr>
        <p:spPr>
          <a:xfrm>
            <a:off x="155475" y="47025"/>
            <a:ext cx="8840100" cy="35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7192"/>
              <a:buNone/>
            </a:pPr>
            <a:r>
              <a:rPr b="1" lang="en" sz="1887">
                <a:latin typeface="Comic Sans MS"/>
                <a:ea typeface="Comic Sans MS"/>
                <a:cs typeface="Comic Sans MS"/>
                <a:sym typeface="Comic Sans MS"/>
              </a:rPr>
              <a:t>Key Terms: </a:t>
            </a:r>
            <a:r>
              <a:rPr b="1" lang="en" sz="1354">
                <a:latin typeface="Comic Sans MS"/>
                <a:ea typeface="Comic Sans MS"/>
                <a:cs typeface="Comic Sans MS"/>
                <a:sym typeface="Comic Sans MS"/>
              </a:rPr>
              <a:t>Drag and drop the words in the green boxes to the blue box with the corresponding definition.</a:t>
            </a:r>
            <a:endParaRPr b="1" sz="1354">
              <a:latin typeface="Comic Sans MS"/>
              <a:ea typeface="Comic Sans MS"/>
              <a:cs typeface="Comic Sans MS"/>
              <a:sym typeface="Comic Sans MS"/>
            </a:endParaRPr>
          </a:p>
        </p:txBody>
      </p:sp>
      <p:sp>
        <p:nvSpPr>
          <p:cNvPr id="288" name="Google Shape;288;p41"/>
          <p:cNvSpPr/>
          <p:nvPr/>
        </p:nvSpPr>
        <p:spPr>
          <a:xfrm>
            <a:off x="2399050" y="3872400"/>
            <a:ext cx="2109300" cy="12165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omic Sans MS"/>
                <a:ea typeface="Comic Sans MS"/>
                <a:cs typeface="Comic Sans MS"/>
                <a:sym typeface="Comic Sans MS"/>
              </a:rPr>
              <a:t>Microorganism capable of causing disease</a:t>
            </a:r>
            <a:endParaRPr/>
          </a:p>
        </p:txBody>
      </p:sp>
      <p:sp>
        <p:nvSpPr>
          <p:cNvPr id="289" name="Google Shape;289;p41"/>
          <p:cNvSpPr/>
          <p:nvPr/>
        </p:nvSpPr>
        <p:spPr>
          <a:xfrm>
            <a:off x="4642625" y="3872400"/>
            <a:ext cx="2109300" cy="12165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omic Sans MS"/>
                <a:ea typeface="Comic Sans MS"/>
                <a:cs typeface="Comic Sans MS"/>
                <a:sym typeface="Comic Sans MS"/>
              </a:rPr>
              <a:t>Practice of watering food crops in the absence of sufficient rainfall</a:t>
            </a:r>
            <a:endParaRPr/>
          </a:p>
        </p:txBody>
      </p:sp>
      <p:sp>
        <p:nvSpPr>
          <p:cNvPr id="290" name="Google Shape;290;p41"/>
          <p:cNvSpPr/>
          <p:nvPr/>
        </p:nvSpPr>
        <p:spPr>
          <a:xfrm>
            <a:off x="6886201" y="3872400"/>
            <a:ext cx="2109300" cy="12165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omic Sans MS"/>
                <a:ea typeface="Comic Sans MS"/>
                <a:cs typeface="Comic Sans MS"/>
                <a:sym typeface="Comic Sans MS"/>
              </a:rPr>
              <a:t>Diseases that can be transmitted between humans and other animals</a:t>
            </a:r>
            <a:endParaRPr/>
          </a:p>
        </p:txBody>
      </p:sp>
      <p:sp>
        <p:nvSpPr>
          <p:cNvPr id="291" name="Google Shape;291;p41"/>
          <p:cNvSpPr/>
          <p:nvPr/>
        </p:nvSpPr>
        <p:spPr>
          <a:xfrm>
            <a:off x="155475" y="3872400"/>
            <a:ext cx="2109300" cy="12165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omic Sans MS"/>
                <a:ea typeface="Comic Sans MS"/>
                <a:cs typeface="Comic Sans MS"/>
                <a:sym typeface="Comic Sans MS"/>
              </a:rPr>
              <a:t>Food Safety Modernization Act - rules for food safety</a:t>
            </a:r>
            <a:endParaRPr/>
          </a:p>
        </p:txBody>
      </p:sp>
      <p:sp>
        <p:nvSpPr>
          <p:cNvPr id="292" name="Google Shape;292;p41"/>
          <p:cNvSpPr/>
          <p:nvPr/>
        </p:nvSpPr>
        <p:spPr>
          <a:xfrm>
            <a:off x="155475" y="1338900"/>
            <a:ext cx="2109300" cy="12165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omic Sans MS"/>
                <a:ea typeface="Comic Sans MS"/>
                <a:cs typeface="Comic Sans MS"/>
                <a:sym typeface="Comic Sans MS"/>
              </a:rPr>
              <a:t>Type of bacteria found in intestinal tracts of humans and animals. </a:t>
            </a:r>
            <a:endParaRPr/>
          </a:p>
        </p:txBody>
      </p:sp>
      <p:sp>
        <p:nvSpPr>
          <p:cNvPr id="293" name="Google Shape;293;p41"/>
          <p:cNvSpPr/>
          <p:nvPr/>
        </p:nvSpPr>
        <p:spPr>
          <a:xfrm>
            <a:off x="155475" y="2605650"/>
            <a:ext cx="2109300" cy="12165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omic Sans MS"/>
                <a:ea typeface="Comic Sans MS"/>
                <a:cs typeface="Comic Sans MS"/>
                <a:sym typeface="Comic Sans MS"/>
              </a:rPr>
              <a:t>Water found in rivers, streams, lakes</a:t>
            </a:r>
            <a:endParaRPr/>
          </a:p>
        </p:txBody>
      </p:sp>
      <p:sp>
        <p:nvSpPr>
          <p:cNvPr id="294" name="Google Shape;294;p41"/>
          <p:cNvSpPr/>
          <p:nvPr/>
        </p:nvSpPr>
        <p:spPr>
          <a:xfrm>
            <a:off x="2399050" y="1338900"/>
            <a:ext cx="2109300" cy="12165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omic Sans MS"/>
                <a:ea typeface="Comic Sans MS"/>
                <a:cs typeface="Comic Sans MS"/>
                <a:sym typeface="Comic Sans MS"/>
              </a:rPr>
              <a:t>Method to remove  contaminants from water</a:t>
            </a:r>
            <a:r>
              <a:rPr lang="en" sz="1200">
                <a:solidFill>
                  <a:schemeClr val="dk1"/>
                </a:solidFill>
                <a:latin typeface="Comic Sans MS"/>
                <a:ea typeface="Comic Sans MS"/>
                <a:cs typeface="Comic Sans MS"/>
                <a:sym typeface="Comic Sans MS"/>
              </a:rPr>
              <a:t> </a:t>
            </a:r>
            <a:endParaRPr/>
          </a:p>
        </p:txBody>
      </p:sp>
      <p:sp>
        <p:nvSpPr>
          <p:cNvPr id="295" name="Google Shape;295;p41"/>
          <p:cNvSpPr/>
          <p:nvPr/>
        </p:nvSpPr>
        <p:spPr>
          <a:xfrm>
            <a:off x="2399050" y="2605650"/>
            <a:ext cx="2109300" cy="12165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omic Sans MS"/>
                <a:ea typeface="Comic Sans MS"/>
                <a:cs typeface="Comic Sans MS"/>
                <a:sym typeface="Comic Sans MS"/>
              </a:rPr>
              <a:t>Water used by humans and cleaned for reuse or return to the environment</a:t>
            </a:r>
            <a:endParaRPr/>
          </a:p>
        </p:txBody>
      </p:sp>
      <p:sp>
        <p:nvSpPr>
          <p:cNvPr id="296" name="Google Shape;296;p41"/>
          <p:cNvSpPr/>
          <p:nvPr/>
        </p:nvSpPr>
        <p:spPr>
          <a:xfrm>
            <a:off x="4642625" y="1338900"/>
            <a:ext cx="2109300" cy="12165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omic Sans MS"/>
                <a:ea typeface="Comic Sans MS"/>
                <a:cs typeface="Comic Sans MS"/>
                <a:sym typeface="Comic Sans MS"/>
              </a:rPr>
              <a:t>Method to inactivate biological contaminants in water</a:t>
            </a:r>
            <a:endParaRPr/>
          </a:p>
        </p:txBody>
      </p:sp>
      <p:sp>
        <p:nvSpPr>
          <p:cNvPr id="297" name="Google Shape;297;p41"/>
          <p:cNvSpPr/>
          <p:nvPr/>
        </p:nvSpPr>
        <p:spPr>
          <a:xfrm>
            <a:off x="4642625" y="2605650"/>
            <a:ext cx="2109300" cy="12165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omic Sans MS"/>
                <a:ea typeface="Comic Sans MS"/>
                <a:cs typeface="Comic Sans MS"/>
                <a:sym typeface="Comic Sans MS"/>
              </a:rPr>
              <a:t>Water found under the ground </a:t>
            </a:r>
            <a:endParaRPr/>
          </a:p>
        </p:txBody>
      </p:sp>
      <p:sp>
        <p:nvSpPr>
          <p:cNvPr id="298" name="Google Shape;298;p41"/>
          <p:cNvSpPr/>
          <p:nvPr/>
        </p:nvSpPr>
        <p:spPr>
          <a:xfrm>
            <a:off x="6886200" y="1338900"/>
            <a:ext cx="2109300" cy="12165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omic Sans MS"/>
                <a:ea typeface="Comic Sans MS"/>
                <a:cs typeface="Comic Sans MS"/>
                <a:sym typeface="Comic Sans MS"/>
              </a:rPr>
              <a:t>Illness characterized by diarrhea and/or vomiting</a:t>
            </a:r>
            <a:endParaRPr/>
          </a:p>
        </p:txBody>
      </p:sp>
      <p:sp>
        <p:nvSpPr>
          <p:cNvPr id="299" name="Google Shape;299;p41"/>
          <p:cNvSpPr/>
          <p:nvPr/>
        </p:nvSpPr>
        <p:spPr>
          <a:xfrm>
            <a:off x="6886200" y="2605650"/>
            <a:ext cx="2109300" cy="1216500"/>
          </a:xfrm>
          <a:prstGeom prst="rect">
            <a:avLst/>
          </a:prstGeom>
          <a:noFill/>
          <a:ln cap="flat" cmpd="sng" w="1905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omic Sans MS"/>
                <a:ea typeface="Comic Sans MS"/>
                <a:cs typeface="Comic Sans MS"/>
                <a:sym typeface="Comic Sans MS"/>
              </a:rPr>
              <a:t>Long-term change in temperature or other climate factors</a:t>
            </a:r>
            <a:endParaRPr/>
          </a:p>
        </p:txBody>
      </p:sp>
      <p:sp>
        <p:nvSpPr>
          <p:cNvPr id="300" name="Google Shape;300;p41"/>
          <p:cNvSpPr txBox="1"/>
          <p:nvPr/>
        </p:nvSpPr>
        <p:spPr>
          <a:xfrm>
            <a:off x="591350" y="471225"/>
            <a:ext cx="1249500" cy="3540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50">
                <a:latin typeface="Comic Sans MS"/>
                <a:ea typeface="Comic Sans MS"/>
                <a:cs typeface="Comic Sans MS"/>
                <a:sym typeface="Comic Sans MS"/>
              </a:rPr>
              <a:t>Climate change</a:t>
            </a:r>
            <a:endParaRPr sz="1150">
              <a:latin typeface="Comic Sans MS"/>
              <a:ea typeface="Comic Sans MS"/>
              <a:cs typeface="Comic Sans MS"/>
              <a:sym typeface="Comic Sans MS"/>
            </a:endParaRPr>
          </a:p>
        </p:txBody>
      </p:sp>
      <p:sp>
        <p:nvSpPr>
          <p:cNvPr id="301" name="Google Shape;301;p41"/>
          <p:cNvSpPr txBox="1"/>
          <p:nvPr/>
        </p:nvSpPr>
        <p:spPr>
          <a:xfrm>
            <a:off x="591350" y="905075"/>
            <a:ext cx="1249500" cy="3540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50">
                <a:latin typeface="Comic Sans MS"/>
                <a:ea typeface="Comic Sans MS"/>
                <a:cs typeface="Comic Sans MS"/>
                <a:sym typeface="Comic Sans MS"/>
              </a:rPr>
              <a:t>Gastroenteritis</a:t>
            </a:r>
            <a:endParaRPr sz="1150">
              <a:latin typeface="Comic Sans MS"/>
              <a:ea typeface="Comic Sans MS"/>
              <a:cs typeface="Comic Sans MS"/>
              <a:sym typeface="Comic Sans MS"/>
            </a:endParaRPr>
          </a:p>
        </p:txBody>
      </p:sp>
      <p:sp>
        <p:nvSpPr>
          <p:cNvPr id="302" name="Google Shape;302;p41"/>
          <p:cNvSpPr txBox="1"/>
          <p:nvPr/>
        </p:nvSpPr>
        <p:spPr>
          <a:xfrm>
            <a:off x="1936876" y="905075"/>
            <a:ext cx="1249500" cy="3540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50">
                <a:latin typeface="Comic Sans MS"/>
                <a:ea typeface="Comic Sans MS"/>
                <a:cs typeface="Comic Sans MS"/>
                <a:sym typeface="Comic Sans MS"/>
              </a:rPr>
              <a:t>Groundwater</a:t>
            </a:r>
            <a:endParaRPr sz="1150">
              <a:latin typeface="Comic Sans MS"/>
              <a:ea typeface="Comic Sans MS"/>
              <a:cs typeface="Comic Sans MS"/>
              <a:sym typeface="Comic Sans MS"/>
            </a:endParaRPr>
          </a:p>
        </p:txBody>
      </p:sp>
      <p:sp>
        <p:nvSpPr>
          <p:cNvPr id="303" name="Google Shape;303;p41"/>
          <p:cNvSpPr txBox="1"/>
          <p:nvPr/>
        </p:nvSpPr>
        <p:spPr>
          <a:xfrm>
            <a:off x="5973453" y="471225"/>
            <a:ext cx="1249500" cy="3540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50">
                <a:latin typeface="Comic Sans MS"/>
                <a:ea typeface="Comic Sans MS"/>
                <a:cs typeface="Comic Sans MS"/>
                <a:sym typeface="Comic Sans MS"/>
              </a:rPr>
              <a:t>Fresh water</a:t>
            </a:r>
            <a:endParaRPr sz="1150">
              <a:latin typeface="Comic Sans MS"/>
              <a:ea typeface="Comic Sans MS"/>
              <a:cs typeface="Comic Sans MS"/>
              <a:sym typeface="Comic Sans MS"/>
            </a:endParaRPr>
          </a:p>
        </p:txBody>
      </p:sp>
      <p:sp>
        <p:nvSpPr>
          <p:cNvPr id="304" name="Google Shape;304;p41"/>
          <p:cNvSpPr txBox="1"/>
          <p:nvPr/>
        </p:nvSpPr>
        <p:spPr>
          <a:xfrm>
            <a:off x="4627927" y="905075"/>
            <a:ext cx="1249500" cy="3540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50">
                <a:latin typeface="Comic Sans MS"/>
                <a:ea typeface="Comic Sans MS"/>
                <a:cs typeface="Comic Sans MS"/>
                <a:sym typeface="Comic Sans MS"/>
              </a:rPr>
              <a:t>Pathogen</a:t>
            </a:r>
            <a:endParaRPr sz="1150">
              <a:latin typeface="Comic Sans MS"/>
              <a:ea typeface="Comic Sans MS"/>
              <a:cs typeface="Comic Sans MS"/>
              <a:sym typeface="Comic Sans MS"/>
            </a:endParaRPr>
          </a:p>
        </p:txBody>
      </p:sp>
      <p:sp>
        <p:nvSpPr>
          <p:cNvPr id="305" name="Google Shape;305;p41"/>
          <p:cNvSpPr txBox="1"/>
          <p:nvPr/>
        </p:nvSpPr>
        <p:spPr>
          <a:xfrm>
            <a:off x="5973453" y="905075"/>
            <a:ext cx="1249500" cy="3540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50">
                <a:latin typeface="Comic Sans MS"/>
                <a:ea typeface="Comic Sans MS"/>
                <a:cs typeface="Comic Sans MS"/>
                <a:sym typeface="Comic Sans MS"/>
              </a:rPr>
              <a:t>Recycled water</a:t>
            </a:r>
            <a:endParaRPr sz="1150">
              <a:latin typeface="Comic Sans MS"/>
              <a:ea typeface="Comic Sans MS"/>
              <a:cs typeface="Comic Sans MS"/>
              <a:sym typeface="Comic Sans MS"/>
            </a:endParaRPr>
          </a:p>
        </p:txBody>
      </p:sp>
      <p:sp>
        <p:nvSpPr>
          <p:cNvPr id="306" name="Google Shape;306;p41"/>
          <p:cNvSpPr txBox="1"/>
          <p:nvPr/>
        </p:nvSpPr>
        <p:spPr>
          <a:xfrm>
            <a:off x="1936876" y="471225"/>
            <a:ext cx="1249500" cy="3540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50">
                <a:latin typeface="Comic Sans MS"/>
                <a:ea typeface="Comic Sans MS"/>
                <a:cs typeface="Comic Sans MS"/>
                <a:sym typeface="Comic Sans MS"/>
              </a:rPr>
              <a:t>Disinfection</a:t>
            </a:r>
            <a:endParaRPr sz="1150">
              <a:latin typeface="Comic Sans MS"/>
              <a:ea typeface="Comic Sans MS"/>
              <a:cs typeface="Comic Sans MS"/>
              <a:sym typeface="Comic Sans MS"/>
            </a:endParaRPr>
          </a:p>
        </p:txBody>
      </p:sp>
      <p:sp>
        <p:nvSpPr>
          <p:cNvPr id="307" name="Google Shape;307;p41"/>
          <p:cNvSpPr txBox="1"/>
          <p:nvPr/>
        </p:nvSpPr>
        <p:spPr>
          <a:xfrm>
            <a:off x="3282401" y="471225"/>
            <a:ext cx="1249500" cy="3540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50">
                <a:latin typeface="Comic Sans MS"/>
                <a:ea typeface="Comic Sans MS"/>
                <a:cs typeface="Comic Sans MS"/>
                <a:sym typeface="Comic Sans MS"/>
              </a:rPr>
              <a:t>Fecal coliform</a:t>
            </a:r>
            <a:endParaRPr sz="1150">
              <a:latin typeface="Comic Sans MS"/>
              <a:ea typeface="Comic Sans MS"/>
              <a:cs typeface="Comic Sans MS"/>
              <a:sym typeface="Comic Sans MS"/>
            </a:endParaRPr>
          </a:p>
        </p:txBody>
      </p:sp>
      <p:sp>
        <p:nvSpPr>
          <p:cNvPr id="308" name="Google Shape;308;p41"/>
          <p:cNvSpPr txBox="1"/>
          <p:nvPr/>
        </p:nvSpPr>
        <p:spPr>
          <a:xfrm>
            <a:off x="4627927" y="471225"/>
            <a:ext cx="1249500" cy="3540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50">
                <a:latin typeface="Comic Sans MS"/>
                <a:ea typeface="Comic Sans MS"/>
                <a:cs typeface="Comic Sans MS"/>
                <a:sym typeface="Comic Sans MS"/>
              </a:rPr>
              <a:t>Filtration</a:t>
            </a:r>
            <a:endParaRPr sz="1150">
              <a:latin typeface="Comic Sans MS"/>
              <a:ea typeface="Comic Sans MS"/>
              <a:cs typeface="Comic Sans MS"/>
              <a:sym typeface="Comic Sans MS"/>
            </a:endParaRPr>
          </a:p>
        </p:txBody>
      </p:sp>
      <p:sp>
        <p:nvSpPr>
          <p:cNvPr id="309" name="Google Shape;309;p41"/>
          <p:cNvSpPr txBox="1"/>
          <p:nvPr/>
        </p:nvSpPr>
        <p:spPr>
          <a:xfrm>
            <a:off x="3282388" y="905075"/>
            <a:ext cx="1249500" cy="3540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50">
                <a:latin typeface="Comic Sans MS"/>
                <a:ea typeface="Comic Sans MS"/>
                <a:cs typeface="Comic Sans MS"/>
                <a:sym typeface="Comic Sans MS"/>
              </a:rPr>
              <a:t>Irrigation</a:t>
            </a:r>
            <a:endParaRPr sz="1150">
              <a:latin typeface="Comic Sans MS"/>
              <a:ea typeface="Comic Sans MS"/>
              <a:cs typeface="Comic Sans MS"/>
              <a:sym typeface="Comic Sans MS"/>
            </a:endParaRPr>
          </a:p>
        </p:txBody>
      </p:sp>
      <p:sp>
        <p:nvSpPr>
          <p:cNvPr id="310" name="Google Shape;310;p41"/>
          <p:cNvSpPr txBox="1"/>
          <p:nvPr/>
        </p:nvSpPr>
        <p:spPr>
          <a:xfrm>
            <a:off x="7318979" y="471225"/>
            <a:ext cx="1249500" cy="3540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50">
                <a:latin typeface="Comic Sans MS"/>
                <a:ea typeface="Comic Sans MS"/>
                <a:cs typeface="Comic Sans MS"/>
                <a:sym typeface="Comic Sans MS"/>
              </a:rPr>
              <a:t>FSMA</a:t>
            </a:r>
            <a:endParaRPr sz="1150">
              <a:latin typeface="Comic Sans MS"/>
              <a:ea typeface="Comic Sans MS"/>
              <a:cs typeface="Comic Sans MS"/>
              <a:sym typeface="Comic Sans MS"/>
            </a:endParaRPr>
          </a:p>
        </p:txBody>
      </p:sp>
      <p:sp>
        <p:nvSpPr>
          <p:cNvPr id="311" name="Google Shape;311;p41"/>
          <p:cNvSpPr txBox="1"/>
          <p:nvPr/>
        </p:nvSpPr>
        <p:spPr>
          <a:xfrm>
            <a:off x="7318979" y="905075"/>
            <a:ext cx="1249500" cy="3540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50">
                <a:latin typeface="Comic Sans MS"/>
                <a:ea typeface="Comic Sans MS"/>
                <a:cs typeface="Comic Sans MS"/>
                <a:sym typeface="Comic Sans MS"/>
              </a:rPr>
              <a:t>Zoonoses</a:t>
            </a:r>
            <a:endParaRPr sz="115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21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459">
                <a:latin typeface="Comic Sans MS"/>
                <a:ea typeface="Comic Sans MS"/>
                <a:cs typeface="Comic Sans MS"/>
                <a:sym typeface="Comic Sans MS"/>
              </a:rPr>
              <a:t>How does your community use water?</a:t>
            </a:r>
            <a:endParaRPr sz="2020"/>
          </a:p>
        </p:txBody>
      </p:sp>
      <p:sp>
        <p:nvSpPr>
          <p:cNvPr id="70" name="Google Shape;70;p15"/>
          <p:cNvSpPr txBox="1"/>
          <p:nvPr>
            <p:ph idx="1" type="body"/>
          </p:nvPr>
        </p:nvSpPr>
        <p:spPr>
          <a:xfrm>
            <a:off x="404000" y="964025"/>
            <a:ext cx="2851500" cy="4080900"/>
          </a:xfrm>
          <a:prstGeom prst="rect">
            <a:avLst/>
          </a:prstGeom>
          <a:ln cap="flat" cmpd="sng" w="2857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0000"/>
              </a:lnSpc>
              <a:spcBef>
                <a:spcPts val="600"/>
              </a:spcBef>
              <a:spcAft>
                <a:spcPts val="0"/>
              </a:spcAft>
              <a:buClr>
                <a:schemeClr val="dk1"/>
              </a:buClr>
              <a:buSzPts val="770"/>
              <a:buFont typeface="Arial"/>
              <a:buNone/>
            </a:pPr>
            <a:r>
              <a:rPr b="1" lang="en" sz="1270">
                <a:solidFill>
                  <a:schemeClr val="dk1"/>
                </a:solidFill>
                <a:latin typeface="Comic Sans MS"/>
                <a:ea typeface="Comic Sans MS"/>
                <a:cs typeface="Comic Sans MS"/>
                <a:sym typeface="Comic Sans MS"/>
              </a:rPr>
              <a:t>Did your list include the water used to grow your food?</a:t>
            </a:r>
            <a:endParaRPr b="1" sz="1270">
              <a:solidFill>
                <a:schemeClr val="dk1"/>
              </a:solidFill>
              <a:latin typeface="Comic Sans MS"/>
              <a:ea typeface="Comic Sans MS"/>
              <a:cs typeface="Comic Sans MS"/>
              <a:sym typeface="Comic Sans MS"/>
            </a:endParaRPr>
          </a:p>
          <a:p>
            <a:pPr indent="0" lvl="0" marL="0" rtl="0" algn="just">
              <a:lnSpc>
                <a:spcPct val="110000"/>
              </a:lnSpc>
              <a:spcBef>
                <a:spcPts val="600"/>
              </a:spcBef>
              <a:spcAft>
                <a:spcPts val="0"/>
              </a:spcAft>
              <a:buClr>
                <a:schemeClr val="dk1"/>
              </a:buClr>
              <a:buSzPts val="770"/>
              <a:buFont typeface="Arial"/>
              <a:buNone/>
            </a:pPr>
            <a:r>
              <a:rPr lang="en" sz="1270">
                <a:solidFill>
                  <a:schemeClr val="dk1"/>
                </a:solidFill>
                <a:latin typeface="Comic Sans MS"/>
                <a:ea typeface="Comic Sans MS"/>
                <a:cs typeface="Comic Sans MS"/>
                <a:sym typeface="Comic Sans MS"/>
              </a:rPr>
              <a:t>Of all of the freshwater used in the United States for household needs, energy production, and other industrial purposes, nearly 42% is used for growing edible agricultural products.</a:t>
            </a:r>
            <a:endParaRPr sz="1270">
              <a:solidFill>
                <a:schemeClr val="dk1"/>
              </a:solidFill>
              <a:latin typeface="Comic Sans MS"/>
              <a:ea typeface="Comic Sans MS"/>
              <a:cs typeface="Comic Sans MS"/>
              <a:sym typeface="Comic Sans MS"/>
            </a:endParaRPr>
          </a:p>
          <a:p>
            <a:pPr indent="0" lvl="0" marL="0" rtl="0" algn="just">
              <a:lnSpc>
                <a:spcPct val="110000"/>
              </a:lnSpc>
              <a:spcBef>
                <a:spcPts val="600"/>
              </a:spcBef>
              <a:spcAft>
                <a:spcPts val="0"/>
              </a:spcAft>
              <a:buClr>
                <a:schemeClr val="dk1"/>
              </a:buClr>
              <a:buSzPts val="770"/>
              <a:buFont typeface="Arial"/>
              <a:buNone/>
            </a:pPr>
            <a:r>
              <a:rPr lang="en" sz="1270">
                <a:solidFill>
                  <a:schemeClr val="dk1"/>
                </a:solidFill>
                <a:latin typeface="Comic Sans MS"/>
                <a:ea typeface="Comic Sans MS"/>
                <a:cs typeface="Comic Sans MS"/>
                <a:sym typeface="Comic Sans MS"/>
              </a:rPr>
              <a:t>Water is used for raising livestock, aquaculture, and especially for </a:t>
            </a:r>
            <a:r>
              <a:rPr b="1" lang="en" sz="1270">
                <a:solidFill>
                  <a:schemeClr val="dk1"/>
                </a:solidFill>
                <a:latin typeface="Comic Sans MS"/>
                <a:ea typeface="Comic Sans MS"/>
                <a:cs typeface="Comic Sans MS"/>
                <a:sym typeface="Comic Sans MS"/>
              </a:rPr>
              <a:t>irrigation of produce fields</a:t>
            </a:r>
            <a:r>
              <a:rPr lang="en" sz="1270">
                <a:solidFill>
                  <a:schemeClr val="dk1"/>
                </a:solidFill>
                <a:latin typeface="Comic Sans MS"/>
                <a:ea typeface="Comic Sans MS"/>
                <a:cs typeface="Comic Sans MS"/>
                <a:sym typeface="Comic Sans MS"/>
              </a:rPr>
              <a:t>. Irrigation fulfills agricultural water needs where direct rainfall is insufficient.</a:t>
            </a:r>
            <a:endParaRPr sz="1270">
              <a:solidFill>
                <a:schemeClr val="dk1"/>
              </a:solidFill>
              <a:latin typeface="Comic Sans MS"/>
              <a:ea typeface="Comic Sans MS"/>
              <a:cs typeface="Comic Sans MS"/>
              <a:sym typeface="Comic Sans MS"/>
            </a:endParaRPr>
          </a:p>
          <a:p>
            <a:pPr indent="0" lvl="0" marL="0" rtl="0" algn="just">
              <a:lnSpc>
                <a:spcPct val="110000"/>
              </a:lnSpc>
              <a:spcBef>
                <a:spcPts val="600"/>
              </a:spcBef>
              <a:spcAft>
                <a:spcPts val="0"/>
              </a:spcAft>
              <a:buClr>
                <a:schemeClr val="dk1"/>
              </a:buClr>
              <a:buSzPts val="770"/>
              <a:buFont typeface="Arial"/>
              <a:buNone/>
            </a:pPr>
            <a:r>
              <a:rPr lang="en" sz="1270">
                <a:solidFill>
                  <a:schemeClr val="dk1"/>
                </a:solidFill>
                <a:latin typeface="Comic Sans MS"/>
                <a:ea typeface="Comic Sans MS"/>
                <a:cs typeface="Comic Sans MS"/>
                <a:sym typeface="Comic Sans MS"/>
              </a:rPr>
              <a:t>Irrigation accounts for nearly 70% of freshwater withdrawals from groundwater sources.</a:t>
            </a:r>
            <a:endParaRPr sz="1270">
              <a:solidFill>
                <a:schemeClr val="dk1"/>
              </a:solidFill>
              <a:latin typeface="Comic Sans MS"/>
              <a:ea typeface="Comic Sans MS"/>
              <a:cs typeface="Comic Sans MS"/>
              <a:sym typeface="Comic Sans MS"/>
            </a:endParaRPr>
          </a:p>
          <a:p>
            <a:pPr indent="0" lvl="0" marL="0" rtl="0" algn="l">
              <a:lnSpc>
                <a:spcPct val="105000"/>
              </a:lnSpc>
              <a:spcBef>
                <a:spcPts val="600"/>
              </a:spcBef>
              <a:spcAft>
                <a:spcPts val="1200"/>
              </a:spcAft>
              <a:buSzPts val="770"/>
              <a:buNone/>
            </a:pPr>
            <a:r>
              <a:t/>
            </a:r>
            <a:endParaRPr sz="1550"/>
          </a:p>
        </p:txBody>
      </p:sp>
      <p:pic>
        <p:nvPicPr>
          <p:cNvPr id="71" name="Google Shape;71;p15"/>
          <p:cNvPicPr preferRelativeResize="0"/>
          <p:nvPr/>
        </p:nvPicPr>
        <p:blipFill>
          <a:blip r:embed="rId3">
            <a:alphaModFix/>
          </a:blip>
          <a:stretch>
            <a:fillRect/>
          </a:stretch>
        </p:blipFill>
        <p:spPr>
          <a:xfrm>
            <a:off x="3422350" y="1413882"/>
            <a:ext cx="2851500" cy="3144469"/>
          </a:xfrm>
          <a:prstGeom prst="rect">
            <a:avLst/>
          </a:prstGeom>
          <a:noFill/>
          <a:ln>
            <a:noFill/>
          </a:ln>
        </p:spPr>
      </p:pic>
      <p:pic>
        <p:nvPicPr>
          <p:cNvPr id="72" name="Google Shape;72;p15"/>
          <p:cNvPicPr preferRelativeResize="0"/>
          <p:nvPr/>
        </p:nvPicPr>
        <p:blipFill>
          <a:blip r:embed="rId4">
            <a:alphaModFix/>
          </a:blip>
          <a:stretch>
            <a:fillRect/>
          </a:stretch>
        </p:blipFill>
        <p:spPr>
          <a:xfrm>
            <a:off x="6181450" y="1421590"/>
            <a:ext cx="2851500" cy="31295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42"/>
          <p:cNvPicPr preferRelativeResize="0"/>
          <p:nvPr/>
        </p:nvPicPr>
        <p:blipFill>
          <a:blip r:embed="rId3">
            <a:alphaModFix/>
          </a:blip>
          <a:stretch>
            <a:fillRect/>
          </a:stretch>
        </p:blipFill>
        <p:spPr>
          <a:xfrm>
            <a:off x="2042575" y="829975"/>
            <a:ext cx="5058850" cy="1208975"/>
          </a:xfrm>
          <a:prstGeom prst="rect">
            <a:avLst/>
          </a:prstGeom>
          <a:noFill/>
          <a:ln>
            <a:noFill/>
          </a:ln>
        </p:spPr>
      </p:pic>
      <p:pic>
        <p:nvPicPr>
          <p:cNvPr id="317" name="Google Shape;317;p42"/>
          <p:cNvPicPr preferRelativeResize="0"/>
          <p:nvPr/>
        </p:nvPicPr>
        <p:blipFill>
          <a:blip r:embed="rId4">
            <a:alphaModFix/>
          </a:blip>
          <a:stretch>
            <a:fillRect/>
          </a:stretch>
        </p:blipFill>
        <p:spPr>
          <a:xfrm>
            <a:off x="641200" y="2376525"/>
            <a:ext cx="7861600" cy="1489050"/>
          </a:xfrm>
          <a:prstGeom prst="rect">
            <a:avLst/>
          </a:prstGeom>
          <a:noFill/>
          <a:ln>
            <a:noFill/>
          </a:ln>
        </p:spPr>
      </p:pic>
      <p:pic>
        <p:nvPicPr>
          <p:cNvPr id="318" name="Google Shape;318;p42"/>
          <p:cNvPicPr preferRelativeResize="0"/>
          <p:nvPr/>
        </p:nvPicPr>
        <p:blipFill>
          <a:blip r:embed="rId5">
            <a:alphaModFix/>
          </a:blip>
          <a:stretch>
            <a:fillRect/>
          </a:stretch>
        </p:blipFill>
        <p:spPr>
          <a:xfrm>
            <a:off x="3016725" y="4341375"/>
            <a:ext cx="1247775" cy="504825"/>
          </a:xfrm>
          <a:prstGeom prst="rect">
            <a:avLst/>
          </a:prstGeom>
          <a:noFill/>
          <a:ln>
            <a:noFill/>
          </a:ln>
        </p:spPr>
      </p:pic>
      <p:pic>
        <p:nvPicPr>
          <p:cNvPr id="319" name="Google Shape;319;p42"/>
          <p:cNvPicPr preferRelativeResize="0"/>
          <p:nvPr/>
        </p:nvPicPr>
        <p:blipFill>
          <a:blip r:embed="rId6">
            <a:alphaModFix/>
          </a:blip>
          <a:stretch>
            <a:fillRect/>
          </a:stretch>
        </p:blipFill>
        <p:spPr>
          <a:xfrm>
            <a:off x="5234300" y="4331200"/>
            <a:ext cx="1225408" cy="525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400">
                <a:latin typeface="Comic Sans MS"/>
                <a:ea typeface="Comic Sans MS"/>
                <a:cs typeface="Comic Sans MS"/>
                <a:sym typeface="Comic Sans MS"/>
              </a:rPr>
              <a:t>The Water Cycle</a:t>
            </a:r>
            <a:endParaRPr/>
          </a:p>
        </p:txBody>
      </p:sp>
      <p:sp>
        <p:nvSpPr>
          <p:cNvPr id="78" name="Google Shape;78;p16"/>
          <p:cNvSpPr txBox="1"/>
          <p:nvPr>
            <p:ph idx="1" type="body"/>
          </p:nvPr>
        </p:nvSpPr>
        <p:spPr>
          <a:xfrm>
            <a:off x="558075" y="1414250"/>
            <a:ext cx="2327700" cy="1582500"/>
          </a:xfrm>
          <a:prstGeom prst="rect">
            <a:avLst/>
          </a:prstGeom>
        </p:spPr>
        <p:txBody>
          <a:bodyPr anchorCtr="0" anchor="t" bIns="91425" lIns="91425" spcFirstLastPara="1" rIns="91425" wrap="square" tIns="91425">
            <a:noAutofit/>
          </a:bodyPr>
          <a:lstStyle/>
          <a:p>
            <a:pPr indent="0" lvl="0" marL="0" rtl="0" algn="ctr">
              <a:lnSpc>
                <a:spcPct val="110000"/>
              </a:lnSpc>
              <a:spcBef>
                <a:spcPts val="600"/>
              </a:spcBef>
              <a:spcAft>
                <a:spcPts val="0"/>
              </a:spcAft>
              <a:buClr>
                <a:schemeClr val="dk1"/>
              </a:buClr>
              <a:buSzPts val="688"/>
              <a:buFont typeface="Arial"/>
              <a:buNone/>
            </a:pPr>
            <a:r>
              <a:rPr lang="en" sz="1650">
                <a:solidFill>
                  <a:schemeClr val="dk1"/>
                </a:solidFill>
                <a:latin typeface="Comic Sans MS"/>
                <a:ea typeface="Comic Sans MS"/>
                <a:cs typeface="Comic Sans MS"/>
                <a:sym typeface="Comic Sans MS"/>
              </a:rPr>
              <a:t>Consider the familiar water cycle and its relationship to safe and sustainable food production.</a:t>
            </a:r>
            <a:endParaRPr sz="1650">
              <a:solidFill>
                <a:schemeClr val="dk1"/>
              </a:solidFill>
              <a:latin typeface="Comic Sans MS"/>
              <a:ea typeface="Comic Sans MS"/>
              <a:cs typeface="Comic Sans MS"/>
              <a:sym typeface="Comic Sans MS"/>
            </a:endParaRPr>
          </a:p>
          <a:p>
            <a:pPr indent="0" lvl="0" marL="0" rtl="0" algn="ctr">
              <a:spcBef>
                <a:spcPts val="0"/>
              </a:spcBef>
              <a:spcAft>
                <a:spcPts val="1200"/>
              </a:spcAft>
              <a:buSzPts val="688"/>
              <a:buNone/>
            </a:pPr>
            <a:r>
              <a:t/>
            </a:r>
            <a:endParaRPr sz="1525"/>
          </a:p>
        </p:txBody>
      </p:sp>
      <p:sp>
        <p:nvSpPr>
          <p:cNvPr id="79" name="Google Shape;79;p16"/>
          <p:cNvSpPr txBox="1"/>
          <p:nvPr/>
        </p:nvSpPr>
        <p:spPr>
          <a:xfrm>
            <a:off x="991750" y="3535775"/>
            <a:ext cx="3234000" cy="133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700">
                <a:solidFill>
                  <a:schemeClr val="dk1"/>
                </a:solidFill>
                <a:latin typeface="Comic Sans MS"/>
                <a:ea typeface="Comic Sans MS"/>
                <a:cs typeface="Comic Sans MS"/>
                <a:sym typeface="Comic Sans MS"/>
              </a:rPr>
              <a:t>Where do we find water?</a:t>
            </a:r>
            <a:endParaRPr sz="17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1100"/>
              <a:buFont typeface="Arial"/>
              <a:buNone/>
            </a:pPr>
            <a:r>
              <a:rPr lang="en" sz="1700">
                <a:solidFill>
                  <a:schemeClr val="dk1"/>
                </a:solidFill>
                <a:latin typeface="Comic Sans MS"/>
                <a:ea typeface="Comic Sans MS"/>
                <a:cs typeface="Comic Sans MS"/>
                <a:sym typeface="Comic Sans MS"/>
              </a:rPr>
              <a:t>  Where does it travel?</a:t>
            </a:r>
            <a:endParaRPr sz="17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1100"/>
              <a:buFont typeface="Arial"/>
              <a:buNone/>
            </a:pPr>
            <a:r>
              <a:rPr lang="en" sz="1700">
                <a:solidFill>
                  <a:schemeClr val="dk1"/>
                </a:solidFill>
                <a:latin typeface="Comic Sans MS"/>
                <a:ea typeface="Comic Sans MS"/>
                <a:cs typeface="Comic Sans MS"/>
                <a:sym typeface="Comic Sans MS"/>
              </a:rPr>
              <a:t>    What does it contain?</a:t>
            </a:r>
            <a:endParaRPr sz="17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600"/>
          </a:p>
        </p:txBody>
      </p:sp>
      <p:sp>
        <p:nvSpPr>
          <p:cNvPr id="80" name="Google Shape;80;p16"/>
          <p:cNvSpPr txBox="1"/>
          <p:nvPr/>
        </p:nvSpPr>
        <p:spPr>
          <a:xfrm>
            <a:off x="5158825" y="3979475"/>
            <a:ext cx="2463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omic Sans MS"/>
                <a:ea typeface="Comic Sans MS"/>
                <a:cs typeface="Comic Sans MS"/>
                <a:sym typeface="Comic Sans MS"/>
              </a:rPr>
              <a:t>Do we have enough?</a:t>
            </a:r>
            <a:endParaRPr sz="1700">
              <a:latin typeface="Comic Sans MS"/>
              <a:ea typeface="Comic Sans MS"/>
              <a:cs typeface="Comic Sans MS"/>
              <a:sym typeface="Comic Sans MS"/>
            </a:endParaRPr>
          </a:p>
        </p:txBody>
      </p:sp>
      <p:pic>
        <p:nvPicPr>
          <p:cNvPr id="81" name="Google Shape;81;p16"/>
          <p:cNvPicPr preferRelativeResize="0"/>
          <p:nvPr/>
        </p:nvPicPr>
        <p:blipFill rotWithShape="1">
          <a:blip r:embed="rId3">
            <a:alphaModFix/>
          </a:blip>
          <a:srcRect b="0" l="1633" r="1720" t="1351"/>
          <a:stretch/>
        </p:blipFill>
        <p:spPr>
          <a:xfrm>
            <a:off x="4159400" y="1298000"/>
            <a:ext cx="4458751" cy="2434425"/>
          </a:xfrm>
          <a:prstGeom prst="rect">
            <a:avLst/>
          </a:prstGeom>
          <a:noFill/>
          <a:ln>
            <a:noFill/>
          </a:ln>
        </p:spPr>
      </p:pic>
      <p:sp>
        <p:nvSpPr>
          <p:cNvPr id="82" name="Google Shape;82;p16"/>
          <p:cNvSpPr txBox="1"/>
          <p:nvPr/>
        </p:nvSpPr>
        <p:spPr>
          <a:xfrm>
            <a:off x="5842975" y="4869575"/>
            <a:ext cx="10956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Shutterstock 543156805</a:t>
            </a:r>
            <a:endParaRPr sz="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nvSpPr>
        <p:spPr>
          <a:xfrm>
            <a:off x="327850" y="3703075"/>
            <a:ext cx="129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latin typeface="Comic Sans MS"/>
                <a:ea typeface="Comic Sans MS"/>
                <a:cs typeface="Comic Sans MS"/>
                <a:sym typeface="Comic Sans MS"/>
              </a:rPr>
              <a:t>Fresh Water</a:t>
            </a:r>
            <a:endParaRPr u="sng">
              <a:latin typeface="Comic Sans MS"/>
              <a:ea typeface="Comic Sans MS"/>
              <a:cs typeface="Comic Sans MS"/>
              <a:sym typeface="Comic Sans MS"/>
            </a:endParaRPr>
          </a:p>
        </p:txBody>
      </p:sp>
      <p:sp>
        <p:nvSpPr>
          <p:cNvPr id="88" name="Google Shape;88;p17"/>
          <p:cNvSpPr txBox="1"/>
          <p:nvPr/>
        </p:nvSpPr>
        <p:spPr>
          <a:xfrm>
            <a:off x="2234838" y="3703075"/>
            <a:ext cx="129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latin typeface="Comic Sans MS"/>
                <a:ea typeface="Comic Sans MS"/>
                <a:cs typeface="Comic Sans MS"/>
                <a:sym typeface="Comic Sans MS"/>
              </a:rPr>
              <a:t>Salt</a:t>
            </a:r>
            <a:r>
              <a:rPr lang="en" u="sng">
                <a:latin typeface="Comic Sans MS"/>
                <a:ea typeface="Comic Sans MS"/>
                <a:cs typeface="Comic Sans MS"/>
                <a:sym typeface="Comic Sans MS"/>
              </a:rPr>
              <a:t> Water</a:t>
            </a:r>
            <a:endParaRPr u="sng">
              <a:latin typeface="Comic Sans MS"/>
              <a:ea typeface="Comic Sans MS"/>
              <a:cs typeface="Comic Sans MS"/>
              <a:sym typeface="Comic Sans MS"/>
            </a:endParaRPr>
          </a:p>
        </p:txBody>
      </p:sp>
      <p:sp>
        <p:nvSpPr>
          <p:cNvPr id="89" name="Google Shape;89;p17"/>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59">
                <a:latin typeface="Comic Sans MS"/>
                <a:ea typeface="Comic Sans MS"/>
                <a:cs typeface="Comic Sans MS"/>
                <a:sym typeface="Comic Sans MS"/>
              </a:rPr>
              <a:t>Keeping it fresh</a:t>
            </a:r>
            <a:endParaRPr sz="2120"/>
          </a:p>
        </p:txBody>
      </p:sp>
      <p:sp>
        <p:nvSpPr>
          <p:cNvPr id="90" name="Google Shape;90;p17"/>
          <p:cNvSpPr txBox="1"/>
          <p:nvPr>
            <p:ph idx="1" type="body"/>
          </p:nvPr>
        </p:nvSpPr>
        <p:spPr>
          <a:xfrm>
            <a:off x="311700" y="771475"/>
            <a:ext cx="3667500" cy="1170600"/>
          </a:xfrm>
          <a:prstGeom prst="rect">
            <a:avLst/>
          </a:prstGeom>
        </p:spPr>
        <p:txBody>
          <a:bodyPr anchorCtr="0" anchor="ctr" bIns="91425" lIns="91425" spcFirstLastPara="1" rIns="91425" wrap="square" tIns="91425">
            <a:noAutofit/>
          </a:bodyPr>
          <a:lstStyle/>
          <a:p>
            <a:pPr indent="0" lvl="0" marL="0" rtl="0" algn="just">
              <a:lnSpc>
                <a:spcPct val="120000"/>
              </a:lnSpc>
              <a:spcBef>
                <a:spcPts val="600"/>
              </a:spcBef>
              <a:spcAft>
                <a:spcPts val="600"/>
              </a:spcAft>
              <a:buSzPts val="523"/>
              <a:buNone/>
            </a:pPr>
            <a:r>
              <a:rPr lang="en" sz="1250">
                <a:solidFill>
                  <a:schemeClr val="dk1"/>
                </a:solidFill>
                <a:latin typeface="Comic Sans MS"/>
                <a:ea typeface="Comic Sans MS"/>
                <a:cs typeface="Comic Sans MS"/>
                <a:sym typeface="Comic Sans MS"/>
              </a:rPr>
              <a:t>Food crops are irrigated with freshwater, not salty water. Freshwater makes up only about 3% of all of the available water on Earth. Sort the following water types into the appropriate category of either freshwater or salty water. </a:t>
            </a:r>
            <a:endParaRPr sz="1155"/>
          </a:p>
        </p:txBody>
      </p:sp>
      <p:sp>
        <p:nvSpPr>
          <p:cNvPr id="91" name="Google Shape;91;p17"/>
          <p:cNvSpPr txBox="1"/>
          <p:nvPr/>
        </p:nvSpPr>
        <p:spPr>
          <a:xfrm>
            <a:off x="431575" y="2796575"/>
            <a:ext cx="736800" cy="3693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omic Sans MS"/>
                <a:ea typeface="Comic Sans MS"/>
                <a:cs typeface="Comic Sans MS"/>
                <a:sym typeface="Comic Sans MS"/>
              </a:rPr>
              <a:t>Glacier</a:t>
            </a:r>
            <a:endParaRPr sz="1200">
              <a:latin typeface="Comic Sans MS"/>
              <a:ea typeface="Comic Sans MS"/>
              <a:cs typeface="Comic Sans MS"/>
              <a:sym typeface="Comic Sans MS"/>
            </a:endParaRPr>
          </a:p>
        </p:txBody>
      </p:sp>
      <p:sp>
        <p:nvSpPr>
          <p:cNvPr id="92" name="Google Shape;92;p17"/>
          <p:cNvSpPr txBox="1"/>
          <p:nvPr/>
        </p:nvSpPr>
        <p:spPr>
          <a:xfrm>
            <a:off x="1412645" y="3202675"/>
            <a:ext cx="497100" cy="3693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omic Sans MS"/>
                <a:ea typeface="Comic Sans MS"/>
                <a:cs typeface="Comic Sans MS"/>
                <a:sym typeface="Comic Sans MS"/>
              </a:rPr>
              <a:t>Rain</a:t>
            </a:r>
            <a:endParaRPr sz="1200">
              <a:latin typeface="Comic Sans MS"/>
              <a:ea typeface="Comic Sans MS"/>
              <a:cs typeface="Comic Sans MS"/>
              <a:sym typeface="Comic Sans MS"/>
            </a:endParaRPr>
          </a:p>
        </p:txBody>
      </p:sp>
      <p:sp>
        <p:nvSpPr>
          <p:cNvPr id="93" name="Google Shape;93;p17"/>
          <p:cNvSpPr txBox="1"/>
          <p:nvPr/>
        </p:nvSpPr>
        <p:spPr>
          <a:xfrm>
            <a:off x="617650" y="3247275"/>
            <a:ext cx="640800" cy="3693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omic Sans MS"/>
                <a:ea typeface="Comic Sans MS"/>
                <a:cs typeface="Comic Sans MS"/>
                <a:sym typeface="Comic Sans MS"/>
              </a:rPr>
              <a:t>Ocean</a:t>
            </a:r>
            <a:endParaRPr sz="1200">
              <a:latin typeface="Comic Sans MS"/>
              <a:ea typeface="Comic Sans MS"/>
              <a:cs typeface="Comic Sans MS"/>
              <a:sym typeface="Comic Sans MS"/>
            </a:endParaRPr>
          </a:p>
        </p:txBody>
      </p:sp>
      <p:sp>
        <p:nvSpPr>
          <p:cNvPr id="94" name="Google Shape;94;p17"/>
          <p:cNvSpPr txBox="1"/>
          <p:nvPr/>
        </p:nvSpPr>
        <p:spPr>
          <a:xfrm>
            <a:off x="2954925" y="3247275"/>
            <a:ext cx="601500" cy="3693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omic Sans MS"/>
                <a:ea typeface="Comic Sans MS"/>
                <a:cs typeface="Comic Sans MS"/>
                <a:sym typeface="Comic Sans MS"/>
              </a:rPr>
              <a:t>Snow</a:t>
            </a:r>
            <a:endParaRPr sz="1200">
              <a:latin typeface="Comic Sans MS"/>
              <a:ea typeface="Comic Sans MS"/>
              <a:cs typeface="Comic Sans MS"/>
              <a:sym typeface="Comic Sans MS"/>
            </a:endParaRPr>
          </a:p>
        </p:txBody>
      </p:sp>
      <p:sp>
        <p:nvSpPr>
          <p:cNvPr id="95" name="Google Shape;95;p17"/>
          <p:cNvSpPr txBox="1"/>
          <p:nvPr/>
        </p:nvSpPr>
        <p:spPr>
          <a:xfrm>
            <a:off x="2063950" y="3247275"/>
            <a:ext cx="736800" cy="3693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omic Sans MS"/>
                <a:ea typeface="Comic Sans MS"/>
                <a:cs typeface="Comic Sans MS"/>
                <a:sym typeface="Comic Sans MS"/>
              </a:rPr>
              <a:t>Stream</a:t>
            </a:r>
            <a:endParaRPr sz="1200">
              <a:latin typeface="Comic Sans MS"/>
              <a:ea typeface="Comic Sans MS"/>
              <a:cs typeface="Comic Sans MS"/>
              <a:sym typeface="Comic Sans MS"/>
            </a:endParaRPr>
          </a:p>
        </p:txBody>
      </p:sp>
      <p:sp>
        <p:nvSpPr>
          <p:cNvPr id="96" name="Google Shape;96;p17"/>
          <p:cNvSpPr txBox="1"/>
          <p:nvPr/>
        </p:nvSpPr>
        <p:spPr>
          <a:xfrm>
            <a:off x="1345738" y="2774275"/>
            <a:ext cx="601500" cy="3693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omic Sans MS"/>
                <a:ea typeface="Comic Sans MS"/>
                <a:cs typeface="Comic Sans MS"/>
                <a:sym typeface="Comic Sans MS"/>
              </a:rPr>
              <a:t>Lake</a:t>
            </a:r>
            <a:endParaRPr sz="1200">
              <a:latin typeface="Comic Sans MS"/>
              <a:ea typeface="Comic Sans MS"/>
              <a:cs typeface="Comic Sans MS"/>
              <a:sym typeface="Comic Sans MS"/>
            </a:endParaRPr>
          </a:p>
        </p:txBody>
      </p:sp>
      <p:sp>
        <p:nvSpPr>
          <p:cNvPr id="97" name="Google Shape;97;p17"/>
          <p:cNvSpPr txBox="1"/>
          <p:nvPr/>
        </p:nvSpPr>
        <p:spPr>
          <a:xfrm>
            <a:off x="2063950" y="2752225"/>
            <a:ext cx="601500" cy="3693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omic Sans MS"/>
                <a:ea typeface="Comic Sans MS"/>
                <a:cs typeface="Comic Sans MS"/>
                <a:sym typeface="Comic Sans MS"/>
              </a:rPr>
              <a:t>River</a:t>
            </a:r>
            <a:endParaRPr sz="1200">
              <a:latin typeface="Comic Sans MS"/>
              <a:ea typeface="Comic Sans MS"/>
              <a:cs typeface="Comic Sans MS"/>
              <a:sym typeface="Comic Sans MS"/>
            </a:endParaRPr>
          </a:p>
        </p:txBody>
      </p:sp>
      <p:sp>
        <p:nvSpPr>
          <p:cNvPr id="98" name="Google Shape;98;p17"/>
          <p:cNvSpPr txBox="1"/>
          <p:nvPr/>
        </p:nvSpPr>
        <p:spPr>
          <a:xfrm>
            <a:off x="2782138" y="2752225"/>
            <a:ext cx="1119900" cy="3693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omic Sans MS"/>
                <a:ea typeface="Comic Sans MS"/>
                <a:cs typeface="Comic Sans MS"/>
                <a:sym typeface="Comic Sans MS"/>
              </a:rPr>
              <a:t>Groundwater</a:t>
            </a:r>
            <a:endParaRPr sz="1200">
              <a:latin typeface="Comic Sans MS"/>
              <a:ea typeface="Comic Sans MS"/>
              <a:cs typeface="Comic Sans MS"/>
              <a:sym typeface="Comic Sans MS"/>
            </a:endParaRPr>
          </a:p>
        </p:txBody>
      </p:sp>
      <p:sp>
        <p:nvSpPr>
          <p:cNvPr id="99" name="Google Shape;99;p17"/>
          <p:cNvSpPr txBox="1"/>
          <p:nvPr/>
        </p:nvSpPr>
        <p:spPr>
          <a:xfrm>
            <a:off x="311700" y="2018375"/>
            <a:ext cx="3667500" cy="608100"/>
          </a:xfrm>
          <a:prstGeom prst="rect">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spAutoFit/>
          </a:bodyPr>
          <a:lstStyle/>
          <a:p>
            <a:pPr indent="0" lvl="0" marL="0" rtl="0" algn="just">
              <a:lnSpc>
                <a:spcPct val="120000"/>
              </a:lnSpc>
              <a:spcBef>
                <a:spcPts val="600"/>
              </a:spcBef>
              <a:spcAft>
                <a:spcPts val="600"/>
              </a:spcAft>
              <a:buClr>
                <a:schemeClr val="dk1"/>
              </a:buClr>
              <a:buSzPts val="523"/>
              <a:buFont typeface="Arial"/>
              <a:buNone/>
            </a:pPr>
            <a:r>
              <a:rPr b="1" lang="en" sz="1250">
                <a:solidFill>
                  <a:schemeClr val="dk1"/>
                </a:solidFill>
                <a:latin typeface="Comic Sans MS"/>
                <a:ea typeface="Comic Sans MS"/>
                <a:cs typeface="Comic Sans MS"/>
                <a:sym typeface="Comic Sans MS"/>
              </a:rPr>
              <a:t>Click and drag the water sources listed in the boxes to below the appropriate heading.</a:t>
            </a:r>
            <a:endParaRPr b="1" sz="1250">
              <a:solidFill>
                <a:schemeClr val="dk1"/>
              </a:solidFill>
              <a:latin typeface="Comic Sans MS"/>
              <a:ea typeface="Comic Sans MS"/>
              <a:cs typeface="Comic Sans MS"/>
              <a:sym typeface="Comic Sans MS"/>
            </a:endParaRPr>
          </a:p>
        </p:txBody>
      </p:sp>
      <p:pic>
        <p:nvPicPr>
          <p:cNvPr id="100" name="Google Shape;100;p17"/>
          <p:cNvPicPr preferRelativeResize="0"/>
          <p:nvPr/>
        </p:nvPicPr>
        <p:blipFill>
          <a:blip r:embed="rId3">
            <a:alphaModFix/>
          </a:blip>
          <a:stretch>
            <a:fillRect/>
          </a:stretch>
        </p:blipFill>
        <p:spPr>
          <a:xfrm>
            <a:off x="4131600" y="865325"/>
            <a:ext cx="4859999" cy="3210910"/>
          </a:xfrm>
          <a:prstGeom prst="rect">
            <a:avLst/>
          </a:prstGeom>
          <a:noFill/>
          <a:ln>
            <a:noFill/>
          </a:ln>
        </p:spPr>
      </p:pic>
      <p:sp>
        <p:nvSpPr>
          <p:cNvPr id="101" name="Google Shape;101;p17"/>
          <p:cNvSpPr txBox="1"/>
          <p:nvPr/>
        </p:nvSpPr>
        <p:spPr>
          <a:xfrm>
            <a:off x="6013800" y="4726250"/>
            <a:ext cx="10956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Shutterstock 236708653 </a:t>
            </a:r>
            <a:endParaRPr sz="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11700" y="275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400">
                <a:latin typeface="Comic Sans MS"/>
                <a:ea typeface="Comic Sans MS"/>
                <a:cs typeface="Comic Sans MS"/>
                <a:sym typeface="Comic Sans MS"/>
              </a:rPr>
              <a:t>Water supply and demand</a:t>
            </a:r>
            <a:endParaRPr/>
          </a:p>
        </p:txBody>
      </p:sp>
      <p:sp>
        <p:nvSpPr>
          <p:cNvPr id="107" name="Google Shape;107;p18"/>
          <p:cNvSpPr txBox="1"/>
          <p:nvPr>
            <p:ph idx="1" type="body"/>
          </p:nvPr>
        </p:nvSpPr>
        <p:spPr>
          <a:xfrm>
            <a:off x="545150" y="1152475"/>
            <a:ext cx="4373400" cy="1419300"/>
          </a:xfrm>
          <a:prstGeom prst="rect">
            <a:avLst/>
          </a:prstGeom>
        </p:spPr>
        <p:txBody>
          <a:bodyPr anchorCtr="0" anchor="t" bIns="91425" lIns="91425" spcFirstLastPara="1" rIns="91425" wrap="square" tIns="91425">
            <a:normAutofit fontScale="85000"/>
          </a:bodyPr>
          <a:lstStyle/>
          <a:p>
            <a:pPr indent="-358140" lvl="0" marL="457200" rtl="0" algn="l">
              <a:lnSpc>
                <a:spcPct val="90000"/>
              </a:lnSpc>
              <a:spcBef>
                <a:spcPts val="1000"/>
              </a:spcBef>
              <a:spcAft>
                <a:spcPts val="0"/>
              </a:spcAft>
              <a:buClr>
                <a:schemeClr val="dk1"/>
              </a:buClr>
              <a:buSzPct val="100000"/>
              <a:buChar char="❖"/>
            </a:pPr>
            <a:r>
              <a:rPr lang="en" sz="2400">
                <a:solidFill>
                  <a:schemeClr val="dk1"/>
                </a:solidFill>
                <a:latin typeface="Comic Sans MS"/>
                <a:ea typeface="Comic Sans MS"/>
                <a:cs typeface="Comic Sans MS"/>
                <a:sym typeface="Comic Sans MS"/>
              </a:rPr>
              <a:t>Water resources are limited.</a:t>
            </a:r>
            <a:endParaRPr sz="2400">
              <a:solidFill>
                <a:schemeClr val="dk1"/>
              </a:solidFill>
              <a:latin typeface="Comic Sans MS"/>
              <a:ea typeface="Comic Sans MS"/>
              <a:cs typeface="Comic Sans MS"/>
              <a:sym typeface="Comic Sans MS"/>
            </a:endParaRPr>
          </a:p>
          <a:p>
            <a:pPr indent="-358140" lvl="0" marL="457200" rtl="0" algn="l">
              <a:lnSpc>
                <a:spcPct val="90000"/>
              </a:lnSpc>
              <a:spcBef>
                <a:spcPts val="0"/>
              </a:spcBef>
              <a:spcAft>
                <a:spcPts val="0"/>
              </a:spcAft>
              <a:buClr>
                <a:schemeClr val="dk1"/>
              </a:buClr>
              <a:buSzPct val="100000"/>
              <a:buChar char="❖"/>
            </a:pPr>
            <a:r>
              <a:rPr lang="en" sz="2400">
                <a:solidFill>
                  <a:schemeClr val="dk1"/>
                </a:solidFill>
                <a:latin typeface="Comic Sans MS"/>
                <a:ea typeface="Comic Sans MS"/>
                <a:cs typeface="Comic Sans MS"/>
                <a:sym typeface="Comic Sans MS"/>
              </a:rPr>
              <a:t>We do not create </a:t>
            </a:r>
            <a:r>
              <a:rPr i="1" lang="en" sz="2400">
                <a:solidFill>
                  <a:schemeClr val="dk1"/>
                </a:solidFill>
                <a:latin typeface="Comic Sans MS"/>
                <a:ea typeface="Comic Sans MS"/>
                <a:cs typeface="Comic Sans MS"/>
                <a:sym typeface="Comic Sans MS"/>
              </a:rPr>
              <a:t>new</a:t>
            </a:r>
            <a:r>
              <a:rPr lang="en" sz="2400">
                <a:solidFill>
                  <a:schemeClr val="dk1"/>
                </a:solidFill>
                <a:latin typeface="Comic Sans MS"/>
                <a:ea typeface="Comic Sans MS"/>
                <a:cs typeface="Comic Sans MS"/>
                <a:sym typeface="Comic Sans MS"/>
              </a:rPr>
              <a:t> water.</a:t>
            </a:r>
            <a:endParaRPr sz="2400">
              <a:solidFill>
                <a:schemeClr val="dk1"/>
              </a:solidFill>
              <a:latin typeface="Comic Sans MS"/>
              <a:ea typeface="Comic Sans MS"/>
              <a:cs typeface="Comic Sans MS"/>
              <a:sym typeface="Comic Sans MS"/>
            </a:endParaRPr>
          </a:p>
          <a:p>
            <a:pPr indent="-358140" lvl="0" marL="457200" rtl="0" algn="l">
              <a:lnSpc>
                <a:spcPct val="90000"/>
              </a:lnSpc>
              <a:spcBef>
                <a:spcPts val="0"/>
              </a:spcBef>
              <a:spcAft>
                <a:spcPts val="0"/>
              </a:spcAft>
              <a:buClr>
                <a:schemeClr val="dk1"/>
              </a:buClr>
              <a:buSzPct val="100000"/>
              <a:buChar char="❖"/>
            </a:pPr>
            <a:r>
              <a:rPr lang="en" sz="2400">
                <a:solidFill>
                  <a:schemeClr val="dk1"/>
                </a:solidFill>
                <a:latin typeface="Comic Sans MS"/>
                <a:ea typeface="Comic Sans MS"/>
                <a:cs typeface="Comic Sans MS"/>
                <a:sym typeface="Comic Sans MS"/>
              </a:rPr>
              <a:t>Water is recycled and reused.</a:t>
            </a:r>
            <a:endParaRPr sz="2400">
              <a:solidFill>
                <a:schemeClr val="dk1"/>
              </a:solidFill>
              <a:latin typeface="Comic Sans MS"/>
              <a:ea typeface="Comic Sans MS"/>
              <a:cs typeface="Comic Sans MS"/>
              <a:sym typeface="Comic Sans MS"/>
            </a:endParaRPr>
          </a:p>
          <a:p>
            <a:pPr indent="0" lvl="0" marL="0" rtl="0" algn="l">
              <a:spcBef>
                <a:spcPts val="0"/>
              </a:spcBef>
              <a:spcAft>
                <a:spcPts val="1200"/>
              </a:spcAft>
              <a:buNone/>
            </a:pPr>
            <a:r>
              <a:t/>
            </a:r>
            <a:endParaRPr sz="1400"/>
          </a:p>
        </p:txBody>
      </p:sp>
      <p:pic>
        <p:nvPicPr>
          <p:cNvPr id="108" name="Google Shape;108;p18"/>
          <p:cNvPicPr preferRelativeResize="0"/>
          <p:nvPr/>
        </p:nvPicPr>
        <p:blipFill>
          <a:blip r:embed="rId3">
            <a:alphaModFix/>
          </a:blip>
          <a:stretch>
            <a:fillRect/>
          </a:stretch>
        </p:blipFill>
        <p:spPr>
          <a:xfrm>
            <a:off x="4795475" y="1620750"/>
            <a:ext cx="4237025" cy="2754376"/>
          </a:xfrm>
          <a:prstGeom prst="rect">
            <a:avLst/>
          </a:prstGeom>
          <a:noFill/>
          <a:ln>
            <a:noFill/>
          </a:ln>
        </p:spPr>
      </p:pic>
      <p:pic>
        <p:nvPicPr>
          <p:cNvPr id="109" name="Google Shape;109;p18"/>
          <p:cNvPicPr preferRelativeResize="0"/>
          <p:nvPr/>
        </p:nvPicPr>
        <p:blipFill>
          <a:blip r:embed="rId4">
            <a:alphaModFix/>
          </a:blip>
          <a:stretch>
            <a:fillRect/>
          </a:stretch>
        </p:blipFill>
        <p:spPr>
          <a:xfrm>
            <a:off x="1199575" y="2647175"/>
            <a:ext cx="2592888" cy="2266925"/>
          </a:xfrm>
          <a:prstGeom prst="rect">
            <a:avLst/>
          </a:prstGeom>
          <a:noFill/>
          <a:ln>
            <a:noFill/>
          </a:ln>
        </p:spPr>
      </p:pic>
      <p:pic>
        <p:nvPicPr>
          <p:cNvPr id="110" name="Google Shape;110;p18"/>
          <p:cNvPicPr preferRelativeResize="0"/>
          <p:nvPr/>
        </p:nvPicPr>
        <p:blipFill>
          <a:blip r:embed="rId5">
            <a:alphaModFix/>
          </a:blip>
          <a:stretch>
            <a:fillRect/>
          </a:stretch>
        </p:blipFill>
        <p:spPr>
          <a:xfrm>
            <a:off x="6674225" y="4732750"/>
            <a:ext cx="2158075" cy="318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337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400">
                <a:latin typeface="Comic Sans MS"/>
                <a:ea typeface="Comic Sans MS"/>
                <a:cs typeface="Comic Sans MS"/>
                <a:sym typeface="Comic Sans MS"/>
              </a:rPr>
              <a:t>Water scarcity</a:t>
            </a:r>
            <a:endParaRPr/>
          </a:p>
        </p:txBody>
      </p:sp>
      <p:sp>
        <p:nvSpPr>
          <p:cNvPr id="116" name="Google Shape;116;p19"/>
          <p:cNvSpPr txBox="1"/>
          <p:nvPr>
            <p:ph idx="1" type="body"/>
          </p:nvPr>
        </p:nvSpPr>
        <p:spPr>
          <a:xfrm>
            <a:off x="311700" y="1152475"/>
            <a:ext cx="8520600" cy="1043400"/>
          </a:xfrm>
          <a:prstGeom prst="rect">
            <a:avLst/>
          </a:prstGeom>
          <a:ln cap="flat" cmpd="sng" w="28575">
            <a:solidFill>
              <a:srgbClr val="0B5394"/>
            </a:solidFill>
            <a:prstDash val="solid"/>
            <a:round/>
            <a:headEnd len="sm" w="sm" type="none"/>
            <a:tailEnd len="sm" w="sm" type="none"/>
          </a:ln>
        </p:spPr>
        <p:txBody>
          <a:bodyPr anchorCtr="0" anchor="ctr" bIns="91425" lIns="91425" spcFirstLastPara="1" rIns="91425" wrap="square" tIns="91425">
            <a:normAutofit/>
          </a:bodyPr>
          <a:lstStyle/>
          <a:p>
            <a:pPr indent="0" lvl="0" marL="0" rtl="0" algn="just">
              <a:lnSpc>
                <a:spcPct val="120000"/>
              </a:lnSpc>
              <a:spcBef>
                <a:spcPts val="600"/>
              </a:spcBef>
              <a:spcAft>
                <a:spcPts val="600"/>
              </a:spcAft>
              <a:buNone/>
            </a:pPr>
            <a:r>
              <a:rPr lang="en" sz="1900">
                <a:solidFill>
                  <a:schemeClr val="dk1"/>
                </a:solidFill>
                <a:latin typeface="Comic Sans MS"/>
                <a:ea typeface="Comic Sans MS"/>
                <a:cs typeface="Comic Sans MS"/>
                <a:sym typeface="Comic Sans MS"/>
              </a:rPr>
              <a:t>If all the water that was ever on the Earth is </a:t>
            </a:r>
            <a:r>
              <a:rPr i="1" lang="en" sz="1900">
                <a:solidFill>
                  <a:schemeClr val="dk1"/>
                </a:solidFill>
                <a:latin typeface="Comic Sans MS"/>
                <a:ea typeface="Comic Sans MS"/>
                <a:cs typeface="Comic Sans MS"/>
                <a:sym typeface="Comic Sans MS"/>
              </a:rPr>
              <a:t>still on the Earth</a:t>
            </a:r>
            <a:r>
              <a:rPr lang="en" sz="1900">
                <a:solidFill>
                  <a:schemeClr val="dk1"/>
                </a:solidFill>
                <a:latin typeface="Comic Sans MS"/>
                <a:ea typeface="Comic Sans MS"/>
                <a:cs typeface="Comic Sans MS"/>
                <a:sym typeface="Comic Sans MS"/>
              </a:rPr>
              <a:t>, why are we </a:t>
            </a:r>
            <a:r>
              <a:rPr i="1" lang="en" sz="1900">
                <a:solidFill>
                  <a:schemeClr val="dk1"/>
                </a:solidFill>
                <a:latin typeface="Comic Sans MS"/>
                <a:ea typeface="Comic Sans MS"/>
                <a:cs typeface="Comic Sans MS"/>
                <a:sym typeface="Comic Sans MS"/>
              </a:rPr>
              <a:t>now</a:t>
            </a:r>
            <a:r>
              <a:rPr lang="en" sz="1900">
                <a:solidFill>
                  <a:schemeClr val="dk1"/>
                </a:solidFill>
                <a:latin typeface="Comic Sans MS"/>
                <a:ea typeface="Comic Sans MS"/>
                <a:cs typeface="Comic Sans MS"/>
                <a:sym typeface="Comic Sans MS"/>
              </a:rPr>
              <a:t> concerned if we will have enough water to safely grow food?</a:t>
            </a:r>
            <a:endParaRPr sz="800"/>
          </a:p>
        </p:txBody>
      </p:sp>
      <p:sp>
        <p:nvSpPr>
          <p:cNvPr id="117" name="Google Shape;117;p19"/>
          <p:cNvSpPr txBox="1"/>
          <p:nvPr/>
        </p:nvSpPr>
        <p:spPr>
          <a:xfrm>
            <a:off x="311700" y="2503975"/>
            <a:ext cx="5235900" cy="2156100"/>
          </a:xfrm>
          <a:prstGeom prst="rect">
            <a:avLst/>
          </a:prstGeom>
          <a:no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20000"/>
              </a:lnSpc>
              <a:spcBef>
                <a:spcPts val="600"/>
              </a:spcBef>
              <a:spcAft>
                <a:spcPts val="0"/>
              </a:spcAft>
              <a:buClr>
                <a:schemeClr val="dk1"/>
              </a:buClr>
              <a:buSzPts val="1100"/>
              <a:buFont typeface="Arial"/>
              <a:buNone/>
            </a:pPr>
            <a:r>
              <a:rPr lang="en" sz="1600">
                <a:solidFill>
                  <a:schemeClr val="dk1"/>
                </a:solidFill>
                <a:latin typeface="Comic Sans MS"/>
                <a:ea typeface="Comic Sans MS"/>
                <a:cs typeface="Comic Sans MS"/>
                <a:sym typeface="Comic Sans MS"/>
              </a:rPr>
              <a:t>The demand for freshwater from all sources has increased with the increase in the human population. This demand is expected to continue to increase.</a:t>
            </a:r>
            <a:endParaRPr sz="1600">
              <a:solidFill>
                <a:schemeClr val="dk1"/>
              </a:solidFill>
              <a:latin typeface="Comic Sans MS"/>
              <a:ea typeface="Comic Sans MS"/>
              <a:cs typeface="Comic Sans MS"/>
              <a:sym typeface="Comic Sans MS"/>
            </a:endParaRPr>
          </a:p>
          <a:p>
            <a:pPr indent="0" lvl="0" marL="0" rtl="0" algn="just">
              <a:lnSpc>
                <a:spcPct val="120000"/>
              </a:lnSpc>
              <a:spcBef>
                <a:spcPts val="600"/>
              </a:spcBef>
              <a:spcAft>
                <a:spcPts val="600"/>
              </a:spcAft>
              <a:buNone/>
            </a:pPr>
            <a:r>
              <a:rPr lang="en" sz="1600">
                <a:solidFill>
                  <a:schemeClr val="dk1"/>
                </a:solidFill>
                <a:latin typeface="Comic Sans MS"/>
                <a:ea typeface="Comic Sans MS"/>
                <a:cs typeface="Comic Sans MS"/>
                <a:sym typeface="Comic Sans MS"/>
              </a:rPr>
              <a:t>More people require more water for growing food as well as for drinking, sanitation, energy, and other industries. Groundwater supplies are declining.</a:t>
            </a:r>
            <a:endParaRPr sz="1100"/>
          </a:p>
        </p:txBody>
      </p:sp>
      <p:sp>
        <p:nvSpPr>
          <p:cNvPr id="118" name="Google Shape;118;p19"/>
          <p:cNvSpPr txBox="1"/>
          <p:nvPr/>
        </p:nvSpPr>
        <p:spPr>
          <a:xfrm>
            <a:off x="5753300" y="2501425"/>
            <a:ext cx="3078900" cy="2161200"/>
          </a:xfrm>
          <a:prstGeom prst="rect">
            <a:avLst/>
          </a:prstGeom>
          <a:no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20000"/>
              </a:lnSpc>
              <a:spcBef>
                <a:spcPts val="600"/>
              </a:spcBef>
              <a:spcAft>
                <a:spcPts val="600"/>
              </a:spcAft>
              <a:buNone/>
            </a:pPr>
            <a:r>
              <a:rPr lang="en" sz="2300">
                <a:solidFill>
                  <a:schemeClr val="dk1"/>
                </a:solidFill>
                <a:latin typeface="Comic Sans MS"/>
                <a:ea typeface="Comic Sans MS"/>
                <a:cs typeface="Comic Sans MS"/>
                <a:sym typeface="Comic Sans MS"/>
              </a:rPr>
              <a:t>We can’t create more water, so we must use our available water responsibly. </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11700" y="122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60">
                <a:latin typeface="Comic Sans MS"/>
                <a:ea typeface="Comic Sans MS"/>
                <a:cs typeface="Comic Sans MS"/>
                <a:sym typeface="Comic Sans MS"/>
              </a:rPr>
              <a:t>Human activity and Climate changes</a:t>
            </a:r>
            <a:endParaRPr sz="1020"/>
          </a:p>
        </p:txBody>
      </p:sp>
      <p:sp>
        <p:nvSpPr>
          <p:cNvPr id="124" name="Google Shape;124;p20"/>
          <p:cNvSpPr txBox="1"/>
          <p:nvPr>
            <p:ph idx="1" type="body"/>
          </p:nvPr>
        </p:nvSpPr>
        <p:spPr>
          <a:xfrm>
            <a:off x="311700" y="695125"/>
            <a:ext cx="8610900" cy="4288200"/>
          </a:xfrm>
          <a:prstGeom prst="rect">
            <a:avLst/>
          </a:prstGeom>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20000"/>
              </a:lnSpc>
              <a:spcBef>
                <a:spcPts val="600"/>
              </a:spcBef>
              <a:spcAft>
                <a:spcPts val="0"/>
              </a:spcAft>
              <a:buNone/>
            </a:pPr>
            <a:r>
              <a:rPr b="1" lang="en" sz="1300">
                <a:solidFill>
                  <a:schemeClr val="dk1"/>
                </a:solidFill>
                <a:latin typeface="Comic Sans MS"/>
                <a:ea typeface="Comic Sans MS"/>
                <a:cs typeface="Comic Sans MS"/>
                <a:sym typeface="Comic Sans MS"/>
              </a:rPr>
              <a:t>Environmental water resources are impacted by interconnected challenges:</a:t>
            </a:r>
            <a:endParaRPr sz="1300">
              <a:solidFill>
                <a:schemeClr val="dk1"/>
              </a:solidFill>
              <a:latin typeface="Comic Sans MS"/>
              <a:ea typeface="Comic Sans MS"/>
              <a:cs typeface="Comic Sans MS"/>
              <a:sym typeface="Comic Sans MS"/>
            </a:endParaRPr>
          </a:p>
          <a:p>
            <a:pPr indent="-311150" lvl="0" marL="457200" rtl="0" algn="just">
              <a:lnSpc>
                <a:spcPct val="120000"/>
              </a:lnSpc>
              <a:spcBef>
                <a:spcPts val="1000"/>
              </a:spcBef>
              <a:spcAft>
                <a:spcPts val="0"/>
              </a:spcAft>
              <a:buClr>
                <a:schemeClr val="dk1"/>
              </a:buClr>
              <a:buSzPts val="1300"/>
              <a:buFont typeface="Comic Sans MS"/>
              <a:buChar char="❖"/>
            </a:pPr>
            <a:r>
              <a:rPr lang="en" sz="1300">
                <a:solidFill>
                  <a:schemeClr val="dk1"/>
                </a:solidFill>
                <a:latin typeface="Comic Sans MS"/>
                <a:ea typeface="Comic Sans MS"/>
                <a:cs typeface="Comic Sans MS"/>
                <a:sym typeface="Comic Sans MS"/>
              </a:rPr>
              <a:t>Human activity increases </a:t>
            </a:r>
            <a:r>
              <a:rPr lang="en" sz="1300" u="sng">
                <a:solidFill>
                  <a:schemeClr val="dk1"/>
                </a:solidFill>
                <a:latin typeface="Comic Sans MS"/>
                <a:ea typeface="Comic Sans MS"/>
                <a:cs typeface="Comic Sans MS"/>
                <a:sym typeface="Comic Sans MS"/>
              </a:rPr>
              <a:t>demand</a:t>
            </a:r>
            <a:r>
              <a:rPr lang="en" sz="1300">
                <a:solidFill>
                  <a:schemeClr val="dk1"/>
                </a:solidFill>
                <a:latin typeface="Comic Sans MS"/>
                <a:ea typeface="Comic Sans MS"/>
                <a:cs typeface="Comic Sans MS"/>
                <a:sym typeface="Comic Sans MS"/>
              </a:rPr>
              <a:t> for water and impacts the </a:t>
            </a:r>
            <a:r>
              <a:rPr lang="en" sz="1300" u="sng">
                <a:solidFill>
                  <a:schemeClr val="dk1"/>
                </a:solidFill>
                <a:latin typeface="Comic Sans MS"/>
                <a:ea typeface="Comic Sans MS"/>
                <a:cs typeface="Comic Sans MS"/>
                <a:sym typeface="Comic Sans MS"/>
              </a:rPr>
              <a:t>quality</a:t>
            </a:r>
            <a:r>
              <a:rPr lang="en" sz="1300">
                <a:solidFill>
                  <a:schemeClr val="dk1"/>
                </a:solidFill>
                <a:latin typeface="Comic Sans MS"/>
                <a:ea typeface="Comic Sans MS"/>
                <a:cs typeface="Comic Sans MS"/>
                <a:sym typeface="Comic Sans MS"/>
              </a:rPr>
              <a:t> of water due to output of contaminants such as human waste, personal care products, pharmaceuticals, industrial waste, and other byproducts of daily consumption and disposal. Water must be treated to remove contaminants before being returned to the environment in order to prevent the spread of contaminants wherever the water flows. This is particularly important for water used to irrigate food crops. Water can be filtered to remove contaminants and disinfected to inactivate microorganisms.</a:t>
            </a:r>
            <a:endParaRPr sz="1300">
              <a:solidFill>
                <a:schemeClr val="dk1"/>
              </a:solidFill>
              <a:latin typeface="Comic Sans MS"/>
              <a:ea typeface="Comic Sans MS"/>
              <a:cs typeface="Comic Sans MS"/>
              <a:sym typeface="Comic Sans MS"/>
            </a:endParaRPr>
          </a:p>
          <a:p>
            <a:pPr indent="-311150" lvl="0" marL="457200" rtl="0" algn="just">
              <a:lnSpc>
                <a:spcPct val="120000"/>
              </a:lnSpc>
              <a:spcBef>
                <a:spcPts val="1000"/>
              </a:spcBef>
              <a:spcAft>
                <a:spcPts val="0"/>
              </a:spcAft>
              <a:buClr>
                <a:schemeClr val="dk1"/>
              </a:buClr>
              <a:buSzPts val="1300"/>
              <a:buFont typeface="Comic Sans MS"/>
              <a:buChar char="❖"/>
            </a:pPr>
            <a:r>
              <a:rPr lang="en" sz="1300">
                <a:solidFill>
                  <a:schemeClr val="dk1"/>
                </a:solidFill>
                <a:latin typeface="Comic Sans MS"/>
                <a:ea typeface="Comic Sans MS"/>
                <a:cs typeface="Comic Sans MS"/>
                <a:sym typeface="Comic Sans MS"/>
              </a:rPr>
              <a:t>Climate change impacts long-term patterns of regional temperatures and rainfall. Rain shortages in some regions can lead to drought conditions; whereas other regions may have increased flooding due to more frequent or extreme rain events. Droughts and floods impact the food supply. Drought conditions inhibit plant growth and leave crops vulnerable to damage by pests (both visible and microscopic). Excessive rain can kill crops and spread contamination as water flows to agricultural fields. Temperature increases accelerate snow and glacial melt which impacts fresh water storage. </a:t>
            </a:r>
            <a:endParaRPr sz="1300">
              <a:solidFill>
                <a:schemeClr val="dk1"/>
              </a:solidFill>
              <a:latin typeface="Comic Sans MS"/>
              <a:ea typeface="Comic Sans MS"/>
              <a:cs typeface="Comic Sans MS"/>
              <a:sym typeface="Comic Sans MS"/>
            </a:endParaRPr>
          </a:p>
          <a:p>
            <a:pPr indent="-311150" lvl="0" marL="457200" rtl="0" algn="just">
              <a:lnSpc>
                <a:spcPct val="120000"/>
              </a:lnSpc>
              <a:spcBef>
                <a:spcPts val="1000"/>
              </a:spcBef>
              <a:spcAft>
                <a:spcPts val="1000"/>
              </a:spcAft>
              <a:buClr>
                <a:schemeClr val="dk1"/>
              </a:buClr>
              <a:buSzPts val="1300"/>
              <a:buFont typeface="Comic Sans MS"/>
              <a:buChar char="❖"/>
            </a:pPr>
            <a:r>
              <a:rPr lang="en" sz="1300">
                <a:solidFill>
                  <a:schemeClr val="dk1"/>
                </a:solidFill>
                <a:latin typeface="Comic Sans MS"/>
                <a:ea typeface="Comic Sans MS"/>
                <a:cs typeface="Comic Sans MS"/>
                <a:sym typeface="Comic Sans MS"/>
              </a:rPr>
              <a:t>Environmental water quality must be protected to minimize contamination of agricultural fields – whether from heavy rain events or with irrigation.</a:t>
            </a: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400">
                <a:latin typeface="Comic Sans MS"/>
                <a:ea typeface="Comic Sans MS"/>
                <a:cs typeface="Comic Sans MS"/>
                <a:sym typeface="Comic Sans MS"/>
              </a:rPr>
              <a:t>Water for Food</a:t>
            </a:r>
            <a:endParaRPr/>
          </a:p>
        </p:txBody>
      </p:sp>
      <p:pic>
        <p:nvPicPr>
          <p:cNvPr id="130" name="Google Shape;130;p21"/>
          <p:cNvPicPr preferRelativeResize="0"/>
          <p:nvPr/>
        </p:nvPicPr>
        <p:blipFill>
          <a:blip r:embed="rId3">
            <a:alphaModFix/>
          </a:blip>
          <a:stretch>
            <a:fillRect/>
          </a:stretch>
        </p:blipFill>
        <p:spPr>
          <a:xfrm>
            <a:off x="451950" y="1366621"/>
            <a:ext cx="8315849" cy="31222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