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0"/>
  </p:notesMasterIdLst>
  <p:sldIdLst>
    <p:sldId id="385" r:id="rId2"/>
    <p:sldId id="403" r:id="rId3"/>
    <p:sldId id="394" r:id="rId4"/>
    <p:sldId id="333" r:id="rId5"/>
    <p:sldId id="409" r:id="rId6"/>
    <p:sldId id="335" r:id="rId7"/>
    <p:sldId id="338" r:id="rId8"/>
    <p:sldId id="404" r:id="rId9"/>
    <p:sldId id="405" r:id="rId10"/>
    <p:sldId id="406" r:id="rId11"/>
    <p:sldId id="489" r:id="rId12"/>
    <p:sldId id="494" r:id="rId13"/>
    <p:sldId id="408" r:id="rId14"/>
    <p:sldId id="458" r:id="rId15"/>
    <p:sldId id="410" r:id="rId16"/>
    <p:sldId id="442" r:id="rId17"/>
    <p:sldId id="407" r:id="rId18"/>
    <p:sldId id="411" r:id="rId19"/>
    <p:sldId id="412" r:id="rId20"/>
    <p:sldId id="427" r:id="rId21"/>
    <p:sldId id="417" r:id="rId22"/>
    <p:sldId id="414" r:id="rId23"/>
    <p:sldId id="416" r:id="rId24"/>
    <p:sldId id="418" r:id="rId25"/>
    <p:sldId id="419" r:id="rId26"/>
    <p:sldId id="420" r:id="rId27"/>
    <p:sldId id="415" r:id="rId28"/>
    <p:sldId id="413" r:id="rId29"/>
    <p:sldId id="349" r:id="rId30"/>
    <p:sldId id="424" r:id="rId31"/>
    <p:sldId id="425" r:id="rId32"/>
    <p:sldId id="426" r:id="rId33"/>
    <p:sldId id="400" r:id="rId34"/>
    <p:sldId id="359" r:id="rId35"/>
    <p:sldId id="356" r:id="rId36"/>
    <p:sldId id="360" r:id="rId37"/>
    <p:sldId id="362" r:id="rId38"/>
    <p:sldId id="361" r:id="rId39"/>
    <p:sldId id="428" r:id="rId40"/>
    <p:sldId id="363" r:id="rId41"/>
    <p:sldId id="431" r:id="rId42"/>
    <p:sldId id="432" r:id="rId43"/>
    <p:sldId id="367" r:id="rId44"/>
    <p:sldId id="368" r:id="rId45"/>
    <p:sldId id="433" r:id="rId46"/>
    <p:sldId id="364" r:id="rId47"/>
    <p:sldId id="365" r:id="rId48"/>
    <p:sldId id="373" r:id="rId49"/>
    <p:sldId id="374" r:id="rId50"/>
    <p:sldId id="377" r:id="rId51"/>
    <p:sldId id="436" r:id="rId52"/>
    <p:sldId id="443" r:id="rId53"/>
    <p:sldId id="510" r:id="rId54"/>
    <p:sldId id="452" r:id="rId55"/>
    <p:sldId id="302" r:id="rId56"/>
    <p:sldId id="473" r:id="rId57"/>
    <p:sldId id="454" r:id="rId58"/>
    <p:sldId id="475" r:id="rId59"/>
    <p:sldId id="316" r:id="rId60"/>
    <p:sldId id="513" r:id="rId61"/>
    <p:sldId id="282" r:id="rId62"/>
    <p:sldId id="476" r:id="rId63"/>
    <p:sldId id="471" r:id="rId64"/>
    <p:sldId id="280" r:id="rId65"/>
    <p:sldId id="488" r:id="rId66"/>
    <p:sldId id="472" r:id="rId67"/>
    <p:sldId id="459" r:id="rId68"/>
    <p:sldId id="480" r:id="rId69"/>
    <p:sldId id="462" r:id="rId70"/>
    <p:sldId id="514" r:id="rId71"/>
    <p:sldId id="451" r:id="rId72"/>
    <p:sldId id="295" r:id="rId73"/>
    <p:sldId id="265" r:id="rId74"/>
    <p:sldId id="511" r:id="rId75"/>
    <p:sldId id="505" r:id="rId76"/>
    <p:sldId id="491" r:id="rId77"/>
    <p:sldId id="307" r:id="rId78"/>
    <p:sldId id="460" r:id="rId79"/>
    <p:sldId id="281" r:id="rId80"/>
    <p:sldId id="298" r:id="rId81"/>
    <p:sldId id="512" r:id="rId82"/>
    <p:sldId id="506" r:id="rId83"/>
    <p:sldId id="263" r:id="rId84"/>
    <p:sldId id="287" r:id="rId85"/>
    <p:sldId id="279" r:id="rId86"/>
    <p:sldId id="285" r:id="rId87"/>
    <p:sldId id="507" r:id="rId88"/>
    <p:sldId id="508" r:id="rId8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EA8B00"/>
    <a:srgbClr val="4EBA30"/>
    <a:srgbClr val="7FD1E1"/>
    <a:srgbClr val="006666"/>
    <a:srgbClr val="008080"/>
    <a:srgbClr val="C66E96"/>
    <a:srgbClr val="EBF83C"/>
    <a:srgbClr val="53C733"/>
    <a:srgbClr val="4EC6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323" autoAdjust="0"/>
    <p:restoredTop sz="85000" autoAdjust="0"/>
  </p:normalViewPr>
  <p:slideViewPr>
    <p:cSldViewPr snapToGrid="0">
      <p:cViewPr varScale="1">
        <p:scale>
          <a:sx n="97" d="100"/>
          <a:sy n="97" d="100"/>
        </p:scale>
        <p:origin x="690" y="7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3" d="100"/>
          <a:sy n="83" d="100"/>
        </p:scale>
        <p:origin x="3930" y="9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spPr>
            <a:ln>
              <a:solidFill>
                <a:schemeClr val="tx1">
                  <a:lumMod val="50000"/>
                  <a:lumOff val="50000"/>
                </a:schemeClr>
              </a:solidFill>
            </a:ln>
          </c:spPr>
          <c:dPt>
            <c:idx val="0"/>
            <c:bubble3D val="0"/>
            <c:spPr>
              <a:solidFill>
                <a:schemeClr val="accent1">
                  <a:lumMod val="50000"/>
                </a:schemeClr>
              </a:solidFill>
              <a:ln w="19050">
                <a:solidFill>
                  <a:schemeClr val="tx1">
                    <a:lumMod val="50000"/>
                    <a:lumOff val="50000"/>
                  </a:schemeClr>
                </a:solidFill>
              </a:ln>
              <a:effectLst/>
            </c:spPr>
            <c:extLst>
              <c:ext xmlns:c16="http://schemas.microsoft.com/office/drawing/2014/chart" uri="{C3380CC4-5D6E-409C-BE32-E72D297353CC}">
                <c16:uniqueId val="{00000001-0C41-41A6-BA0A-B11D86C7FE80}"/>
              </c:ext>
            </c:extLst>
          </c:dPt>
          <c:dPt>
            <c:idx val="1"/>
            <c:bubble3D val="0"/>
            <c:spPr>
              <a:solidFill>
                <a:schemeClr val="accent1">
                  <a:lumMod val="60000"/>
                  <a:lumOff val="40000"/>
                </a:schemeClr>
              </a:solidFill>
              <a:ln w="19050">
                <a:solidFill>
                  <a:schemeClr val="tx1">
                    <a:lumMod val="50000"/>
                    <a:lumOff val="50000"/>
                  </a:schemeClr>
                </a:solidFill>
              </a:ln>
              <a:effectLst/>
            </c:spPr>
            <c:extLst>
              <c:ext xmlns:c16="http://schemas.microsoft.com/office/drawing/2014/chart" uri="{C3380CC4-5D6E-409C-BE32-E72D297353CC}">
                <c16:uniqueId val="{00000003-0C41-41A6-BA0A-B11D86C7FE80}"/>
              </c:ext>
            </c:extLst>
          </c:dPt>
          <c:dPt>
            <c:idx val="2"/>
            <c:bubble3D val="0"/>
            <c:spPr>
              <a:solidFill>
                <a:schemeClr val="accent3"/>
              </a:solidFill>
              <a:ln w="19050">
                <a:solidFill>
                  <a:schemeClr val="tx1">
                    <a:lumMod val="50000"/>
                    <a:lumOff val="50000"/>
                  </a:schemeClr>
                </a:solidFill>
              </a:ln>
              <a:effectLst/>
            </c:spPr>
            <c:extLst>
              <c:ext xmlns:c16="http://schemas.microsoft.com/office/drawing/2014/chart" uri="{C3380CC4-5D6E-409C-BE32-E72D297353CC}">
                <c16:uniqueId val="{00000005-0C41-41A6-BA0A-B11D86C7FE80}"/>
              </c:ext>
            </c:extLst>
          </c:dPt>
          <c:cat>
            <c:strRef>
              <c:f>Sheet1!$A$2:$A$4</c:f>
              <c:strCache>
                <c:ptCount val="3"/>
                <c:pt idx="0">
                  <c:v>Freshwater 2.5%</c:v>
                </c:pt>
                <c:pt idx="1">
                  <c:v>Oceans 96.5%</c:v>
                </c:pt>
                <c:pt idx="2">
                  <c:v>Other Saline 0.9%</c:v>
                </c:pt>
              </c:strCache>
            </c:strRef>
          </c:cat>
          <c:val>
            <c:numRef>
              <c:f>Sheet1!$B$2:$B$4</c:f>
              <c:numCache>
                <c:formatCode>0.00%</c:formatCode>
                <c:ptCount val="3"/>
                <c:pt idx="0">
                  <c:v>2.5000000000000001E-2</c:v>
                </c:pt>
                <c:pt idx="1">
                  <c:v>0.96499999999999997</c:v>
                </c:pt>
                <c:pt idx="2">
                  <c:v>8.9999999999999993E-3</c:v>
                </c:pt>
              </c:numCache>
            </c:numRef>
          </c:val>
          <c:extLst>
            <c:ext xmlns:c16="http://schemas.microsoft.com/office/drawing/2014/chart" uri="{C3380CC4-5D6E-409C-BE32-E72D297353CC}">
              <c16:uniqueId val="{00000006-0C41-41A6-BA0A-B11D86C7FE80}"/>
            </c:ext>
          </c:extLst>
        </c:ser>
        <c:dLbls>
          <c:showLegendKey val="0"/>
          <c:showVal val="0"/>
          <c:showCatName val="0"/>
          <c:showSerName val="0"/>
          <c:showPercent val="0"/>
          <c:showBubbleSize val="0"/>
          <c:showLeaderLines val="1"/>
        </c:dLbls>
        <c:firstSliceAng val="84"/>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spPr>
            <a:solidFill>
              <a:schemeClr val="accent4">
                <a:lumMod val="50000"/>
              </a:schemeClr>
            </a:solidFill>
            <a:ln>
              <a:solidFill>
                <a:schemeClr val="tx1">
                  <a:lumMod val="50000"/>
                  <a:lumOff val="50000"/>
                </a:schemeClr>
              </a:solidFill>
            </a:ln>
          </c:spPr>
          <c:dPt>
            <c:idx val="0"/>
            <c:bubble3D val="0"/>
            <c:spPr>
              <a:solidFill>
                <a:schemeClr val="accent1">
                  <a:lumMod val="75000"/>
                </a:schemeClr>
              </a:solidFill>
              <a:ln w="19050">
                <a:solidFill>
                  <a:schemeClr val="tx1">
                    <a:lumMod val="50000"/>
                    <a:lumOff val="50000"/>
                  </a:schemeClr>
                </a:solidFill>
              </a:ln>
              <a:effectLst/>
            </c:spPr>
            <c:extLst>
              <c:ext xmlns:c16="http://schemas.microsoft.com/office/drawing/2014/chart" uri="{C3380CC4-5D6E-409C-BE32-E72D297353CC}">
                <c16:uniqueId val="{00000001-B753-4752-82F6-7E20F022A959}"/>
              </c:ext>
            </c:extLst>
          </c:dPt>
          <c:dPt>
            <c:idx val="1"/>
            <c:bubble3D val="0"/>
            <c:spPr>
              <a:solidFill>
                <a:schemeClr val="accent4">
                  <a:lumMod val="50000"/>
                </a:schemeClr>
              </a:solidFill>
              <a:ln w="19050">
                <a:solidFill>
                  <a:schemeClr val="tx1">
                    <a:lumMod val="50000"/>
                    <a:lumOff val="50000"/>
                  </a:schemeClr>
                </a:solidFill>
              </a:ln>
              <a:effectLst/>
            </c:spPr>
            <c:extLst>
              <c:ext xmlns:c16="http://schemas.microsoft.com/office/drawing/2014/chart" uri="{C3380CC4-5D6E-409C-BE32-E72D297353CC}">
                <c16:uniqueId val="{00000003-B753-4752-82F6-7E20F022A959}"/>
              </c:ext>
            </c:extLst>
          </c:dPt>
          <c:dPt>
            <c:idx val="2"/>
            <c:bubble3D val="0"/>
            <c:spPr>
              <a:solidFill>
                <a:schemeClr val="bg1">
                  <a:lumMod val="85000"/>
                </a:schemeClr>
              </a:solidFill>
              <a:ln w="19050">
                <a:solidFill>
                  <a:schemeClr val="tx1">
                    <a:lumMod val="50000"/>
                    <a:lumOff val="50000"/>
                  </a:schemeClr>
                </a:solidFill>
              </a:ln>
              <a:effectLst/>
            </c:spPr>
            <c:extLst>
              <c:ext xmlns:c16="http://schemas.microsoft.com/office/drawing/2014/chart" uri="{C3380CC4-5D6E-409C-BE32-E72D297353CC}">
                <c16:uniqueId val="{00000005-B753-4752-82F6-7E20F022A959}"/>
              </c:ext>
            </c:extLst>
          </c:dPt>
          <c:cat>
            <c:strRef>
              <c:f>Sheet1!$A$6:$A$8</c:f>
              <c:strCache>
                <c:ptCount val="3"/>
                <c:pt idx="0">
                  <c:v>Surface Water 1.2%</c:v>
                </c:pt>
                <c:pt idx="1">
                  <c:v>Groundwater 30.1%</c:v>
                </c:pt>
                <c:pt idx="2">
                  <c:v>Glaciers/Ice Caps 68.7%</c:v>
                </c:pt>
              </c:strCache>
            </c:strRef>
          </c:cat>
          <c:val>
            <c:numRef>
              <c:f>Sheet1!$B$6:$B$8</c:f>
              <c:numCache>
                <c:formatCode>0.00%</c:formatCode>
                <c:ptCount val="3"/>
                <c:pt idx="0">
                  <c:v>1.2E-2</c:v>
                </c:pt>
                <c:pt idx="1">
                  <c:v>0.30099999999999999</c:v>
                </c:pt>
                <c:pt idx="2">
                  <c:v>0.68700000000000006</c:v>
                </c:pt>
              </c:numCache>
            </c:numRef>
          </c:val>
          <c:extLst>
            <c:ext xmlns:c16="http://schemas.microsoft.com/office/drawing/2014/chart" uri="{C3380CC4-5D6E-409C-BE32-E72D297353CC}">
              <c16:uniqueId val="{00000006-B753-4752-82F6-7E20F022A959}"/>
            </c:ext>
          </c:extLst>
        </c:ser>
        <c:dLbls>
          <c:showLegendKey val="0"/>
          <c:showVal val="0"/>
          <c:showCatName val="0"/>
          <c:showSerName val="0"/>
          <c:showPercent val="0"/>
          <c:showBubbleSize val="0"/>
          <c:showLeaderLines val="1"/>
        </c:dLbls>
        <c:firstSliceAng val="31"/>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Sheet1!$B$3</c:f>
              <c:strCache>
                <c:ptCount val="1"/>
                <c:pt idx="0">
                  <c:v>Water Withdrawals (billion gallons/day)</c:v>
                </c:pt>
              </c:strCache>
            </c:strRef>
          </c:tx>
          <c:spPr>
            <a:solidFill>
              <a:schemeClr val="accent1"/>
            </a:solidFill>
            <a:ln>
              <a:solidFill>
                <a:srgbClr val="297FD5">
                  <a:lumMod val="75000"/>
                </a:srgbClr>
              </a:solidFill>
            </a:ln>
            <a:effectLst/>
          </c:spPr>
          <c:invertIfNegative val="0"/>
          <c:cat>
            <c:numRef>
              <c:f>Sheet1!$A$4:$A$10</c:f>
              <c:numCache>
                <c:formatCode>General</c:formatCode>
                <c:ptCount val="7"/>
                <c:pt idx="0">
                  <c:v>1950</c:v>
                </c:pt>
                <c:pt idx="1">
                  <c:v>1960</c:v>
                </c:pt>
                <c:pt idx="2">
                  <c:v>1970</c:v>
                </c:pt>
                <c:pt idx="3">
                  <c:v>1980</c:v>
                </c:pt>
                <c:pt idx="4">
                  <c:v>1990</c:v>
                </c:pt>
                <c:pt idx="5">
                  <c:v>2000</c:v>
                </c:pt>
                <c:pt idx="6">
                  <c:v>2010</c:v>
                </c:pt>
              </c:numCache>
            </c:numRef>
          </c:cat>
          <c:val>
            <c:numRef>
              <c:f>Sheet1!$B$4:$B$10</c:f>
              <c:numCache>
                <c:formatCode>General</c:formatCode>
                <c:ptCount val="7"/>
                <c:pt idx="0">
                  <c:v>175</c:v>
                </c:pt>
                <c:pt idx="1">
                  <c:v>240</c:v>
                </c:pt>
                <c:pt idx="2">
                  <c:v>320</c:v>
                </c:pt>
                <c:pt idx="3">
                  <c:v>370</c:v>
                </c:pt>
                <c:pt idx="4">
                  <c:v>330</c:v>
                </c:pt>
                <c:pt idx="5">
                  <c:v>350</c:v>
                </c:pt>
                <c:pt idx="6">
                  <c:v>300</c:v>
                </c:pt>
              </c:numCache>
            </c:numRef>
          </c:val>
          <c:extLst>
            <c:ext xmlns:c16="http://schemas.microsoft.com/office/drawing/2014/chart" uri="{C3380CC4-5D6E-409C-BE32-E72D297353CC}">
              <c16:uniqueId val="{00000000-5DDC-481D-9862-534FA3640E9F}"/>
            </c:ext>
          </c:extLst>
        </c:ser>
        <c:dLbls>
          <c:showLegendKey val="0"/>
          <c:showVal val="0"/>
          <c:showCatName val="0"/>
          <c:showSerName val="0"/>
          <c:showPercent val="0"/>
          <c:showBubbleSize val="0"/>
        </c:dLbls>
        <c:gapWidth val="219"/>
        <c:overlap val="-27"/>
        <c:axId val="782689152"/>
        <c:axId val="782688320"/>
      </c:barChart>
      <c:lineChart>
        <c:grouping val="standard"/>
        <c:varyColors val="0"/>
        <c:ser>
          <c:idx val="1"/>
          <c:order val="1"/>
          <c:tx>
            <c:strRef>
              <c:f>Sheet1!$C$3</c:f>
              <c:strCache>
                <c:ptCount val="1"/>
                <c:pt idx="0">
                  <c:v>Human Population (millions)</c:v>
                </c:pt>
              </c:strCache>
            </c:strRef>
          </c:tx>
          <c:spPr>
            <a:ln w="28575" cap="rnd">
              <a:solidFill>
                <a:srgbClr val="7030A0"/>
              </a:solidFill>
              <a:round/>
            </a:ln>
            <a:effectLst/>
          </c:spPr>
          <c:marker>
            <c:symbol val="none"/>
          </c:marker>
          <c:val>
            <c:numRef>
              <c:f>Sheet1!$C$4:$C$10</c:f>
              <c:numCache>
                <c:formatCode>General</c:formatCode>
                <c:ptCount val="7"/>
                <c:pt idx="0">
                  <c:v>160</c:v>
                </c:pt>
                <c:pt idx="1">
                  <c:v>190</c:v>
                </c:pt>
                <c:pt idx="2">
                  <c:v>210</c:v>
                </c:pt>
                <c:pt idx="3">
                  <c:v>240</c:v>
                </c:pt>
                <c:pt idx="4">
                  <c:v>260</c:v>
                </c:pt>
                <c:pt idx="5">
                  <c:v>290</c:v>
                </c:pt>
                <c:pt idx="6">
                  <c:v>310</c:v>
                </c:pt>
              </c:numCache>
            </c:numRef>
          </c:val>
          <c:smooth val="0"/>
          <c:extLst>
            <c:ext xmlns:c16="http://schemas.microsoft.com/office/drawing/2014/chart" uri="{C3380CC4-5D6E-409C-BE32-E72D297353CC}">
              <c16:uniqueId val="{00000001-5DDC-481D-9862-534FA3640E9F}"/>
            </c:ext>
          </c:extLst>
        </c:ser>
        <c:dLbls>
          <c:showLegendKey val="0"/>
          <c:showVal val="0"/>
          <c:showCatName val="0"/>
          <c:showSerName val="0"/>
          <c:showPercent val="0"/>
          <c:showBubbleSize val="0"/>
        </c:dLbls>
        <c:marker val="1"/>
        <c:smooth val="0"/>
        <c:axId val="782676256"/>
        <c:axId val="782671264"/>
      </c:lineChart>
      <c:catAx>
        <c:axId val="782689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782688320"/>
        <c:crosses val="autoZero"/>
        <c:auto val="1"/>
        <c:lblAlgn val="ctr"/>
        <c:lblOffset val="100"/>
        <c:noMultiLvlLbl val="0"/>
      </c:catAx>
      <c:valAx>
        <c:axId val="782688320"/>
        <c:scaling>
          <c:orientation val="minMax"/>
        </c:scaling>
        <c:delete val="0"/>
        <c:axPos val="l"/>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a:t>Water Withdrawals (billion gallons/day)</a:t>
                </a:r>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solidFill>
              <a:schemeClr val="bg1">
                <a:lumMod val="85000"/>
              </a:schemeClr>
            </a:solid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782689152"/>
        <c:crosses val="autoZero"/>
        <c:crossBetween val="between"/>
      </c:valAx>
      <c:valAx>
        <c:axId val="782671264"/>
        <c:scaling>
          <c:orientation val="minMax"/>
        </c:scaling>
        <c:delete val="0"/>
        <c:axPos val="r"/>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a:t>Human Population (millions)</a:t>
                </a:r>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solidFill>
              <a:schemeClr val="bg1">
                <a:lumMod val="85000"/>
              </a:schemeClr>
            </a:solid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782676256"/>
        <c:crosses val="max"/>
        <c:crossBetween val="between"/>
      </c:valAx>
      <c:catAx>
        <c:axId val="782676256"/>
        <c:scaling>
          <c:orientation val="minMax"/>
        </c:scaling>
        <c:delete val="1"/>
        <c:axPos val="b"/>
        <c:majorTickMark val="out"/>
        <c:minorTickMark val="none"/>
        <c:tickLblPos val="nextTo"/>
        <c:crossAx val="78267126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rgbClr val="4A66AC">
          <a:lumMod val="50000"/>
        </a:srgbClr>
      </a:solidFill>
    </a:ln>
    <a:effectLst/>
  </c:spPr>
  <c:txPr>
    <a:bodyPr/>
    <a:lstStyle/>
    <a:p>
      <a:pPr>
        <a:defRPr sz="1100"/>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spPr>
            <a:ln>
              <a:solidFill>
                <a:schemeClr val="tx1">
                  <a:lumMod val="65000"/>
                  <a:lumOff val="35000"/>
                </a:schemeClr>
              </a:solidFill>
            </a:ln>
          </c:spPr>
          <c:dPt>
            <c:idx val="0"/>
            <c:bubble3D val="0"/>
            <c:spPr>
              <a:solidFill>
                <a:schemeClr val="accent1">
                  <a:lumMod val="50000"/>
                </a:schemeClr>
              </a:solidFill>
              <a:ln w="19050">
                <a:solidFill>
                  <a:schemeClr val="tx1">
                    <a:lumMod val="65000"/>
                    <a:lumOff val="35000"/>
                  </a:schemeClr>
                </a:solidFill>
              </a:ln>
              <a:effectLst/>
            </c:spPr>
            <c:extLst>
              <c:ext xmlns:c16="http://schemas.microsoft.com/office/drawing/2014/chart" uri="{C3380CC4-5D6E-409C-BE32-E72D297353CC}">
                <c16:uniqueId val="{00000001-F1F7-40D8-AC87-DF42C0B768D9}"/>
              </c:ext>
            </c:extLst>
          </c:dPt>
          <c:dPt>
            <c:idx val="1"/>
            <c:bubble3D val="0"/>
            <c:spPr>
              <a:solidFill>
                <a:schemeClr val="tx2">
                  <a:lumMod val="60000"/>
                  <a:lumOff val="40000"/>
                </a:schemeClr>
              </a:solidFill>
              <a:ln w="19050">
                <a:solidFill>
                  <a:schemeClr val="tx1">
                    <a:lumMod val="65000"/>
                    <a:lumOff val="35000"/>
                  </a:schemeClr>
                </a:solidFill>
              </a:ln>
              <a:effectLst/>
            </c:spPr>
            <c:extLst>
              <c:ext xmlns:c16="http://schemas.microsoft.com/office/drawing/2014/chart" uri="{C3380CC4-5D6E-409C-BE32-E72D297353CC}">
                <c16:uniqueId val="{00000003-F1F7-40D8-AC87-DF42C0B768D9}"/>
              </c:ext>
            </c:extLst>
          </c:dPt>
          <c:val>
            <c:numRef>
              <c:f>Sheet1!$A$2:$A$3</c:f>
              <c:numCache>
                <c:formatCode>General</c:formatCode>
                <c:ptCount val="2"/>
                <c:pt idx="0">
                  <c:v>7.5</c:v>
                </c:pt>
                <c:pt idx="1">
                  <c:v>92.5</c:v>
                </c:pt>
              </c:numCache>
            </c:numRef>
          </c:val>
          <c:extLst>
            <c:ext xmlns:c16="http://schemas.microsoft.com/office/drawing/2014/chart" uri="{C3380CC4-5D6E-409C-BE32-E72D297353CC}">
              <c16:uniqueId val="{00000004-F1F7-40D8-AC87-DF42C0B768D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spPr>
            <a:ln>
              <a:solidFill>
                <a:schemeClr val="tx1">
                  <a:lumMod val="65000"/>
                  <a:lumOff val="35000"/>
                </a:schemeClr>
              </a:solidFill>
            </a:ln>
          </c:spPr>
          <c:dPt>
            <c:idx val="0"/>
            <c:bubble3D val="0"/>
            <c:spPr>
              <a:solidFill>
                <a:schemeClr val="accent6">
                  <a:lumMod val="50000"/>
                </a:schemeClr>
              </a:solidFill>
              <a:ln w="19050">
                <a:solidFill>
                  <a:schemeClr val="tx1">
                    <a:lumMod val="65000"/>
                    <a:lumOff val="35000"/>
                  </a:schemeClr>
                </a:solidFill>
              </a:ln>
              <a:effectLst/>
            </c:spPr>
            <c:extLst>
              <c:ext xmlns:c16="http://schemas.microsoft.com/office/drawing/2014/chart" uri="{C3380CC4-5D6E-409C-BE32-E72D297353CC}">
                <c16:uniqueId val="{00000001-C303-4AB3-B6B3-48806C86A1E0}"/>
              </c:ext>
            </c:extLst>
          </c:dPt>
          <c:dPt>
            <c:idx val="1"/>
            <c:bubble3D val="0"/>
            <c:spPr>
              <a:solidFill>
                <a:srgbClr val="92D050"/>
              </a:solidFill>
              <a:ln w="19050">
                <a:solidFill>
                  <a:schemeClr val="tx1">
                    <a:lumMod val="65000"/>
                    <a:lumOff val="35000"/>
                  </a:schemeClr>
                </a:solidFill>
              </a:ln>
              <a:effectLst/>
            </c:spPr>
            <c:extLst>
              <c:ext xmlns:c16="http://schemas.microsoft.com/office/drawing/2014/chart" uri="{C3380CC4-5D6E-409C-BE32-E72D297353CC}">
                <c16:uniqueId val="{00000003-C303-4AB3-B6B3-48806C86A1E0}"/>
              </c:ext>
            </c:extLst>
          </c:dPt>
          <c:dPt>
            <c:idx val="2"/>
            <c:bubble3D val="0"/>
            <c:spPr>
              <a:solidFill>
                <a:schemeClr val="accent3">
                  <a:lumMod val="75000"/>
                </a:schemeClr>
              </a:solidFill>
              <a:ln w="19050">
                <a:solidFill>
                  <a:schemeClr val="tx1">
                    <a:lumMod val="65000"/>
                    <a:lumOff val="35000"/>
                  </a:schemeClr>
                </a:solidFill>
              </a:ln>
              <a:effectLst/>
            </c:spPr>
            <c:extLst>
              <c:ext xmlns:c16="http://schemas.microsoft.com/office/drawing/2014/chart" uri="{C3380CC4-5D6E-409C-BE32-E72D297353CC}">
                <c16:uniqueId val="{00000005-C303-4AB3-B6B3-48806C86A1E0}"/>
              </c:ext>
            </c:extLst>
          </c:dPt>
          <c:dPt>
            <c:idx val="3"/>
            <c:bubble3D val="0"/>
            <c:spPr>
              <a:solidFill>
                <a:schemeClr val="accent4">
                  <a:lumMod val="50000"/>
                </a:schemeClr>
              </a:solidFill>
              <a:ln w="19050">
                <a:solidFill>
                  <a:schemeClr val="tx1">
                    <a:lumMod val="65000"/>
                    <a:lumOff val="35000"/>
                  </a:schemeClr>
                </a:solidFill>
              </a:ln>
              <a:effectLst/>
            </c:spPr>
            <c:extLst>
              <c:ext xmlns:c16="http://schemas.microsoft.com/office/drawing/2014/chart" uri="{C3380CC4-5D6E-409C-BE32-E72D297353CC}">
                <c16:uniqueId val="{00000007-C303-4AB3-B6B3-48806C86A1E0}"/>
              </c:ext>
            </c:extLst>
          </c:dPt>
          <c:dPt>
            <c:idx val="4"/>
            <c:bubble3D val="0"/>
            <c:spPr>
              <a:solidFill>
                <a:schemeClr val="tx2">
                  <a:lumMod val="20000"/>
                  <a:lumOff val="80000"/>
                </a:schemeClr>
              </a:solidFill>
              <a:ln w="19050">
                <a:solidFill>
                  <a:schemeClr val="tx1">
                    <a:lumMod val="65000"/>
                    <a:lumOff val="35000"/>
                  </a:schemeClr>
                </a:solidFill>
              </a:ln>
              <a:effectLst/>
            </c:spPr>
            <c:extLst>
              <c:ext xmlns:c16="http://schemas.microsoft.com/office/drawing/2014/chart" uri="{C3380CC4-5D6E-409C-BE32-E72D297353CC}">
                <c16:uniqueId val="{00000009-C303-4AB3-B6B3-48806C86A1E0}"/>
              </c:ext>
            </c:extLst>
          </c:dPt>
          <c:dPt>
            <c:idx val="5"/>
            <c:bubble3D val="0"/>
            <c:spPr>
              <a:solidFill>
                <a:schemeClr val="bg2">
                  <a:lumMod val="75000"/>
                </a:schemeClr>
              </a:solidFill>
              <a:ln w="19050">
                <a:solidFill>
                  <a:schemeClr val="tx1">
                    <a:lumMod val="65000"/>
                    <a:lumOff val="35000"/>
                  </a:schemeClr>
                </a:solidFill>
              </a:ln>
              <a:effectLst/>
            </c:spPr>
            <c:extLst>
              <c:ext xmlns:c16="http://schemas.microsoft.com/office/drawing/2014/chart" uri="{C3380CC4-5D6E-409C-BE32-E72D297353CC}">
                <c16:uniqueId val="{0000000B-C303-4AB3-B6B3-48806C86A1E0}"/>
              </c:ext>
            </c:extLst>
          </c:dPt>
          <c:dPt>
            <c:idx val="6"/>
            <c:bubble3D val="0"/>
            <c:spPr>
              <a:solidFill>
                <a:schemeClr val="tx2">
                  <a:lumMod val="60000"/>
                  <a:lumOff val="40000"/>
                </a:schemeClr>
              </a:solidFill>
              <a:ln w="19050">
                <a:solidFill>
                  <a:schemeClr val="tx1">
                    <a:lumMod val="65000"/>
                    <a:lumOff val="35000"/>
                  </a:schemeClr>
                </a:solidFill>
              </a:ln>
              <a:effectLst/>
            </c:spPr>
            <c:extLst>
              <c:ext xmlns:c16="http://schemas.microsoft.com/office/drawing/2014/chart" uri="{C3380CC4-5D6E-409C-BE32-E72D297353CC}">
                <c16:uniqueId val="{0000000D-C303-4AB3-B6B3-48806C86A1E0}"/>
              </c:ext>
            </c:extLst>
          </c:dPt>
          <c:cat>
            <c:strRef>
              <c:f>Sheet1!$A$18:$A$24</c:f>
              <c:strCache>
                <c:ptCount val="7"/>
                <c:pt idx="0">
                  <c:v>Agriculture Irrigation, 29%</c:v>
                </c:pt>
                <c:pt idx="1">
                  <c:v>Landscape Irrigation/Golf Course Irrigation, 18%</c:v>
                </c:pt>
                <c:pt idx="2">
                  <c:v>Commercial  &amp; Industrial, 7%</c:v>
                </c:pt>
                <c:pt idx="3">
                  <c:v>Groundwater Recharge, 5%</c:v>
                </c:pt>
                <c:pt idx="4">
                  <c:v>Natural System Restoration, Wetlands, Wildlife Habitat, 4%</c:v>
                </c:pt>
                <c:pt idx="5">
                  <c:v>Geothermal/Energy Production, 2%</c:v>
                </c:pt>
                <c:pt idx="6">
                  <c:v>Other, 35%</c:v>
                </c:pt>
              </c:strCache>
            </c:strRef>
          </c:cat>
          <c:val>
            <c:numRef>
              <c:f>Sheet1!$B$18:$B$24</c:f>
              <c:numCache>
                <c:formatCode>General</c:formatCode>
                <c:ptCount val="7"/>
                <c:pt idx="0">
                  <c:v>29</c:v>
                </c:pt>
                <c:pt idx="1">
                  <c:v>18</c:v>
                </c:pt>
                <c:pt idx="2">
                  <c:v>7</c:v>
                </c:pt>
                <c:pt idx="3">
                  <c:v>5</c:v>
                </c:pt>
                <c:pt idx="4">
                  <c:v>4</c:v>
                </c:pt>
                <c:pt idx="5">
                  <c:v>2</c:v>
                </c:pt>
                <c:pt idx="6">
                  <c:v>35</c:v>
                </c:pt>
              </c:numCache>
            </c:numRef>
          </c:val>
          <c:extLst>
            <c:ext xmlns:c16="http://schemas.microsoft.com/office/drawing/2014/chart" uri="{C3380CC4-5D6E-409C-BE32-E72D297353CC}">
              <c16:uniqueId val="{0000000E-C303-4AB3-B6B3-48806C86A1E0}"/>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56810095740278344"/>
          <c:y val="5.034339457567804E-2"/>
          <c:w val="0.41757510659766306"/>
          <c:h val="0.89931321084864391"/>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EA0D2E-543F-4A8A-BD50-85236E2FF6CB}"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77A18B80-781D-48BC-898A-3C2920872C1C}">
      <dgm:prSet phldrT="[Text]" custT="1"/>
      <dgm:spPr/>
      <dgm:t>
        <a:bodyPr/>
        <a:lstStyle/>
        <a:p>
          <a:r>
            <a:rPr lang="en-US" sz="2400" dirty="0">
              <a:latin typeface="Calibri" panose="020F0502020204030204" pitchFamily="34" charset="0"/>
              <a:cs typeface="Calibri" panose="020F0502020204030204" pitchFamily="34" charset="0"/>
            </a:rPr>
            <a:t>20,000,000</a:t>
          </a:r>
        </a:p>
      </dgm:t>
    </dgm:pt>
    <dgm:pt modelId="{46879377-153B-43F4-B55E-A5A2987710A6}" type="parTrans" cxnId="{484F3D60-B26A-4612-88AB-BE98392F0C65}">
      <dgm:prSet/>
      <dgm:spPr/>
      <dgm:t>
        <a:bodyPr/>
        <a:lstStyle/>
        <a:p>
          <a:endParaRPr lang="en-US">
            <a:latin typeface="Calibri" panose="020F0502020204030204" pitchFamily="34" charset="0"/>
            <a:cs typeface="Calibri" panose="020F0502020204030204" pitchFamily="34" charset="0"/>
          </a:endParaRPr>
        </a:p>
      </dgm:t>
    </dgm:pt>
    <dgm:pt modelId="{4B108DB5-55F6-41D2-90CE-A900216D9427}" type="sibTrans" cxnId="{484F3D60-B26A-4612-88AB-BE98392F0C65}">
      <dgm:prSet/>
      <dgm:spPr/>
      <dgm:t>
        <a:bodyPr/>
        <a:lstStyle/>
        <a:p>
          <a:endParaRPr lang="en-US">
            <a:latin typeface="Calibri" panose="020F0502020204030204" pitchFamily="34" charset="0"/>
            <a:cs typeface="Calibri" panose="020F0502020204030204" pitchFamily="34" charset="0"/>
          </a:endParaRPr>
        </a:p>
      </dgm:t>
    </dgm:pt>
    <dgm:pt modelId="{DB7DD97C-35FA-4862-B6A9-52482583AE66}">
      <dgm:prSet phldrT="[Text]" custT="1"/>
      <dgm:spPr/>
      <dgm:t>
        <a:bodyPr/>
        <a:lstStyle/>
        <a:p>
          <a:r>
            <a:rPr lang="en-US" sz="1600" dirty="0">
              <a:latin typeface="Calibri" panose="020F0502020204030204" pitchFamily="34" charset="0"/>
              <a:cs typeface="Calibri" panose="020F0502020204030204" pitchFamily="34" charset="0"/>
            </a:rPr>
            <a:t>Illnesses</a:t>
          </a:r>
        </a:p>
      </dgm:t>
    </dgm:pt>
    <dgm:pt modelId="{D3D5C5CA-A287-47F2-B616-BA651A43374E}" type="parTrans" cxnId="{BB2E3F5A-1D19-45E4-AC3F-860F43B2F02E}">
      <dgm:prSet/>
      <dgm:spPr/>
      <dgm:t>
        <a:bodyPr/>
        <a:lstStyle/>
        <a:p>
          <a:endParaRPr lang="en-US">
            <a:latin typeface="Calibri" panose="020F0502020204030204" pitchFamily="34" charset="0"/>
            <a:cs typeface="Calibri" panose="020F0502020204030204" pitchFamily="34" charset="0"/>
          </a:endParaRPr>
        </a:p>
      </dgm:t>
    </dgm:pt>
    <dgm:pt modelId="{F2F09EFE-16B5-4076-80BF-9DF7B01AAFC8}" type="sibTrans" cxnId="{BB2E3F5A-1D19-45E4-AC3F-860F43B2F02E}">
      <dgm:prSet/>
      <dgm:spPr/>
      <dgm:t>
        <a:bodyPr/>
        <a:lstStyle/>
        <a:p>
          <a:endParaRPr lang="en-US">
            <a:latin typeface="Calibri" panose="020F0502020204030204" pitchFamily="34" charset="0"/>
            <a:cs typeface="Calibri" panose="020F0502020204030204" pitchFamily="34" charset="0"/>
          </a:endParaRPr>
        </a:p>
      </dgm:t>
    </dgm:pt>
    <dgm:pt modelId="{4F3AB3F1-4111-4FCF-84EE-2BAA7D230AB6}">
      <dgm:prSet phldrT="[Text]" custT="1"/>
      <dgm:spPr/>
      <dgm:t>
        <a:bodyPr/>
        <a:lstStyle/>
        <a:p>
          <a:r>
            <a:rPr lang="en-US" sz="2400" dirty="0">
              <a:latin typeface="Calibri" panose="020F0502020204030204" pitchFamily="34" charset="0"/>
              <a:cs typeface="Calibri" panose="020F0502020204030204" pitchFamily="34" charset="0"/>
            </a:rPr>
            <a:t>109,000</a:t>
          </a:r>
        </a:p>
      </dgm:t>
    </dgm:pt>
    <dgm:pt modelId="{E1F2A15B-1A7F-4D6E-8D9A-357E6655E336}" type="parTrans" cxnId="{1338A67B-0619-43AE-ADC3-8E540E2FB5EB}">
      <dgm:prSet/>
      <dgm:spPr/>
      <dgm:t>
        <a:bodyPr/>
        <a:lstStyle/>
        <a:p>
          <a:endParaRPr lang="en-US">
            <a:latin typeface="Calibri" panose="020F0502020204030204" pitchFamily="34" charset="0"/>
            <a:cs typeface="Calibri" panose="020F0502020204030204" pitchFamily="34" charset="0"/>
          </a:endParaRPr>
        </a:p>
      </dgm:t>
    </dgm:pt>
    <dgm:pt modelId="{750F870B-AF16-48A4-A72E-635DC06E5D2B}" type="sibTrans" cxnId="{1338A67B-0619-43AE-ADC3-8E540E2FB5EB}">
      <dgm:prSet/>
      <dgm:spPr/>
      <dgm:t>
        <a:bodyPr/>
        <a:lstStyle/>
        <a:p>
          <a:endParaRPr lang="en-US">
            <a:latin typeface="Calibri" panose="020F0502020204030204" pitchFamily="34" charset="0"/>
            <a:cs typeface="Calibri" panose="020F0502020204030204" pitchFamily="34" charset="0"/>
          </a:endParaRPr>
        </a:p>
      </dgm:t>
    </dgm:pt>
    <dgm:pt modelId="{AE7DD152-D523-4DC4-8256-75D614E9B2A9}">
      <dgm:prSet phldrT="[Text]" custT="1"/>
      <dgm:spPr/>
      <dgm:t>
        <a:bodyPr/>
        <a:lstStyle/>
        <a:p>
          <a:r>
            <a:rPr lang="en-US" sz="1600" dirty="0">
              <a:latin typeface="Calibri" panose="020F0502020204030204" pitchFamily="34" charset="0"/>
              <a:cs typeface="Calibri" panose="020F0502020204030204" pitchFamily="34" charset="0"/>
            </a:rPr>
            <a:t>Hospitalizations</a:t>
          </a:r>
        </a:p>
      </dgm:t>
    </dgm:pt>
    <dgm:pt modelId="{D30A0F8B-84F1-4B61-BFBA-37866761F199}" type="parTrans" cxnId="{02EC454F-73AB-49F6-859A-3F458239C0C7}">
      <dgm:prSet/>
      <dgm:spPr/>
      <dgm:t>
        <a:bodyPr/>
        <a:lstStyle/>
        <a:p>
          <a:endParaRPr lang="en-US">
            <a:latin typeface="Calibri" panose="020F0502020204030204" pitchFamily="34" charset="0"/>
            <a:cs typeface="Calibri" panose="020F0502020204030204" pitchFamily="34" charset="0"/>
          </a:endParaRPr>
        </a:p>
      </dgm:t>
    </dgm:pt>
    <dgm:pt modelId="{F0C827AF-4E4D-4FD6-A9FD-5474934FBFA6}" type="sibTrans" cxnId="{02EC454F-73AB-49F6-859A-3F458239C0C7}">
      <dgm:prSet/>
      <dgm:spPr/>
      <dgm:t>
        <a:bodyPr/>
        <a:lstStyle/>
        <a:p>
          <a:endParaRPr lang="en-US">
            <a:latin typeface="Calibri" panose="020F0502020204030204" pitchFamily="34" charset="0"/>
            <a:cs typeface="Calibri" panose="020F0502020204030204" pitchFamily="34" charset="0"/>
          </a:endParaRPr>
        </a:p>
      </dgm:t>
    </dgm:pt>
    <dgm:pt modelId="{4DD63876-0512-4E77-8CD2-C8F20F2A24DC}">
      <dgm:prSet phldrT="[Text]" custT="1"/>
      <dgm:spPr/>
      <dgm:t>
        <a:bodyPr/>
        <a:lstStyle/>
        <a:p>
          <a:r>
            <a:rPr lang="en-US" sz="2400" dirty="0">
              <a:latin typeface="Calibri" panose="020F0502020204030204" pitchFamily="34" charset="0"/>
              <a:cs typeface="Calibri" panose="020F0502020204030204" pitchFamily="34" charset="0"/>
            </a:rPr>
            <a:t>900</a:t>
          </a:r>
        </a:p>
      </dgm:t>
    </dgm:pt>
    <dgm:pt modelId="{8964CCE5-D3C6-4602-B690-56F7BD64E536}" type="parTrans" cxnId="{FA0B415F-7C9E-4099-8717-9BC433BC4AA9}">
      <dgm:prSet/>
      <dgm:spPr/>
      <dgm:t>
        <a:bodyPr/>
        <a:lstStyle/>
        <a:p>
          <a:endParaRPr lang="en-US">
            <a:latin typeface="Calibri" panose="020F0502020204030204" pitchFamily="34" charset="0"/>
            <a:cs typeface="Calibri" panose="020F0502020204030204" pitchFamily="34" charset="0"/>
          </a:endParaRPr>
        </a:p>
      </dgm:t>
    </dgm:pt>
    <dgm:pt modelId="{C7FB0CFC-9F56-48A9-BCDC-709700648CB0}" type="sibTrans" cxnId="{FA0B415F-7C9E-4099-8717-9BC433BC4AA9}">
      <dgm:prSet/>
      <dgm:spPr/>
      <dgm:t>
        <a:bodyPr/>
        <a:lstStyle/>
        <a:p>
          <a:endParaRPr lang="en-US">
            <a:latin typeface="Calibri" panose="020F0502020204030204" pitchFamily="34" charset="0"/>
            <a:cs typeface="Calibri" panose="020F0502020204030204" pitchFamily="34" charset="0"/>
          </a:endParaRPr>
        </a:p>
      </dgm:t>
    </dgm:pt>
    <dgm:pt modelId="{49F4B7B6-86BE-42CD-B012-B28F8168F5BE}">
      <dgm:prSet phldrT="[Text]" custT="1"/>
      <dgm:spPr/>
      <dgm:t>
        <a:bodyPr/>
        <a:lstStyle/>
        <a:p>
          <a:r>
            <a:rPr lang="en-US" sz="1600" dirty="0">
              <a:latin typeface="Calibri" panose="020F0502020204030204" pitchFamily="34" charset="0"/>
              <a:cs typeface="Calibri" panose="020F0502020204030204" pitchFamily="34" charset="0"/>
            </a:rPr>
            <a:t>Deaths</a:t>
          </a:r>
        </a:p>
      </dgm:t>
    </dgm:pt>
    <dgm:pt modelId="{FC2D9118-4455-4D35-8B16-3E25F0347C54}" type="parTrans" cxnId="{3ADE3FB4-A649-475B-B51B-F40186F74810}">
      <dgm:prSet/>
      <dgm:spPr/>
      <dgm:t>
        <a:bodyPr/>
        <a:lstStyle/>
        <a:p>
          <a:endParaRPr lang="en-US">
            <a:latin typeface="Calibri" panose="020F0502020204030204" pitchFamily="34" charset="0"/>
            <a:cs typeface="Calibri" panose="020F0502020204030204" pitchFamily="34" charset="0"/>
          </a:endParaRPr>
        </a:p>
      </dgm:t>
    </dgm:pt>
    <dgm:pt modelId="{8BF8C42A-B30F-4403-A44E-FF6033C701D3}" type="sibTrans" cxnId="{3ADE3FB4-A649-475B-B51B-F40186F74810}">
      <dgm:prSet/>
      <dgm:spPr/>
      <dgm:t>
        <a:bodyPr/>
        <a:lstStyle/>
        <a:p>
          <a:endParaRPr lang="en-US">
            <a:latin typeface="Calibri" panose="020F0502020204030204" pitchFamily="34" charset="0"/>
            <a:cs typeface="Calibri" panose="020F0502020204030204" pitchFamily="34" charset="0"/>
          </a:endParaRPr>
        </a:p>
      </dgm:t>
    </dgm:pt>
    <dgm:pt modelId="{5B49DAC4-5CFA-4CD1-AFEC-C7A2EE84B6C4}" type="pres">
      <dgm:prSet presAssocID="{4AEA0D2E-543F-4A8A-BD50-85236E2FF6CB}" presName="Name0" presStyleCnt="0">
        <dgm:presLayoutVars>
          <dgm:chMax val="7"/>
          <dgm:dir/>
          <dgm:animLvl val="lvl"/>
          <dgm:resizeHandles val="exact"/>
        </dgm:presLayoutVars>
      </dgm:prSet>
      <dgm:spPr/>
    </dgm:pt>
    <dgm:pt modelId="{BA313774-F9D6-413E-B381-E49529AA69D8}" type="pres">
      <dgm:prSet presAssocID="{77A18B80-781D-48BC-898A-3C2920872C1C}" presName="circle1" presStyleLbl="node1" presStyleIdx="0" presStyleCnt="3"/>
      <dgm:spPr/>
    </dgm:pt>
    <dgm:pt modelId="{C7F054F0-36AD-4998-9603-CD59916F05C9}" type="pres">
      <dgm:prSet presAssocID="{77A18B80-781D-48BC-898A-3C2920872C1C}" presName="space" presStyleCnt="0"/>
      <dgm:spPr/>
    </dgm:pt>
    <dgm:pt modelId="{799FAD8B-60E3-48A9-B093-8CA337D1DCF7}" type="pres">
      <dgm:prSet presAssocID="{77A18B80-781D-48BC-898A-3C2920872C1C}" presName="rect1" presStyleLbl="alignAcc1" presStyleIdx="0" presStyleCnt="3"/>
      <dgm:spPr/>
    </dgm:pt>
    <dgm:pt modelId="{39C4514C-3486-43EB-B45D-644621827B02}" type="pres">
      <dgm:prSet presAssocID="{4F3AB3F1-4111-4FCF-84EE-2BAA7D230AB6}" presName="vertSpace2" presStyleLbl="node1" presStyleIdx="0" presStyleCnt="3"/>
      <dgm:spPr/>
    </dgm:pt>
    <dgm:pt modelId="{380E3E0C-5047-4D57-B369-F66EFDCFE021}" type="pres">
      <dgm:prSet presAssocID="{4F3AB3F1-4111-4FCF-84EE-2BAA7D230AB6}" presName="circle2" presStyleLbl="node1" presStyleIdx="1" presStyleCnt="3"/>
      <dgm:spPr/>
    </dgm:pt>
    <dgm:pt modelId="{83E5105C-AF58-4187-BD16-CC4973C640C6}" type="pres">
      <dgm:prSet presAssocID="{4F3AB3F1-4111-4FCF-84EE-2BAA7D230AB6}" presName="rect2" presStyleLbl="alignAcc1" presStyleIdx="1" presStyleCnt="3" custLinFactNeighborX="-126" custLinFactNeighborY="-2424"/>
      <dgm:spPr/>
    </dgm:pt>
    <dgm:pt modelId="{58887849-37AD-4058-86DE-953CED69313A}" type="pres">
      <dgm:prSet presAssocID="{4DD63876-0512-4E77-8CD2-C8F20F2A24DC}" presName="vertSpace3" presStyleLbl="node1" presStyleIdx="1" presStyleCnt="3"/>
      <dgm:spPr/>
    </dgm:pt>
    <dgm:pt modelId="{26EBF9D4-0B70-4A97-AF85-8A90F9379323}" type="pres">
      <dgm:prSet presAssocID="{4DD63876-0512-4E77-8CD2-C8F20F2A24DC}" presName="circle3" presStyleLbl="node1" presStyleIdx="2" presStyleCnt="3"/>
      <dgm:spPr/>
    </dgm:pt>
    <dgm:pt modelId="{717E8E37-A34C-4A16-9EC3-A1131FFC45DF}" type="pres">
      <dgm:prSet presAssocID="{4DD63876-0512-4E77-8CD2-C8F20F2A24DC}" presName="rect3" presStyleLbl="alignAcc1" presStyleIdx="2" presStyleCnt="3"/>
      <dgm:spPr/>
    </dgm:pt>
    <dgm:pt modelId="{1056D324-F911-445E-BD1A-07C6CAE669A8}" type="pres">
      <dgm:prSet presAssocID="{77A18B80-781D-48BC-898A-3C2920872C1C}" presName="rect1ParTx" presStyleLbl="alignAcc1" presStyleIdx="2" presStyleCnt="3">
        <dgm:presLayoutVars>
          <dgm:chMax val="1"/>
          <dgm:bulletEnabled val="1"/>
        </dgm:presLayoutVars>
      </dgm:prSet>
      <dgm:spPr/>
    </dgm:pt>
    <dgm:pt modelId="{E917DA48-5A08-4337-A603-CD7E1EC37FB3}" type="pres">
      <dgm:prSet presAssocID="{77A18B80-781D-48BC-898A-3C2920872C1C}" presName="rect1ChTx" presStyleLbl="alignAcc1" presStyleIdx="2" presStyleCnt="3" custScaleX="122753">
        <dgm:presLayoutVars>
          <dgm:bulletEnabled val="1"/>
        </dgm:presLayoutVars>
      </dgm:prSet>
      <dgm:spPr/>
    </dgm:pt>
    <dgm:pt modelId="{B3F6CE28-B686-49BE-822C-26F46D81E823}" type="pres">
      <dgm:prSet presAssocID="{4F3AB3F1-4111-4FCF-84EE-2BAA7D230AB6}" presName="rect2ParTx" presStyleLbl="alignAcc1" presStyleIdx="2" presStyleCnt="3">
        <dgm:presLayoutVars>
          <dgm:chMax val="1"/>
          <dgm:bulletEnabled val="1"/>
        </dgm:presLayoutVars>
      </dgm:prSet>
      <dgm:spPr/>
    </dgm:pt>
    <dgm:pt modelId="{31C1078B-E04E-41BE-BB59-3A2AEF8407A0}" type="pres">
      <dgm:prSet presAssocID="{4F3AB3F1-4111-4FCF-84EE-2BAA7D230AB6}" presName="rect2ChTx" presStyleLbl="alignAcc1" presStyleIdx="2" presStyleCnt="3" custScaleX="125260">
        <dgm:presLayoutVars>
          <dgm:bulletEnabled val="1"/>
        </dgm:presLayoutVars>
      </dgm:prSet>
      <dgm:spPr/>
    </dgm:pt>
    <dgm:pt modelId="{19AAB2E1-5BAF-405F-9207-684867CB92F4}" type="pres">
      <dgm:prSet presAssocID="{4DD63876-0512-4E77-8CD2-C8F20F2A24DC}" presName="rect3ParTx" presStyleLbl="alignAcc1" presStyleIdx="2" presStyleCnt="3">
        <dgm:presLayoutVars>
          <dgm:chMax val="1"/>
          <dgm:bulletEnabled val="1"/>
        </dgm:presLayoutVars>
      </dgm:prSet>
      <dgm:spPr/>
    </dgm:pt>
    <dgm:pt modelId="{FAF48A8C-7DF2-44E0-8EB8-2592ACB21E96}" type="pres">
      <dgm:prSet presAssocID="{4DD63876-0512-4E77-8CD2-C8F20F2A24DC}" presName="rect3ChTx" presStyleLbl="alignAcc1" presStyleIdx="2" presStyleCnt="3" custScaleX="125780">
        <dgm:presLayoutVars>
          <dgm:bulletEnabled val="1"/>
        </dgm:presLayoutVars>
      </dgm:prSet>
      <dgm:spPr/>
    </dgm:pt>
  </dgm:ptLst>
  <dgm:cxnLst>
    <dgm:cxn modelId="{47E4080E-76A5-488D-B659-9B90BE52F79D}" type="presOf" srcId="{4DD63876-0512-4E77-8CD2-C8F20F2A24DC}" destId="{19AAB2E1-5BAF-405F-9207-684867CB92F4}" srcOrd="1" destOrd="0" presId="urn:microsoft.com/office/officeart/2005/8/layout/target3"/>
    <dgm:cxn modelId="{A2EC5916-99C4-4FA2-8BD5-B933F27E599C}" type="presOf" srcId="{AE7DD152-D523-4DC4-8256-75D614E9B2A9}" destId="{31C1078B-E04E-41BE-BB59-3A2AEF8407A0}" srcOrd="0" destOrd="0" presId="urn:microsoft.com/office/officeart/2005/8/layout/target3"/>
    <dgm:cxn modelId="{49CCDD40-9CB7-488D-B0EE-E6A786B68034}" type="presOf" srcId="{4F3AB3F1-4111-4FCF-84EE-2BAA7D230AB6}" destId="{B3F6CE28-B686-49BE-822C-26F46D81E823}" srcOrd="1" destOrd="0" presId="urn:microsoft.com/office/officeart/2005/8/layout/target3"/>
    <dgm:cxn modelId="{FA0B415F-7C9E-4099-8717-9BC433BC4AA9}" srcId="{4AEA0D2E-543F-4A8A-BD50-85236E2FF6CB}" destId="{4DD63876-0512-4E77-8CD2-C8F20F2A24DC}" srcOrd="2" destOrd="0" parTransId="{8964CCE5-D3C6-4602-B690-56F7BD64E536}" sibTransId="{C7FB0CFC-9F56-48A9-BCDC-709700648CB0}"/>
    <dgm:cxn modelId="{484F3D60-B26A-4612-88AB-BE98392F0C65}" srcId="{4AEA0D2E-543F-4A8A-BD50-85236E2FF6CB}" destId="{77A18B80-781D-48BC-898A-3C2920872C1C}" srcOrd="0" destOrd="0" parTransId="{46879377-153B-43F4-B55E-A5A2987710A6}" sibTransId="{4B108DB5-55F6-41D2-90CE-A900216D9427}"/>
    <dgm:cxn modelId="{203BD461-3458-4A7D-86DA-81BFF261F8DF}" type="presOf" srcId="{DB7DD97C-35FA-4862-B6A9-52482583AE66}" destId="{E917DA48-5A08-4337-A603-CD7E1EC37FB3}" srcOrd="0" destOrd="0" presId="urn:microsoft.com/office/officeart/2005/8/layout/target3"/>
    <dgm:cxn modelId="{DE210E4B-2BA7-40C5-8259-92CD333030FB}" type="presOf" srcId="{4DD63876-0512-4E77-8CD2-C8F20F2A24DC}" destId="{717E8E37-A34C-4A16-9EC3-A1131FFC45DF}" srcOrd="0" destOrd="0" presId="urn:microsoft.com/office/officeart/2005/8/layout/target3"/>
    <dgm:cxn modelId="{668B2C4E-57A3-4DEB-87BA-9F12F9BB8F8D}" type="presOf" srcId="{4F3AB3F1-4111-4FCF-84EE-2BAA7D230AB6}" destId="{83E5105C-AF58-4187-BD16-CC4973C640C6}" srcOrd="0" destOrd="0" presId="urn:microsoft.com/office/officeart/2005/8/layout/target3"/>
    <dgm:cxn modelId="{02EC454F-73AB-49F6-859A-3F458239C0C7}" srcId="{4F3AB3F1-4111-4FCF-84EE-2BAA7D230AB6}" destId="{AE7DD152-D523-4DC4-8256-75D614E9B2A9}" srcOrd="0" destOrd="0" parTransId="{D30A0F8B-84F1-4B61-BFBA-37866761F199}" sibTransId="{F0C827AF-4E4D-4FD6-A9FD-5474934FBFA6}"/>
    <dgm:cxn modelId="{BB2E3F5A-1D19-45E4-AC3F-860F43B2F02E}" srcId="{77A18B80-781D-48BC-898A-3C2920872C1C}" destId="{DB7DD97C-35FA-4862-B6A9-52482583AE66}" srcOrd="0" destOrd="0" parTransId="{D3D5C5CA-A287-47F2-B616-BA651A43374E}" sibTransId="{F2F09EFE-16B5-4076-80BF-9DF7B01AAFC8}"/>
    <dgm:cxn modelId="{1338A67B-0619-43AE-ADC3-8E540E2FB5EB}" srcId="{4AEA0D2E-543F-4A8A-BD50-85236E2FF6CB}" destId="{4F3AB3F1-4111-4FCF-84EE-2BAA7D230AB6}" srcOrd="1" destOrd="0" parTransId="{E1F2A15B-1A7F-4D6E-8D9A-357E6655E336}" sibTransId="{750F870B-AF16-48A4-A72E-635DC06E5D2B}"/>
    <dgm:cxn modelId="{87EB6487-E64A-41AD-ADD5-98018CAF0D96}" type="presOf" srcId="{4AEA0D2E-543F-4A8A-BD50-85236E2FF6CB}" destId="{5B49DAC4-5CFA-4CD1-AFEC-C7A2EE84B6C4}" srcOrd="0" destOrd="0" presId="urn:microsoft.com/office/officeart/2005/8/layout/target3"/>
    <dgm:cxn modelId="{3ADE3FB4-A649-475B-B51B-F40186F74810}" srcId="{4DD63876-0512-4E77-8CD2-C8F20F2A24DC}" destId="{49F4B7B6-86BE-42CD-B012-B28F8168F5BE}" srcOrd="0" destOrd="0" parTransId="{FC2D9118-4455-4D35-8B16-3E25F0347C54}" sibTransId="{8BF8C42A-B30F-4403-A44E-FF6033C701D3}"/>
    <dgm:cxn modelId="{7E3472BE-961B-4D22-ACAF-5776506495B4}" type="presOf" srcId="{77A18B80-781D-48BC-898A-3C2920872C1C}" destId="{1056D324-F911-445E-BD1A-07C6CAE669A8}" srcOrd="1" destOrd="0" presId="urn:microsoft.com/office/officeart/2005/8/layout/target3"/>
    <dgm:cxn modelId="{B2A70ED1-DF39-43AB-8396-62114C5E5318}" type="presOf" srcId="{77A18B80-781D-48BC-898A-3C2920872C1C}" destId="{799FAD8B-60E3-48A9-B093-8CA337D1DCF7}" srcOrd="0" destOrd="0" presId="urn:microsoft.com/office/officeart/2005/8/layout/target3"/>
    <dgm:cxn modelId="{72CF9AD6-E53F-4892-AB9A-C74A383F78FB}" type="presOf" srcId="{49F4B7B6-86BE-42CD-B012-B28F8168F5BE}" destId="{FAF48A8C-7DF2-44E0-8EB8-2592ACB21E96}" srcOrd="0" destOrd="0" presId="urn:microsoft.com/office/officeart/2005/8/layout/target3"/>
    <dgm:cxn modelId="{3F5FE421-1890-4752-A7EB-E1795391314C}" type="presParOf" srcId="{5B49DAC4-5CFA-4CD1-AFEC-C7A2EE84B6C4}" destId="{BA313774-F9D6-413E-B381-E49529AA69D8}" srcOrd="0" destOrd="0" presId="urn:microsoft.com/office/officeart/2005/8/layout/target3"/>
    <dgm:cxn modelId="{DA664DB0-1379-47E5-B518-1DFC0FE5DC9C}" type="presParOf" srcId="{5B49DAC4-5CFA-4CD1-AFEC-C7A2EE84B6C4}" destId="{C7F054F0-36AD-4998-9603-CD59916F05C9}" srcOrd="1" destOrd="0" presId="urn:microsoft.com/office/officeart/2005/8/layout/target3"/>
    <dgm:cxn modelId="{93EA6EB3-42E4-462F-AAEB-C4C9E4AF1E5A}" type="presParOf" srcId="{5B49DAC4-5CFA-4CD1-AFEC-C7A2EE84B6C4}" destId="{799FAD8B-60E3-48A9-B093-8CA337D1DCF7}" srcOrd="2" destOrd="0" presId="urn:microsoft.com/office/officeart/2005/8/layout/target3"/>
    <dgm:cxn modelId="{F100E1F6-F7B6-4333-876D-6965C42DFFB6}" type="presParOf" srcId="{5B49DAC4-5CFA-4CD1-AFEC-C7A2EE84B6C4}" destId="{39C4514C-3486-43EB-B45D-644621827B02}" srcOrd="3" destOrd="0" presId="urn:microsoft.com/office/officeart/2005/8/layout/target3"/>
    <dgm:cxn modelId="{7F31E0E0-DC67-41C5-BD5E-FEE8CF870395}" type="presParOf" srcId="{5B49DAC4-5CFA-4CD1-AFEC-C7A2EE84B6C4}" destId="{380E3E0C-5047-4D57-B369-F66EFDCFE021}" srcOrd="4" destOrd="0" presId="urn:microsoft.com/office/officeart/2005/8/layout/target3"/>
    <dgm:cxn modelId="{05980085-50DA-417F-BFCC-C7C0EF3C4A3D}" type="presParOf" srcId="{5B49DAC4-5CFA-4CD1-AFEC-C7A2EE84B6C4}" destId="{83E5105C-AF58-4187-BD16-CC4973C640C6}" srcOrd="5" destOrd="0" presId="urn:microsoft.com/office/officeart/2005/8/layout/target3"/>
    <dgm:cxn modelId="{51F20B36-B2A4-4B2F-92FA-E466BDFB9BFE}" type="presParOf" srcId="{5B49DAC4-5CFA-4CD1-AFEC-C7A2EE84B6C4}" destId="{58887849-37AD-4058-86DE-953CED69313A}" srcOrd="6" destOrd="0" presId="urn:microsoft.com/office/officeart/2005/8/layout/target3"/>
    <dgm:cxn modelId="{BF010FEF-AFE2-49A1-9176-AF47D0A8BF18}" type="presParOf" srcId="{5B49DAC4-5CFA-4CD1-AFEC-C7A2EE84B6C4}" destId="{26EBF9D4-0B70-4A97-AF85-8A90F9379323}" srcOrd="7" destOrd="0" presId="urn:microsoft.com/office/officeart/2005/8/layout/target3"/>
    <dgm:cxn modelId="{44EBFB60-A64F-42AA-BB33-739BCDDC0D39}" type="presParOf" srcId="{5B49DAC4-5CFA-4CD1-AFEC-C7A2EE84B6C4}" destId="{717E8E37-A34C-4A16-9EC3-A1131FFC45DF}" srcOrd="8" destOrd="0" presId="urn:microsoft.com/office/officeart/2005/8/layout/target3"/>
    <dgm:cxn modelId="{A82C94C3-BAAF-4643-827A-7FF2E2F25CA3}" type="presParOf" srcId="{5B49DAC4-5CFA-4CD1-AFEC-C7A2EE84B6C4}" destId="{1056D324-F911-445E-BD1A-07C6CAE669A8}" srcOrd="9" destOrd="0" presId="urn:microsoft.com/office/officeart/2005/8/layout/target3"/>
    <dgm:cxn modelId="{E11C8EA2-0383-4A99-90BF-FC6598B0FB61}" type="presParOf" srcId="{5B49DAC4-5CFA-4CD1-AFEC-C7A2EE84B6C4}" destId="{E917DA48-5A08-4337-A603-CD7E1EC37FB3}" srcOrd="10" destOrd="0" presId="urn:microsoft.com/office/officeart/2005/8/layout/target3"/>
    <dgm:cxn modelId="{D51D71D6-80AD-4EA2-AEDC-2B8257AE3289}" type="presParOf" srcId="{5B49DAC4-5CFA-4CD1-AFEC-C7A2EE84B6C4}" destId="{B3F6CE28-B686-49BE-822C-26F46D81E823}" srcOrd="11" destOrd="0" presId="urn:microsoft.com/office/officeart/2005/8/layout/target3"/>
    <dgm:cxn modelId="{DA27438E-8C7C-4635-B13B-5ED3BE54C8CF}" type="presParOf" srcId="{5B49DAC4-5CFA-4CD1-AFEC-C7A2EE84B6C4}" destId="{31C1078B-E04E-41BE-BB59-3A2AEF8407A0}" srcOrd="12" destOrd="0" presId="urn:microsoft.com/office/officeart/2005/8/layout/target3"/>
    <dgm:cxn modelId="{484C095A-FC37-4DDE-B38C-141FF2221EEA}" type="presParOf" srcId="{5B49DAC4-5CFA-4CD1-AFEC-C7A2EE84B6C4}" destId="{19AAB2E1-5BAF-405F-9207-684867CB92F4}" srcOrd="13" destOrd="0" presId="urn:microsoft.com/office/officeart/2005/8/layout/target3"/>
    <dgm:cxn modelId="{65F7A53E-910F-472B-9B28-05B8DD2FB4C0}" type="presParOf" srcId="{5B49DAC4-5CFA-4CD1-AFEC-C7A2EE84B6C4}" destId="{FAF48A8C-7DF2-44E0-8EB8-2592ACB21E96}" srcOrd="14"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C0B6585-BB3A-4845-8FC7-D3D36C7B00A8}"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D2AFEDA9-16DC-468F-A69E-AFF2EDC80B9F}">
      <dgm:prSet phldrT="[Text]"/>
      <dgm:spPr/>
      <dgm:t>
        <a:bodyPr/>
        <a:lstStyle/>
        <a:p>
          <a:r>
            <a:rPr lang="en-US" b="1" dirty="0"/>
            <a:t>Public Health</a:t>
          </a:r>
        </a:p>
      </dgm:t>
    </dgm:pt>
    <dgm:pt modelId="{D78B3BD3-12D4-4F66-B726-A1FA7F5D1CA5}" type="parTrans" cxnId="{056016F1-15A2-4C96-AEDD-D439D9BA7729}">
      <dgm:prSet/>
      <dgm:spPr/>
      <dgm:t>
        <a:bodyPr/>
        <a:lstStyle/>
        <a:p>
          <a:endParaRPr lang="en-US"/>
        </a:p>
      </dgm:t>
    </dgm:pt>
    <dgm:pt modelId="{66EF4EC5-2DD6-416B-A1B5-3C610DAC0DA1}" type="sibTrans" cxnId="{056016F1-15A2-4C96-AEDD-D439D9BA7729}">
      <dgm:prSet/>
      <dgm:spPr/>
      <dgm:t>
        <a:bodyPr/>
        <a:lstStyle/>
        <a:p>
          <a:endParaRPr lang="en-US"/>
        </a:p>
      </dgm:t>
    </dgm:pt>
    <dgm:pt modelId="{EA136C46-6186-4DFE-9956-925B914D7732}">
      <dgm:prSet phldrT="[Text]" custT="1"/>
      <dgm:spPr/>
      <dgm:t>
        <a:bodyPr/>
        <a:lstStyle/>
        <a:p>
          <a:r>
            <a:rPr lang="en-US" sz="1400" b="1" dirty="0"/>
            <a:t>Surveillance</a:t>
          </a:r>
        </a:p>
      </dgm:t>
    </dgm:pt>
    <dgm:pt modelId="{9590106D-DDC2-4AAE-95DD-54881D7204B3}" type="parTrans" cxnId="{1636DB4D-1CB8-421B-B9C4-14EC768D6140}">
      <dgm:prSet/>
      <dgm:spPr/>
      <dgm:t>
        <a:bodyPr/>
        <a:lstStyle/>
        <a:p>
          <a:endParaRPr lang="en-US"/>
        </a:p>
      </dgm:t>
    </dgm:pt>
    <dgm:pt modelId="{25E2F026-BCBE-4073-AB1D-73CDC386A00B}" type="sibTrans" cxnId="{1636DB4D-1CB8-421B-B9C4-14EC768D6140}">
      <dgm:prSet/>
      <dgm:spPr/>
      <dgm:t>
        <a:bodyPr/>
        <a:lstStyle/>
        <a:p>
          <a:endParaRPr lang="en-US"/>
        </a:p>
      </dgm:t>
    </dgm:pt>
    <dgm:pt modelId="{A31C74F4-F177-4D89-89F3-6C9F28B473B7}">
      <dgm:prSet phldrT="[Text]" custT="1"/>
      <dgm:spPr/>
      <dgm:t>
        <a:bodyPr/>
        <a:lstStyle/>
        <a:p>
          <a:r>
            <a:rPr lang="en-US" sz="1400" b="1" dirty="0"/>
            <a:t>Investigation</a:t>
          </a:r>
        </a:p>
      </dgm:t>
    </dgm:pt>
    <dgm:pt modelId="{43811DA0-DFB9-4B54-B604-92E53629BB6D}" type="parTrans" cxnId="{A50ED6AB-557E-4B74-9FFF-96D3DCE6973D}">
      <dgm:prSet/>
      <dgm:spPr/>
      <dgm:t>
        <a:bodyPr/>
        <a:lstStyle/>
        <a:p>
          <a:endParaRPr lang="en-US"/>
        </a:p>
      </dgm:t>
    </dgm:pt>
    <dgm:pt modelId="{88B7AA42-3211-4526-AA3E-17C37E6DB64C}" type="sibTrans" cxnId="{A50ED6AB-557E-4B74-9FFF-96D3DCE6973D}">
      <dgm:prSet/>
      <dgm:spPr/>
      <dgm:t>
        <a:bodyPr/>
        <a:lstStyle/>
        <a:p>
          <a:endParaRPr lang="en-US"/>
        </a:p>
      </dgm:t>
    </dgm:pt>
    <dgm:pt modelId="{BB92C234-19D6-4572-89C8-97EB61CB0395}">
      <dgm:prSet phldrT="[Text]" custT="1"/>
      <dgm:spPr/>
      <dgm:t>
        <a:bodyPr/>
        <a:lstStyle/>
        <a:p>
          <a:r>
            <a:rPr lang="en-US" sz="1400" b="1" dirty="0"/>
            <a:t>Research</a:t>
          </a:r>
        </a:p>
      </dgm:t>
    </dgm:pt>
    <dgm:pt modelId="{3F64730D-71C1-4B64-80E1-46087BF8184F}" type="parTrans" cxnId="{11410654-6EBF-40A5-99CB-C06654E85DB3}">
      <dgm:prSet/>
      <dgm:spPr/>
      <dgm:t>
        <a:bodyPr/>
        <a:lstStyle/>
        <a:p>
          <a:endParaRPr lang="en-US"/>
        </a:p>
      </dgm:t>
    </dgm:pt>
    <dgm:pt modelId="{C7A3517F-5A54-4327-B7D4-F09FFD827209}" type="sibTrans" cxnId="{11410654-6EBF-40A5-99CB-C06654E85DB3}">
      <dgm:prSet/>
      <dgm:spPr/>
      <dgm:t>
        <a:bodyPr/>
        <a:lstStyle/>
        <a:p>
          <a:endParaRPr lang="en-US"/>
        </a:p>
      </dgm:t>
    </dgm:pt>
    <dgm:pt modelId="{712D52B2-5AE6-4E40-8F91-07284753A642}">
      <dgm:prSet phldrT="[Text]" custT="1"/>
      <dgm:spPr/>
      <dgm:t>
        <a:bodyPr/>
        <a:lstStyle/>
        <a:p>
          <a:r>
            <a:rPr lang="en-US" sz="1400" b="1" dirty="0"/>
            <a:t>Prevention</a:t>
          </a:r>
        </a:p>
      </dgm:t>
    </dgm:pt>
    <dgm:pt modelId="{851DD521-27F3-4C40-A944-CC20953C0147}" type="parTrans" cxnId="{3F0CFA64-18C6-4110-9F57-1AB15C461C5C}">
      <dgm:prSet/>
      <dgm:spPr/>
      <dgm:t>
        <a:bodyPr/>
        <a:lstStyle/>
        <a:p>
          <a:endParaRPr lang="en-US"/>
        </a:p>
      </dgm:t>
    </dgm:pt>
    <dgm:pt modelId="{7233F06D-3A91-4B5B-973E-664928F14A13}" type="sibTrans" cxnId="{3F0CFA64-18C6-4110-9F57-1AB15C461C5C}">
      <dgm:prSet/>
      <dgm:spPr/>
      <dgm:t>
        <a:bodyPr/>
        <a:lstStyle/>
        <a:p>
          <a:endParaRPr lang="en-US"/>
        </a:p>
      </dgm:t>
    </dgm:pt>
    <dgm:pt modelId="{36E39F81-F6FD-4296-9CBB-9ACB9094C4E3}" type="pres">
      <dgm:prSet presAssocID="{DC0B6585-BB3A-4845-8FC7-D3D36C7B00A8}" presName="Name0" presStyleCnt="0">
        <dgm:presLayoutVars>
          <dgm:chMax val="1"/>
          <dgm:dir/>
          <dgm:animLvl val="ctr"/>
          <dgm:resizeHandles val="exact"/>
        </dgm:presLayoutVars>
      </dgm:prSet>
      <dgm:spPr/>
    </dgm:pt>
    <dgm:pt modelId="{5FF89BE8-E3BE-4C58-8D80-7248E8E8DD29}" type="pres">
      <dgm:prSet presAssocID="{D2AFEDA9-16DC-468F-A69E-AFF2EDC80B9F}" presName="centerShape" presStyleLbl="node0" presStyleIdx="0" presStyleCnt="1"/>
      <dgm:spPr/>
    </dgm:pt>
    <dgm:pt modelId="{D877941C-6C95-40D0-A414-CF65F05322C8}" type="pres">
      <dgm:prSet presAssocID="{EA136C46-6186-4DFE-9956-925B914D7732}" presName="node" presStyleLbl="node1" presStyleIdx="0" presStyleCnt="4" custScaleX="130093" custScaleY="111700">
        <dgm:presLayoutVars>
          <dgm:bulletEnabled val="1"/>
        </dgm:presLayoutVars>
      </dgm:prSet>
      <dgm:spPr/>
    </dgm:pt>
    <dgm:pt modelId="{EC0F09B8-8986-48DD-B03A-A2C57745BD8F}" type="pres">
      <dgm:prSet presAssocID="{EA136C46-6186-4DFE-9956-925B914D7732}" presName="dummy" presStyleCnt="0"/>
      <dgm:spPr/>
    </dgm:pt>
    <dgm:pt modelId="{6639CDB8-2CCC-426E-A303-AA4805029D1E}" type="pres">
      <dgm:prSet presAssocID="{25E2F026-BCBE-4073-AB1D-73CDC386A00B}" presName="sibTrans" presStyleLbl="sibTrans2D1" presStyleIdx="0" presStyleCnt="4"/>
      <dgm:spPr/>
    </dgm:pt>
    <dgm:pt modelId="{A53C9438-034E-48DD-B8C8-2307FFF0535F}" type="pres">
      <dgm:prSet presAssocID="{A31C74F4-F177-4D89-89F3-6C9F28B473B7}" presName="node" presStyleLbl="node1" presStyleIdx="1" presStyleCnt="4" custScaleX="130093" custScaleY="111700">
        <dgm:presLayoutVars>
          <dgm:bulletEnabled val="1"/>
        </dgm:presLayoutVars>
      </dgm:prSet>
      <dgm:spPr/>
    </dgm:pt>
    <dgm:pt modelId="{EA088A37-15A9-4C76-B788-73BE0BAFAE72}" type="pres">
      <dgm:prSet presAssocID="{A31C74F4-F177-4D89-89F3-6C9F28B473B7}" presName="dummy" presStyleCnt="0"/>
      <dgm:spPr/>
    </dgm:pt>
    <dgm:pt modelId="{C099A028-94AB-40C9-B59F-F5662892B330}" type="pres">
      <dgm:prSet presAssocID="{88B7AA42-3211-4526-AA3E-17C37E6DB64C}" presName="sibTrans" presStyleLbl="sibTrans2D1" presStyleIdx="1" presStyleCnt="4"/>
      <dgm:spPr/>
    </dgm:pt>
    <dgm:pt modelId="{AF673D86-76D4-4803-AEF3-E8DE8AEE3F54}" type="pres">
      <dgm:prSet presAssocID="{BB92C234-19D6-4572-89C8-97EB61CB0395}" presName="node" presStyleLbl="node1" presStyleIdx="2" presStyleCnt="4" custScaleX="130093" custScaleY="111700">
        <dgm:presLayoutVars>
          <dgm:bulletEnabled val="1"/>
        </dgm:presLayoutVars>
      </dgm:prSet>
      <dgm:spPr/>
    </dgm:pt>
    <dgm:pt modelId="{FCA8181E-B6E7-4FF6-8FF7-BE5D14A46666}" type="pres">
      <dgm:prSet presAssocID="{BB92C234-19D6-4572-89C8-97EB61CB0395}" presName="dummy" presStyleCnt="0"/>
      <dgm:spPr/>
    </dgm:pt>
    <dgm:pt modelId="{0804CD1A-EE79-4FF8-B342-5B3478649DB3}" type="pres">
      <dgm:prSet presAssocID="{C7A3517F-5A54-4327-B7D4-F09FFD827209}" presName="sibTrans" presStyleLbl="sibTrans2D1" presStyleIdx="2" presStyleCnt="4"/>
      <dgm:spPr/>
    </dgm:pt>
    <dgm:pt modelId="{DC629169-9013-4EAC-97B6-EC1A227DD596}" type="pres">
      <dgm:prSet presAssocID="{712D52B2-5AE6-4E40-8F91-07284753A642}" presName="node" presStyleLbl="node1" presStyleIdx="3" presStyleCnt="4" custScaleX="130093" custScaleY="111700">
        <dgm:presLayoutVars>
          <dgm:bulletEnabled val="1"/>
        </dgm:presLayoutVars>
      </dgm:prSet>
      <dgm:spPr/>
    </dgm:pt>
    <dgm:pt modelId="{47E1FF7F-82CB-4B28-9EB6-4BD1BB74F251}" type="pres">
      <dgm:prSet presAssocID="{712D52B2-5AE6-4E40-8F91-07284753A642}" presName="dummy" presStyleCnt="0"/>
      <dgm:spPr/>
    </dgm:pt>
    <dgm:pt modelId="{46955635-2DC9-48EC-A524-5BB5C95352F1}" type="pres">
      <dgm:prSet presAssocID="{7233F06D-3A91-4B5B-973E-664928F14A13}" presName="sibTrans" presStyleLbl="sibTrans2D1" presStyleIdx="3" presStyleCnt="4"/>
      <dgm:spPr/>
    </dgm:pt>
  </dgm:ptLst>
  <dgm:cxnLst>
    <dgm:cxn modelId="{9F277106-9A13-416A-8BF5-BAD7733F8F94}" type="presOf" srcId="{BB92C234-19D6-4572-89C8-97EB61CB0395}" destId="{AF673D86-76D4-4803-AEF3-E8DE8AEE3F54}" srcOrd="0" destOrd="0" presId="urn:microsoft.com/office/officeart/2005/8/layout/radial6"/>
    <dgm:cxn modelId="{630DA111-15BD-4D9E-B180-C5C1CAF72A11}" type="presOf" srcId="{DC0B6585-BB3A-4845-8FC7-D3D36C7B00A8}" destId="{36E39F81-F6FD-4296-9CBB-9ACB9094C4E3}" srcOrd="0" destOrd="0" presId="urn:microsoft.com/office/officeart/2005/8/layout/radial6"/>
    <dgm:cxn modelId="{CCAD5F22-AA65-4A3D-8C89-BEFC836F4BF8}" type="presOf" srcId="{D2AFEDA9-16DC-468F-A69E-AFF2EDC80B9F}" destId="{5FF89BE8-E3BE-4C58-8D80-7248E8E8DD29}" srcOrd="0" destOrd="0" presId="urn:microsoft.com/office/officeart/2005/8/layout/radial6"/>
    <dgm:cxn modelId="{78E23D5F-9D13-4541-98F4-A0A7FD802CAC}" type="presOf" srcId="{EA136C46-6186-4DFE-9956-925B914D7732}" destId="{D877941C-6C95-40D0-A414-CF65F05322C8}" srcOrd="0" destOrd="0" presId="urn:microsoft.com/office/officeart/2005/8/layout/radial6"/>
    <dgm:cxn modelId="{3F0CFA64-18C6-4110-9F57-1AB15C461C5C}" srcId="{D2AFEDA9-16DC-468F-A69E-AFF2EDC80B9F}" destId="{712D52B2-5AE6-4E40-8F91-07284753A642}" srcOrd="3" destOrd="0" parTransId="{851DD521-27F3-4C40-A944-CC20953C0147}" sibTransId="{7233F06D-3A91-4B5B-973E-664928F14A13}"/>
    <dgm:cxn modelId="{2D12DF67-1DC6-45E4-84BC-3633352DD44B}" type="presOf" srcId="{25E2F026-BCBE-4073-AB1D-73CDC386A00B}" destId="{6639CDB8-2CCC-426E-A303-AA4805029D1E}" srcOrd="0" destOrd="0" presId="urn:microsoft.com/office/officeart/2005/8/layout/radial6"/>
    <dgm:cxn modelId="{1636DB4D-1CB8-421B-B9C4-14EC768D6140}" srcId="{D2AFEDA9-16DC-468F-A69E-AFF2EDC80B9F}" destId="{EA136C46-6186-4DFE-9956-925B914D7732}" srcOrd="0" destOrd="0" parTransId="{9590106D-DDC2-4AAE-95DD-54881D7204B3}" sibTransId="{25E2F026-BCBE-4073-AB1D-73CDC386A00B}"/>
    <dgm:cxn modelId="{8BD80B6E-491F-4E89-BF8D-6797874D61F0}" type="presOf" srcId="{C7A3517F-5A54-4327-B7D4-F09FFD827209}" destId="{0804CD1A-EE79-4FF8-B342-5B3478649DB3}" srcOrd="0" destOrd="0" presId="urn:microsoft.com/office/officeart/2005/8/layout/radial6"/>
    <dgm:cxn modelId="{11410654-6EBF-40A5-99CB-C06654E85DB3}" srcId="{D2AFEDA9-16DC-468F-A69E-AFF2EDC80B9F}" destId="{BB92C234-19D6-4572-89C8-97EB61CB0395}" srcOrd="2" destOrd="0" parTransId="{3F64730D-71C1-4B64-80E1-46087BF8184F}" sibTransId="{C7A3517F-5A54-4327-B7D4-F09FFD827209}"/>
    <dgm:cxn modelId="{9C14617F-52E8-45B2-8071-AD95EF32344D}" type="presOf" srcId="{88B7AA42-3211-4526-AA3E-17C37E6DB64C}" destId="{C099A028-94AB-40C9-B59F-F5662892B330}" srcOrd="0" destOrd="0" presId="urn:microsoft.com/office/officeart/2005/8/layout/radial6"/>
    <dgm:cxn modelId="{C96B3195-4ED1-46E4-8FE2-C52F03AB7E2E}" type="presOf" srcId="{7233F06D-3A91-4B5B-973E-664928F14A13}" destId="{46955635-2DC9-48EC-A524-5BB5C95352F1}" srcOrd="0" destOrd="0" presId="urn:microsoft.com/office/officeart/2005/8/layout/radial6"/>
    <dgm:cxn modelId="{A50ED6AB-557E-4B74-9FFF-96D3DCE6973D}" srcId="{D2AFEDA9-16DC-468F-A69E-AFF2EDC80B9F}" destId="{A31C74F4-F177-4D89-89F3-6C9F28B473B7}" srcOrd="1" destOrd="0" parTransId="{43811DA0-DFB9-4B54-B604-92E53629BB6D}" sibTransId="{88B7AA42-3211-4526-AA3E-17C37E6DB64C}"/>
    <dgm:cxn modelId="{D7723FB6-E644-45E8-A305-18250320B142}" type="presOf" srcId="{712D52B2-5AE6-4E40-8F91-07284753A642}" destId="{DC629169-9013-4EAC-97B6-EC1A227DD596}" srcOrd="0" destOrd="0" presId="urn:microsoft.com/office/officeart/2005/8/layout/radial6"/>
    <dgm:cxn modelId="{FAF600BD-0B53-43B2-82EF-6B4857324C14}" type="presOf" srcId="{A31C74F4-F177-4D89-89F3-6C9F28B473B7}" destId="{A53C9438-034E-48DD-B8C8-2307FFF0535F}" srcOrd="0" destOrd="0" presId="urn:microsoft.com/office/officeart/2005/8/layout/radial6"/>
    <dgm:cxn modelId="{056016F1-15A2-4C96-AEDD-D439D9BA7729}" srcId="{DC0B6585-BB3A-4845-8FC7-D3D36C7B00A8}" destId="{D2AFEDA9-16DC-468F-A69E-AFF2EDC80B9F}" srcOrd="0" destOrd="0" parTransId="{D78B3BD3-12D4-4F66-B726-A1FA7F5D1CA5}" sibTransId="{66EF4EC5-2DD6-416B-A1B5-3C610DAC0DA1}"/>
    <dgm:cxn modelId="{D44EA6CD-59DC-44DB-9D21-599F9DFFC54C}" type="presParOf" srcId="{36E39F81-F6FD-4296-9CBB-9ACB9094C4E3}" destId="{5FF89BE8-E3BE-4C58-8D80-7248E8E8DD29}" srcOrd="0" destOrd="0" presId="urn:microsoft.com/office/officeart/2005/8/layout/radial6"/>
    <dgm:cxn modelId="{1C6DAF8D-6199-4A1C-B06A-2A544352AA68}" type="presParOf" srcId="{36E39F81-F6FD-4296-9CBB-9ACB9094C4E3}" destId="{D877941C-6C95-40D0-A414-CF65F05322C8}" srcOrd="1" destOrd="0" presId="urn:microsoft.com/office/officeart/2005/8/layout/radial6"/>
    <dgm:cxn modelId="{A464CB42-DCB7-4661-AFC1-10E58492FC35}" type="presParOf" srcId="{36E39F81-F6FD-4296-9CBB-9ACB9094C4E3}" destId="{EC0F09B8-8986-48DD-B03A-A2C57745BD8F}" srcOrd="2" destOrd="0" presId="urn:microsoft.com/office/officeart/2005/8/layout/radial6"/>
    <dgm:cxn modelId="{D2782432-DE75-40A9-9259-1A3A9A9E170B}" type="presParOf" srcId="{36E39F81-F6FD-4296-9CBB-9ACB9094C4E3}" destId="{6639CDB8-2CCC-426E-A303-AA4805029D1E}" srcOrd="3" destOrd="0" presId="urn:microsoft.com/office/officeart/2005/8/layout/radial6"/>
    <dgm:cxn modelId="{A062A661-DD00-4721-9849-3DEC752E94E4}" type="presParOf" srcId="{36E39F81-F6FD-4296-9CBB-9ACB9094C4E3}" destId="{A53C9438-034E-48DD-B8C8-2307FFF0535F}" srcOrd="4" destOrd="0" presId="urn:microsoft.com/office/officeart/2005/8/layout/radial6"/>
    <dgm:cxn modelId="{D347571C-1E41-498E-98C9-0458798F5587}" type="presParOf" srcId="{36E39F81-F6FD-4296-9CBB-9ACB9094C4E3}" destId="{EA088A37-15A9-4C76-B788-73BE0BAFAE72}" srcOrd="5" destOrd="0" presId="urn:microsoft.com/office/officeart/2005/8/layout/radial6"/>
    <dgm:cxn modelId="{FB4B1003-2854-4A49-A042-4086D1EF08F2}" type="presParOf" srcId="{36E39F81-F6FD-4296-9CBB-9ACB9094C4E3}" destId="{C099A028-94AB-40C9-B59F-F5662892B330}" srcOrd="6" destOrd="0" presId="urn:microsoft.com/office/officeart/2005/8/layout/radial6"/>
    <dgm:cxn modelId="{4B56A9AC-4894-49B3-B15C-DBE0ACA29B76}" type="presParOf" srcId="{36E39F81-F6FD-4296-9CBB-9ACB9094C4E3}" destId="{AF673D86-76D4-4803-AEF3-E8DE8AEE3F54}" srcOrd="7" destOrd="0" presId="urn:microsoft.com/office/officeart/2005/8/layout/radial6"/>
    <dgm:cxn modelId="{A104DF66-ACFC-477A-88CB-C861244C15AC}" type="presParOf" srcId="{36E39F81-F6FD-4296-9CBB-9ACB9094C4E3}" destId="{FCA8181E-B6E7-4FF6-8FF7-BE5D14A46666}" srcOrd="8" destOrd="0" presId="urn:microsoft.com/office/officeart/2005/8/layout/radial6"/>
    <dgm:cxn modelId="{55A10E53-D0E4-4D2A-8B9E-90A225E68A3C}" type="presParOf" srcId="{36E39F81-F6FD-4296-9CBB-9ACB9094C4E3}" destId="{0804CD1A-EE79-4FF8-B342-5B3478649DB3}" srcOrd="9" destOrd="0" presId="urn:microsoft.com/office/officeart/2005/8/layout/radial6"/>
    <dgm:cxn modelId="{73272B02-575B-4D5A-807E-35050B957C56}" type="presParOf" srcId="{36E39F81-F6FD-4296-9CBB-9ACB9094C4E3}" destId="{DC629169-9013-4EAC-97B6-EC1A227DD596}" srcOrd="10" destOrd="0" presId="urn:microsoft.com/office/officeart/2005/8/layout/radial6"/>
    <dgm:cxn modelId="{06945F69-ACAC-4D52-A7C1-B991AA948A35}" type="presParOf" srcId="{36E39F81-F6FD-4296-9CBB-9ACB9094C4E3}" destId="{47E1FF7F-82CB-4B28-9EB6-4BD1BB74F251}" srcOrd="11" destOrd="0" presId="urn:microsoft.com/office/officeart/2005/8/layout/radial6"/>
    <dgm:cxn modelId="{3DC36090-879E-4A07-A6C4-DB72B78D2A78}" type="presParOf" srcId="{36E39F81-F6FD-4296-9CBB-9ACB9094C4E3}" destId="{46955635-2DC9-48EC-A524-5BB5C95352F1}"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199967A-28EA-48FF-B3BB-3D9DDED23A5A}"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n-US"/>
        </a:p>
      </dgm:t>
    </dgm:pt>
    <dgm:pt modelId="{2326B434-23DA-42E7-ADE5-7A9BD8ADD9D4}">
      <dgm:prSet phldrT="[Text]"/>
      <dgm:spPr/>
      <dgm:t>
        <a:bodyPr/>
        <a:lstStyle/>
        <a:p>
          <a:r>
            <a:rPr lang="en-US" dirty="0">
              <a:latin typeface="Calibri" panose="020F0502020204030204" pitchFamily="34" charset="0"/>
              <a:cs typeface="Calibri" panose="020F0502020204030204" pitchFamily="34" charset="0"/>
            </a:rPr>
            <a:t>Population Survey</a:t>
          </a:r>
        </a:p>
      </dgm:t>
    </dgm:pt>
    <dgm:pt modelId="{B28E51B8-E4AE-4DDD-87C1-8AB0116295AD}" type="parTrans" cxnId="{2E1D0941-5310-4532-AF5B-731833B36490}">
      <dgm:prSet/>
      <dgm:spPr/>
      <dgm:t>
        <a:bodyPr/>
        <a:lstStyle/>
        <a:p>
          <a:endParaRPr lang="en-US">
            <a:latin typeface="Calibri" panose="020F0502020204030204" pitchFamily="34" charset="0"/>
            <a:cs typeface="Calibri" panose="020F0502020204030204" pitchFamily="34" charset="0"/>
          </a:endParaRPr>
        </a:p>
      </dgm:t>
    </dgm:pt>
    <dgm:pt modelId="{49A28641-1F96-4C76-9BC2-1DE240E9AA90}" type="sibTrans" cxnId="{2E1D0941-5310-4532-AF5B-731833B36490}">
      <dgm:prSet/>
      <dgm:spPr/>
      <dgm:t>
        <a:bodyPr/>
        <a:lstStyle/>
        <a:p>
          <a:endParaRPr lang="en-US">
            <a:latin typeface="Calibri" panose="020F0502020204030204" pitchFamily="34" charset="0"/>
            <a:cs typeface="Calibri" panose="020F0502020204030204" pitchFamily="34" charset="0"/>
          </a:endParaRPr>
        </a:p>
      </dgm:t>
    </dgm:pt>
    <dgm:pt modelId="{FC5DCE71-D432-4CBA-AAAE-E4E33C010AD1}">
      <dgm:prSet phldrT="[Text]"/>
      <dgm:spPr/>
      <dgm:t>
        <a:bodyPr/>
        <a:lstStyle/>
        <a:p>
          <a:r>
            <a:rPr lang="en-US" dirty="0">
              <a:latin typeface="Calibri" panose="020F0502020204030204" pitchFamily="34" charset="0"/>
              <a:cs typeface="Calibri" panose="020F0502020204030204" pitchFamily="34" charset="0"/>
            </a:rPr>
            <a:t>Exposure</a:t>
          </a:r>
        </a:p>
      </dgm:t>
    </dgm:pt>
    <dgm:pt modelId="{AB5BD03A-D66B-4B53-A337-3FC5615F7E38}" type="parTrans" cxnId="{EF69F4F6-8E9A-4015-B471-1DD23076D4EF}">
      <dgm:prSet/>
      <dgm:spPr/>
      <dgm:t>
        <a:bodyPr/>
        <a:lstStyle/>
        <a:p>
          <a:endParaRPr lang="en-US">
            <a:latin typeface="Calibri" panose="020F0502020204030204" pitchFamily="34" charset="0"/>
            <a:cs typeface="Calibri" panose="020F0502020204030204" pitchFamily="34" charset="0"/>
          </a:endParaRPr>
        </a:p>
      </dgm:t>
    </dgm:pt>
    <dgm:pt modelId="{C92AE2F1-7587-4BD9-B152-6AAB9EFF3C84}" type="sibTrans" cxnId="{EF69F4F6-8E9A-4015-B471-1DD23076D4EF}">
      <dgm:prSet/>
      <dgm:spPr/>
      <dgm:t>
        <a:bodyPr/>
        <a:lstStyle/>
        <a:p>
          <a:endParaRPr lang="en-US">
            <a:latin typeface="Calibri" panose="020F0502020204030204" pitchFamily="34" charset="0"/>
            <a:cs typeface="Calibri" panose="020F0502020204030204" pitchFamily="34" charset="0"/>
          </a:endParaRPr>
        </a:p>
      </dgm:t>
    </dgm:pt>
    <dgm:pt modelId="{69C6A485-DF32-4AC2-ABC9-26A49DB3F7FA}">
      <dgm:prSet phldrT="[Text]"/>
      <dgm:spPr/>
      <dgm:t>
        <a:bodyPr/>
        <a:lstStyle/>
        <a:p>
          <a:r>
            <a:rPr lang="en-US" dirty="0">
              <a:latin typeface="Calibri" panose="020F0502020204030204" pitchFamily="34" charset="0"/>
              <a:cs typeface="Calibri" panose="020F0502020204030204" pitchFamily="34" charset="0"/>
            </a:rPr>
            <a:t>Physician Survey</a:t>
          </a:r>
        </a:p>
      </dgm:t>
    </dgm:pt>
    <dgm:pt modelId="{AA946A6B-C6FA-47D6-8669-D695A50B1847}" type="parTrans" cxnId="{E629795C-7A7D-49B4-9876-6230E33EF728}">
      <dgm:prSet/>
      <dgm:spPr/>
      <dgm:t>
        <a:bodyPr/>
        <a:lstStyle/>
        <a:p>
          <a:endParaRPr lang="en-US">
            <a:latin typeface="Calibri" panose="020F0502020204030204" pitchFamily="34" charset="0"/>
            <a:cs typeface="Calibri" panose="020F0502020204030204" pitchFamily="34" charset="0"/>
          </a:endParaRPr>
        </a:p>
      </dgm:t>
    </dgm:pt>
    <dgm:pt modelId="{EEF398DB-863F-4453-B4CB-503686994E38}" type="sibTrans" cxnId="{E629795C-7A7D-49B4-9876-6230E33EF728}">
      <dgm:prSet/>
      <dgm:spPr/>
      <dgm:t>
        <a:bodyPr/>
        <a:lstStyle/>
        <a:p>
          <a:endParaRPr lang="en-US">
            <a:latin typeface="Calibri" panose="020F0502020204030204" pitchFamily="34" charset="0"/>
            <a:cs typeface="Calibri" panose="020F0502020204030204" pitchFamily="34" charset="0"/>
          </a:endParaRPr>
        </a:p>
      </dgm:t>
    </dgm:pt>
    <dgm:pt modelId="{A5FEB714-D286-4443-B6C2-E03EDCCD98E2}">
      <dgm:prSet phldrT="[Text]"/>
      <dgm:spPr/>
      <dgm:t>
        <a:bodyPr/>
        <a:lstStyle/>
        <a:p>
          <a:r>
            <a:rPr lang="en-US" dirty="0">
              <a:latin typeface="Calibri" panose="020F0502020204030204" pitchFamily="34" charset="0"/>
              <a:cs typeface="Calibri" panose="020F0502020204030204" pitchFamily="34" charset="0"/>
            </a:rPr>
            <a:t>Person seeks care</a:t>
          </a:r>
        </a:p>
      </dgm:t>
    </dgm:pt>
    <dgm:pt modelId="{C1C76989-76E1-4F23-A3E5-C6D1AF9DF123}" type="parTrans" cxnId="{75DCF8F1-6554-490B-9DBB-51932F477079}">
      <dgm:prSet/>
      <dgm:spPr/>
      <dgm:t>
        <a:bodyPr/>
        <a:lstStyle/>
        <a:p>
          <a:endParaRPr lang="en-US">
            <a:latin typeface="Calibri" panose="020F0502020204030204" pitchFamily="34" charset="0"/>
            <a:cs typeface="Calibri" panose="020F0502020204030204" pitchFamily="34" charset="0"/>
          </a:endParaRPr>
        </a:p>
      </dgm:t>
    </dgm:pt>
    <dgm:pt modelId="{66A0C94A-B7A6-4ADB-999D-EB1E32F7086B}" type="sibTrans" cxnId="{75DCF8F1-6554-490B-9DBB-51932F477079}">
      <dgm:prSet/>
      <dgm:spPr/>
      <dgm:t>
        <a:bodyPr/>
        <a:lstStyle/>
        <a:p>
          <a:endParaRPr lang="en-US">
            <a:latin typeface="Calibri" panose="020F0502020204030204" pitchFamily="34" charset="0"/>
            <a:cs typeface="Calibri" panose="020F0502020204030204" pitchFamily="34" charset="0"/>
          </a:endParaRPr>
        </a:p>
      </dgm:t>
    </dgm:pt>
    <dgm:pt modelId="{B6DFE30A-42F0-4AF0-ACF3-5E1B23650AAE}">
      <dgm:prSet phldrT="[Text]"/>
      <dgm:spPr/>
      <dgm:t>
        <a:bodyPr/>
        <a:lstStyle/>
        <a:p>
          <a:r>
            <a:rPr lang="en-US" dirty="0">
              <a:latin typeface="Calibri" panose="020F0502020204030204" pitchFamily="34" charset="0"/>
              <a:cs typeface="Calibri" panose="020F0502020204030204" pitchFamily="34" charset="0"/>
            </a:rPr>
            <a:t>Laboratory Survey</a:t>
          </a:r>
        </a:p>
      </dgm:t>
    </dgm:pt>
    <dgm:pt modelId="{6D00EB53-5EDA-438A-BBDA-4F9DE2DD430C}" type="parTrans" cxnId="{DD235DD8-644D-470D-B9B5-9D648436968A}">
      <dgm:prSet/>
      <dgm:spPr/>
      <dgm:t>
        <a:bodyPr/>
        <a:lstStyle/>
        <a:p>
          <a:endParaRPr lang="en-US">
            <a:latin typeface="Calibri" panose="020F0502020204030204" pitchFamily="34" charset="0"/>
            <a:cs typeface="Calibri" panose="020F0502020204030204" pitchFamily="34" charset="0"/>
          </a:endParaRPr>
        </a:p>
      </dgm:t>
    </dgm:pt>
    <dgm:pt modelId="{87A3E1DD-023B-45C0-86BB-6FC2911E8151}" type="sibTrans" cxnId="{DD235DD8-644D-470D-B9B5-9D648436968A}">
      <dgm:prSet/>
      <dgm:spPr/>
      <dgm:t>
        <a:bodyPr/>
        <a:lstStyle/>
        <a:p>
          <a:endParaRPr lang="en-US">
            <a:latin typeface="Calibri" panose="020F0502020204030204" pitchFamily="34" charset="0"/>
            <a:cs typeface="Calibri" panose="020F0502020204030204" pitchFamily="34" charset="0"/>
          </a:endParaRPr>
        </a:p>
      </dgm:t>
    </dgm:pt>
    <dgm:pt modelId="{EA616194-95EE-4F94-A797-71198161231D}">
      <dgm:prSet phldrT="[Text]"/>
      <dgm:spPr/>
      <dgm:t>
        <a:bodyPr/>
        <a:lstStyle/>
        <a:p>
          <a:r>
            <a:rPr lang="en-US" dirty="0">
              <a:latin typeface="Calibri" panose="020F0502020204030204" pitchFamily="34" charset="0"/>
              <a:cs typeface="Calibri" panose="020F0502020204030204" pitchFamily="34" charset="0"/>
            </a:rPr>
            <a:t>Case reported to Health Department/CDC</a:t>
          </a:r>
        </a:p>
      </dgm:t>
    </dgm:pt>
    <dgm:pt modelId="{6683DFD4-FD59-48AB-86A0-59E0E69241B9}" type="parTrans" cxnId="{21B28217-5950-4476-97FB-F18CBC747BFC}">
      <dgm:prSet/>
      <dgm:spPr/>
      <dgm:t>
        <a:bodyPr/>
        <a:lstStyle/>
        <a:p>
          <a:endParaRPr lang="en-US">
            <a:latin typeface="Calibri" panose="020F0502020204030204" pitchFamily="34" charset="0"/>
            <a:cs typeface="Calibri" panose="020F0502020204030204" pitchFamily="34" charset="0"/>
          </a:endParaRPr>
        </a:p>
      </dgm:t>
    </dgm:pt>
    <dgm:pt modelId="{E1389E4D-FA78-4E36-B9D4-5D3E81F35197}" type="sibTrans" cxnId="{21B28217-5950-4476-97FB-F18CBC747BFC}">
      <dgm:prSet/>
      <dgm:spPr/>
      <dgm:t>
        <a:bodyPr/>
        <a:lstStyle/>
        <a:p>
          <a:endParaRPr lang="en-US">
            <a:latin typeface="Calibri" panose="020F0502020204030204" pitchFamily="34" charset="0"/>
            <a:cs typeface="Calibri" panose="020F0502020204030204" pitchFamily="34" charset="0"/>
          </a:endParaRPr>
        </a:p>
      </dgm:t>
    </dgm:pt>
    <dgm:pt modelId="{60D219CA-77B4-4060-A78D-740AE3979ED7}">
      <dgm:prSet phldrT="[Text]"/>
      <dgm:spPr/>
      <dgm:t>
        <a:bodyPr/>
        <a:lstStyle/>
        <a:p>
          <a:endParaRPr lang="en-US" dirty="0">
            <a:latin typeface="Calibri" panose="020F0502020204030204" pitchFamily="34" charset="0"/>
            <a:cs typeface="Calibri" panose="020F0502020204030204" pitchFamily="34" charset="0"/>
          </a:endParaRPr>
        </a:p>
      </dgm:t>
    </dgm:pt>
    <dgm:pt modelId="{E708876B-ED9E-4B83-B5B9-0099F051AD4B}" type="parTrans" cxnId="{FF9C3948-E962-43FA-8CF5-00934CC8523F}">
      <dgm:prSet/>
      <dgm:spPr/>
      <dgm:t>
        <a:bodyPr/>
        <a:lstStyle/>
        <a:p>
          <a:endParaRPr lang="en-US">
            <a:latin typeface="Calibri" panose="020F0502020204030204" pitchFamily="34" charset="0"/>
            <a:cs typeface="Calibri" panose="020F0502020204030204" pitchFamily="34" charset="0"/>
          </a:endParaRPr>
        </a:p>
      </dgm:t>
    </dgm:pt>
    <dgm:pt modelId="{4BCC6E7E-79F2-478E-8E93-0AFA8E47052C}" type="sibTrans" cxnId="{FF9C3948-E962-43FA-8CF5-00934CC8523F}">
      <dgm:prSet/>
      <dgm:spPr/>
      <dgm:t>
        <a:bodyPr/>
        <a:lstStyle/>
        <a:p>
          <a:endParaRPr lang="en-US">
            <a:latin typeface="Calibri" panose="020F0502020204030204" pitchFamily="34" charset="0"/>
            <a:cs typeface="Calibri" panose="020F0502020204030204" pitchFamily="34" charset="0"/>
          </a:endParaRPr>
        </a:p>
      </dgm:t>
    </dgm:pt>
    <dgm:pt modelId="{1F65ED50-660E-4D3B-B694-7512342B213C}">
      <dgm:prSet phldrT="[Text]"/>
      <dgm:spPr/>
      <dgm:t>
        <a:bodyPr/>
        <a:lstStyle/>
        <a:p>
          <a:r>
            <a:rPr lang="en-US" dirty="0">
              <a:latin typeface="Calibri" panose="020F0502020204030204" pitchFamily="34" charset="0"/>
              <a:cs typeface="Calibri" panose="020F0502020204030204" pitchFamily="34" charset="0"/>
            </a:rPr>
            <a:t>Surveillance</a:t>
          </a:r>
        </a:p>
      </dgm:t>
    </dgm:pt>
    <dgm:pt modelId="{4E18C4D3-354B-47AD-8121-14B8B050CC52}" type="parTrans" cxnId="{FA173EA5-47E8-4FA5-BC3A-3664B5EB66CB}">
      <dgm:prSet/>
      <dgm:spPr/>
      <dgm:t>
        <a:bodyPr/>
        <a:lstStyle/>
        <a:p>
          <a:endParaRPr lang="en-US">
            <a:latin typeface="Calibri" panose="020F0502020204030204" pitchFamily="34" charset="0"/>
            <a:cs typeface="Calibri" panose="020F0502020204030204" pitchFamily="34" charset="0"/>
          </a:endParaRPr>
        </a:p>
      </dgm:t>
    </dgm:pt>
    <dgm:pt modelId="{3439AFE2-3E32-4777-81E1-052B61ED0960}" type="sibTrans" cxnId="{FA173EA5-47E8-4FA5-BC3A-3664B5EB66CB}">
      <dgm:prSet/>
      <dgm:spPr/>
      <dgm:t>
        <a:bodyPr/>
        <a:lstStyle/>
        <a:p>
          <a:endParaRPr lang="en-US">
            <a:latin typeface="Calibri" panose="020F0502020204030204" pitchFamily="34" charset="0"/>
            <a:cs typeface="Calibri" panose="020F0502020204030204" pitchFamily="34" charset="0"/>
          </a:endParaRPr>
        </a:p>
      </dgm:t>
    </dgm:pt>
    <dgm:pt modelId="{6E38BBDF-13ED-40FF-92AB-A9A949ACA507}">
      <dgm:prSet phldrT="[Text]"/>
      <dgm:spPr/>
      <dgm:t>
        <a:bodyPr/>
        <a:lstStyle/>
        <a:p>
          <a:r>
            <a:rPr lang="en-US" dirty="0">
              <a:latin typeface="Calibri" panose="020F0502020204030204" pitchFamily="34" charset="0"/>
              <a:cs typeface="Calibri" panose="020F0502020204030204" pitchFamily="34" charset="0"/>
            </a:rPr>
            <a:t>Conducts tests</a:t>
          </a:r>
        </a:p>
      </dgm:t>
    </dgm:pt>
    <dgm:pt modelId="{D7E90505-12E2-41BE-B13D-02F8CFC51834}" type="parTrans" cxnId="{8DAEDA8F-3157-4B6C-9D85-E077D72E6281}">
      <dgm:prSet/>
      <dgm:spPr/>
      <dgm:t>
        <a:bodyPr/>
        <a:lstStyle/>
        <a:p>
          <a:endParaRPr lang="en-US">
            <a:latin typeface="Calibri" panose="020F0502020204030204" pitchFamily="34" charset="0"/>
            <a:cs typeface="Calibri" panose="020F0502020204030204" pitchFamily="34" charset="0"/>
          </a:endParaRPr>
        </a:p>
      </dgm:t>
    </dgm:pt>
    <dgm:pt modelId="{2F4C81A0-5F8D-4F8D-B3BC-5CFE6FDBA51C}" type="sibTrans" cxnId="{8DAEDA8F-3157-4B6C-9D85-E077D72E6281}">
      <dgm:prSet/>
      <dgm:spPr/>
      <dgm:t>
        <a:bodyPr/>
        <a:lstStyle/>
        <a:p>
          <a:endParaRPr lang="en-US">
            <a:latin typeface="Calibri" panose="020F0502020204030204" pitchFamily="34" charset="0"/>
            <a:cs typeface="Calibri" panose="020F0502020204030204" pitchFamily="34" charset="0"/>
          </a:endParaRPr>
        </a:p>
      </dgm:t>
    </dgm:pt>
    <dgm:pt modelId="{3D2C8686-4DFA-4202-8AC8-E5536EA90D8A}">
      <dgm:prSet phldrT="[Text]"/>
      <dgm:spPr/>
      <dgm:t>
        <a:bodyPr/>
        <a:lstStyle/>
        <a:p>
          <a:r>
            <a:rPr lang="en-US" dirty="0">
              <a:latin typeface="Calibri" panose="020F0502020204030204" pitchFamily="34" charset="0"/>
              <a:cs typeface="Calibri" panose="020F0502020204030204" pitchFamily="34" charset="0"/>
            </a:rPr>
            <a:t>Specimen obtained</a:t>
          </a:r>
        </a:p>
      </dgm:t>
    </dgm:pt>
    <dgm:pt modelId="{9A5FEACE-EDBE-4F20-AEA9-2068AE3B250B}" type="parTrans" cxnId="{1B75898E-6E31-4725-B389-EB4084060E35}">
      <dgm:prSet/>
      <dgm:spPr/>
      <dgm:t>
        <a:bodyPr/>
        <a:lstStyle/>
        <a:p>
          <a:endParaRPr lang="en-US">
            <a:latin typeface="Calibri" panose="020F0502020204030204" pitchFamily="34" charset="0"/>
            <a:cs typeface="Calibri" panose="020F0502020204030204" pitchFamily="34" charset="0"/>
          </a:endParaRPr>
        </a:p>
      </dgm:t>
    </dgm:pt>
    <dgm:pt modelId="{7D9E441C-508D-4ECD-831F-D20991E51C19}" type="sibTrans" cxnId="{1B75898E-6E31-4725-B389-EB4084060E35}">
      <dgm:prSet/>
      <dgm:spPr/>
      <dgm:t>
        <a:bodyPr/>
        <a:lstStyle/>
        <a:p>
          <a:endParaRPr lang="en-US">
            <a:latin typeface="Calibri" panose="020F0502020204030204" pitchFamily="34" charset="0"/>
            <a:cs typeface="Calibri" panose="020F0502020204030204" pitchFamily="34" charset="0"/>
          </a:endParaRPr>
        </a:p>
      </dgm:t>
    </dgm:pt>
    <dgm:pt modelId="{76247449-06F0-48E8-BB48-29D0FC004C0B}">
      <dgm:prSet phldrT="[Text]"/>
      <dgm:spPr/>
      <dgm:t>
        <a:bodyPr/>
        <a:lstStyle/>
        <a:p>
          <a:r>
            <a:rPr lang="en-US" dirty="0">
              <a:latin typeface="Calibri" panose="020F0502020204030204" pitchFamily="34" charset="0"/>
              <a:cs typeface="Calibri" panose="020F0502020204030204" pitchFamily="34" charset="0"/>
            </a:rPr>
            <a:t>Illness</a:t>
          </a:r>
        </a:p>
      </dgm:t>
    </dgm:pt>
    <dgm:pt modelId="{619CD4CD-0763-4F55-AEA6-245D7EFF0291}" type="parTrans" cxnId="{E6081411-6456-4F65-B3C6-7138DEE52C0D}">
      <dgm:prSet/>
      <dgm:spPr/>
      <dgm:t>
        <a:bodyPr/>
        <a:lstStyle/>
        <a:p>
          <a:endParaRPr lang="en-US">
            <a:latin typeface="Calibri" panose="020F0502020204030204" pitchFamily="34" charset="0"/>
            <a:cs typeface="Calibri" panose="020F0502020204030204" pitchFamily="34" charset="0"/>
          </a:endParaRPr>
        </a:p>
      </dgm:t>
    </dgm:pt>
    <dgm:pt modelId="{F4C8C5D7-B510-42BF-A17D-07E1AEB27677}" type="sibTrans" cxnId="{E6081411-6456-4F65-B3C6-7138DEE52C0D}">
      <dgm:prSet/>
      <dgm:spPr/>
      <dgm:t>
        <a:bodyPr/>
        <a:lstStyle/>
        <a:p>
          <a:endParaRPr lang="en-US">
            <a:latin typeface="Calibri" panose="020F0502020204030204" pitchFamily="34" charset="0"/>
            <a:cs typeface="Calibri" panose="020F0502020204030204" pitchFamily="34" charset="0"/>
          </a:endParaRPr>
        </a:p>
      </dgm:t>
    </dgm:pt>
    <dgm:pt modelId="{078631FD-9C02-4F12-A449-EFA5E527F68A}">
      <dgm:prSet phldrT="[Text]"/>
      <dgm:spPr/>
      <dgm:t>
        <a:bodyPr/>
        <a:lstStyle/>
        <a:p>
          <a:r>
            <a:rPr lang="en-US" dirty="0">
              <a:latin typeface="Calibri" panose="020F0502020204030204" pitchFamily="34" charset="0"/>
              <a:cs typeface="Calibri" panose="020F0502020204030204" pitchFamily="34" charset="0"/>
            </a:rPr>
            <a:t>Confirm case</a:t>
          </a:r>
        </a:p>
      </dgm:t>
    </dgm:pt>
    <dgm:pt modelId="{F428A714-AAA9-40CD-BAFE-5991CFFACB08}" type="parTrans" cxnId="{985F983D-B5B7-45D8-8A82-196DBB8BD9BA}">
      <dgm:prSet/>
      <dgm:spPr/>
      <dgm:t>
        <a:bodyPr/>
        <a:lstStyle/>
        <a:p>
          <a:endParaRPr lang="en-US">
            <a:latin typeface="Calibri" panose="020F0502020204030204" pitchFamily="34" charset="0"/>
            <a:cs typeface="Calibri" panose="020F0502020204030204" pitchFamily="34" charset="0"/>
          </a:endParaRPr>
        </a:p>
      </dgm:t>
    </dgm:pt>
    <dgm:pt modelId="{46030A1A-735B-493B-83EF-AC38C2F2EF51}" type="sibTrans" cxnId="{985F983D-B5B7-45D8-8A82-196DBB8BD9BA}">
      <dgm:prSet/>
      <dgm:spPr/>
      <dgm:t>
        <a:bodyPr/>
        <a:lstStyle/>
        <a:p>
          <a:endParaRPr lang="en-US">
            <a:latin typeface="Calibri" panose="020F0502020204030204" pitchFamily="34" charset="0"/>
            <a:cs typeface="Calibri" panose="020F0502020204030204" pitchFamily="34" charset="0"/>
          </a:endParaRPr>
        </a:p>
      </dgm:t>
    </dgm:pt>
    <dgm:pt modelId="{C8C8AA70-8BD3-4E7E-BDBE-E28C0A05DE32}" type="pres">
      <dgm:prSet presAssocID="{8199967A-28EA-48FF-B3BB-3D9DDED23A5A}" presName="Name0" presStyleCnt="0">
        <dgm:presLayoutVars>
          <dgm:chMax val="5"/>
          <dgm:chPref val="5"/>
          <dgm:dir/>
          <dgm:animLvl val="lvl"/>
        </dgm:presLayoutVars>
      </dgm:prSet>
      <dgm:spPr/>
    </dgm:pt>
    <dgm:pt modelId="{EF0E4144-6672-41C1-948B-7132C9A744A9}" type="pres">
      <dgm:prSet presAssocID="{2326B434-23DA-42E7-ADE5-7A9BD8ADD9D4}" presName="parentText1" presStyleLbl="node1" presStyleIdx="0" presStyleCnt="4">
        <dgm:presLayoutVars>
          <dgm:chMax/>
          <dgm:chPref val="3"/>
          <dgm:bulletEnabled val="1"/>
        </dgm:presLayoutVars>
      </dgm:prSet>
      <dgm:spPr/>
    </dgm:pt>
    <dgm:pt modelId="{532CC701-F341-4924-B3A7-493E247164C3}" type="pres">
      <dgm:prSet presAssocID="{2326B434-23DA-42E7-ADE5-7A9BD8ADD9D4}" presName="childText1" presStyleLbl="solidAlignAcc1" presStyleIdx="0" presStyleCnt="4">
        <dgm:presLayoutVars>
          <dgm:chMax val="0"/>
          <dgm:chPref val="0"/>
          <dgm:bulletEnabled val="1"/>
        </dgm:presLayoutVars>
      </dgm:prSet>
      <dgm:spPr/>
    </dgm:pt>
    <dgm:pt modelId="{9072B2F4-5A06-4386-AEE8-1A735F7D9F9E}" type="pres">
      <dgm:prSet presAssocID="{69C6A485-DF32-4AC2-ABC9-26A49DB3F7FA}" presName="parentText2" presStyleLbl="node1" presStyleIdx="1" presStyleCnt="4">
        <dgm:presLayoutVars>
          <dgm:chMax/>
          <dgm:chPref val="3"/>
          <dgm:bulletEnabled val="1"/>
        </dgm:presLayoutVars>
      </dgm:prSet>
      <dgm:spPr/>
    </dgm:pt>
    <dgm:pt modelId="{0F7D2AF5-74F8-4BCF-808E-B7BDDC5FA767}" type="pres">
      <dgm:prSet presAssocID="{69C6A485-DF32-4AC2-ABC9-26A49DB3F7FA}" presName="childText2" presStyleLbl="solidAlignAcc1" presStyleIdx="1" presStyleCnt="4">
        <dgm:presLayoutVars>
          <dgm:chMax val="0"/>
          <dgm:chPref val="0"/>
          <dgm:bulletEnabled val="1"/>
        </dgm:presLayoutVars>
      </dgm:prSet>
      <dgm:spPr/>
    </dgm:pt>
    <dgm:pt modelId="{15EFBFEB-69D2-4014-ADA4-A5C812930DB9}" type="pres">
      <dgm:prSet presAssocID="{B6DFE30A-42F0-4AF0-ACF3-5E1B23650AAE}" presName="parentText3" presStyleLbl="node1" presStyleIdx="2" presStyleCnt="4">
        <dgm:presLayoutVars>
          <dgm:chMax/>
          <dgm:chPref val="3"/>
          <dgm:bulletEnabled val="1"/>
        </dgm:presLayoutVars>
      </dgm:prSet>
      <dgm:spPr/>
    </dgm:pt>
    <dgm:pt modelId="{70F62A54-7456-429B-9E25-07FC5C3F2ECF}" type="pres">
      <dgm:prSet presAssocID="{B6DFE30A-42F0-4AF0-ACF3-5E1B23650AAE}" presName="childText3" presStyleLbl="solidAlignAcc1" presStyleIdx="2" presStyleCnt="4">
        <dgm:presLayoutVars>
          <dgm:chMax val="0"/>
          <dgm:chPref val="0"/>
          <dgm:bulletEnabled val="1"/>
        </dgm:presLayoutVars>
      </dgm:prSet>
      <dgm:spPr/>
    </dgm:pt>
    <dgm:pt modelId="{4CAFDF2C-974B-4D06-B2E0-5314E4F676F2}" type="pres">
      <dgm:prSet presAssocID="{1F65ED50-660E-4D3B-B694-7512342B213C}" presName="parentText4" presStyleLbl="node1" presStyleIdx="3" presStyleCnt="4">
        <dgm:presLayoutVars>
          <dgm:chMax/>
          <dgm:chPref val="3"/>
          <dgm:bulletEnabled val="1"/>
        </dgm:presLayoutVars>
      </dgm:prSet>
      <dgm:spPr/>
    </dgm:pt>
    <dgm:pt modelId="{90A9E676-7D6E-46B3-B549-188347444F23}" type="pres">
      <dgm:prSet presAssocID="{1F65ED50-660E-4D3B-B694-7512342B213C}" presName="childText4" presStyleLbl="solidAlignAcc1" presStyleIdx="3" presStyleCnt="4">
        <dgm:presLayoutVars>
          <dgm:chMax val="0"/>
          <dgm:chPref val="0"/>
          <dgm:bulletEnabled val="1"/>
        </dgm:presLayoutVars>
      </dgm:prSet>
      <dgm:spPr/>
    </dgm:pt>
  </dgm:ptLst>
  <dgm:cxnLst>
    <dgm:cxn modelId="{E6081411-6456-4F65-B3C6-7138DEE52C0D}" srcId="{2326B434-23DA-42E7-ADE5-7A9BD8ADD9D4}" destId="{76247449-06F0-48E8-BB48-29D0FC004C0B}" srcOrd="1" destOrd="0" parTransId="{619CD4CD-0763-4F55-AEA6-245D7EFF0291}" sibTransId="{F4C8C5D7-B510-42BF-A17D-07E1AEB27677}"/>
    <dgm:cxn modelId="{21B28217-5950-4476-97FB-F18CBC747BFC}" srcId="{1F65ED50-660E-4D3B-B694-7512342B213C}" destId="{EA616194-95EE-4F94-A797-71198161231D}" srcOrd="0" destOrd="0" parTransId="{6683DFD4-FD59-48AB-86A0-59E0E69241B9}" sibTransId="{E1389E4D-FA78-4E36-B9D4-5D3E81F35197}"/>
    <dgm:cxn modelId="{0CF9892C-5DAD-46A6-91F7-0002EBDB1011}" type="presOf" srcId="{69C6A485-DF32-4AC2-ABC9-26A49DB3F7FA}" destId="{9072B2F4-5A06-4386-AEE8-1A735F7D9F9E}" srcOrd="0" destOrd="0" presId="urn:microsoft.com/office/officeart/2009/3/layout/IncreasingArrowsProcess"/>
    <dgm:cxn modelId="{4FE1E02C-1EA1-42F0-9A0C-EEB96F8E1823}" type="presOf" srcId="{6E38BBDF-13ED-40FF-92AB-A9A949ACA507}" destId="{70F62A54-7456-429B-9E25-07FC5C3F2ECF}" srcOrd="0" destOrd="0" presId="urn:microsoft.com/office/officeart/2009/3/layout/IncreasingArrowsProcess"/>
    <dgm:cxn modelId="{985F983D-B5B7-45D8-8A82-196DBB8BD9BA}" srcId="{B6DFE30A-42F0-4AF0-ACF3-5E1B23650AAE}" destId="{078631FD-9C02-4F12-A449-EFA5E527F68A}" srcOrd="1" destOrd="0" parTransId="{F428A714-AAA9-40CD-BAFE-5991CFFACB08}" sibTransId="{46030A1A-735B-493B-83EF-AC38C2F2EF51}"/>
    <dgm:cxn modelId="{E629795C-7A7D-49B4-9876-6230E33EF728}" srcId="{8199967A-28EA-48FF-B3BB-3D9DDED23A5A}" destId="{69C6A485-DF32-4AC2-ABC9-26A49DB3F7FA}" srcOrd="1" destOrd="0" parTransId="{AA946A6B-C6FA-47D6-8669-D695A50B1847}" sibTransId="{EEF398DB-863F-4453-B4CB-503686994E38}"/>
    <dgm:cxn modelId="{2E1D0941-5310-4532-AF5B-731833B36490}" srcId="{8199967A-28EA-48FF-B3BB-3D9DDED23A5A}" destId="{2326B434-23DA-42E7-ADE5-7A9BD8ADD9D4}" srcOrd="0" destOrd="0" parTransId="{B28E51B8-E4AE-4DDD-87C1-8AB0116295AD}" sibTransId="{49A28641-1F96-4C76-9BC2-1DE240E9AA90}"/>
    <dgm:cxn modelId="{868A1242-9515-4D71-B273-7052F897C906}" type="presOf" srcId="{2326B434-23DA-42E7-ADE5-7A9BD8ADD9D4}" destId="{EF0E4144-6672-41C1-948B-7132C9A744A9}" srcOrd="0" destOrd="0" presId="urn:microsoft.com/office/officeart/2009/3/layout/IncreasingArrowsProcess"/>
    <dgm:cxn modelId="{B3DB1F65-2600-4925-8A94-F47FF7008082}" type="presOf" srcId="{078631FD-9C02-4F12-A449-EFA5E527F68A}" destId="{70F62A54-7456-429B-9E25-07FC5C3F2ECF}" srcOrd="0" destOrd="1" presId="urn:microsoft.com/office/officeart/2009/3/layout/IncreasingArrowsProcess"/>
    <dgm:cxn modelId="{A4469345-DB9E-4499-9A3A-C42D28BB58BA}" type="presOf" srcId="{76247449-06F0-48E8-BB48-29D0FC004C0B}" destId="{532CC701-F341-4924-B3A7-493E247164C3}" srcOrd="0" destOrd="1" presId="urn:microsoft.com/office/officeart/2009/3/layout/IncreasingArrowsProcess"/>
    <dgm:cxn modelId="{FF9C3948-E962-43FA-8CF5-00934CC8523F}" srcId="{1F65ED50-660E-4D3B-B694-7512342B213C}" destId="{60D219CA-77B4-4060-A78D-740AE3979ED7}" srcOrd="1" destOrd="0" parTransId="{E708876B-ED9E-4B83-B5B9-0099F051AD4B}" sibTransId="{4BCC6E7E-79F2-478E-8E93-0AFA8E47052C}"/>
    <dgm:cxn modelId="{1B75898E-6E31-4725-B389-EB4084060E35}" srcId="{69C6A485-DF32-4AC2-ABC9-26A49DB3F7FA}" destId="{3D2C8686-4DFA-4202-8AC8-E5536EA90D8A}" srcOrd="1" destOrd="0" parTransId="{9A5FEACE-EDBE-4F20-AEA9-2068AE3B250B}" sibTransId="{7D9E441C-508D-4ECD-831F-D20991E51C19}"/>
    <dgm:cxn modelId="{8DAEDA8F-3157-4B6C-9D85-E077D72E6281}" srcId="{B6DFE30A-42F0-4AF0-ACF3-5E1B23650AAE}" destId="{6E38BBDF-13ED-40FF-92AB-A9A949ACA507}" srcOrd="0" destOrd="0" parTransId="{D7E90505-12E2-41BE-B13D-02F8CFC51834}" sibTransId="{2F4C81A0-5F8D-4F8D-B3BC-5CFE6FDBA51C}"/>
    <dgm:cxn modelId="{FA173EA5-47E8-4FA5-BC3A-3664B5EB66CB}" srcId="{8199967A-28EA-48FF-B3BB-3D9DDED23A5A}" destId="{1F65ED50-660E-4D3B-B694-7512342B213C}" srcOrd="3" destOrd="0" parTransId="{4E18C4D3-354B-47AD-8121-14B8B050CC52}" sibTransId="{3439AFE2-3E32-4777-81E1-052B61ED0960}"/>
    <dgm:cxn modelId="{38DF33BB-C178-4ACB-BE95-F521071697F2}" type="presOf" srcId="{FC5DCE71-D432-4CBA-AAAE-E4E33C010AD1}" destId="{532CC701-F341-4924-B3A7-493E247164C3}" srcOrd="0" destOrd="0" presId="urn:microsoft.com/office/officeart/2009/3/layout/IncreasingArrowsProcess"/>
    <dgm:cxn modelId="{48791DC7-0C5F-4B31-A73B-2D47FE3A5978}" type="presOf" srcId="{1F65ED50-660E-4D3B-B694-7512342B213C}" destId="{4CAFDF2C-974B-4D06-B2E0-5314E4F676F2}" srcOrd="0" destOrd="0" presId="urn:microsoft.com/office/officeart/2009/3/layout/IncreasingArrowsProcess"/>
    <dgm:cxn modelId="{DC9129CC-B0DF-4B38-81FA-82DDCF863AE0}" type="presOf" srcId="{8199967A-28EA-48FF-B3BB-3D9DDED23A5A}" destId="{C8C8AA70-8BD3-4E7E-BDBE-E28C0A05DE32}" srcOrd="0" destOrd="0" presId="urn:microsoft.com/office/officeart/2009/3/layout/IncreasingArrowsProcess"/>
    <dgm:cxn modelId="{DD235DD8-644D-470D-B9B5-9D648436968A}" srcId="{8199967A-28EA-48FF-B3BB-3D9DDED23A5A}" destId="{B6DFE30A-42F0-4AF0-ACF3-5E1B23650AAE}" srcOrd="2" destOrd="0" parTransId="{6D00EB53-5EDA-438A-BBDA-4F9DE2DD430C}" sibTransId="{87A3E1DD-023B-45C0-86BB-6FC2911E8151}"/>
    <dgm:cxn modelId="{E890C3D9-3AEF-47E5-9625-95F192E54A08}" type="presOf" srcId="{EA616194-95EE-4F94-A797-71198161231D}" destId="{90A9E676-7D6E-46B3-B549-188347444F23}" srcOrd="0" destOrd="0" presId="urn:microsoft.com/office/officeart/2009/3/layout/IncreasingArrowsProcess"/>
    <dgm:cxn modelId="{94E12CEF-B743-427B-B907-5B5662F00F84}" type="presOf" srcId="{60D219CA-77B4-4060-A78D-740AE3979ED7}" destId="{90A9E676-7D6E-46B3-B549-188347444F23}" srcOrd="0" destOrd="1" presId="urn:microsoft.com/office/officeart/2009/3/layout/IncreasingArrowsProcess"/>
    <dgm:cxn modelId="{75DCF8F1-6554-490B-9DBB-51932F477079}" srcId="{69C6A485-DF32-4AC2-ABC9-26A49DB3F7FA}" destId="{A5FEB714-D286-4443-B6C2-E03EDCCD98E2}" srcOrd="0" destOrd="0" parTransId="{C1C76989-76E1-4F23-A3E5-C6D1AF9DF123}" sibTransId="{66A0C94A-B7A6-4ADB-999D-EB1E32F7086B}"/>
    <dgm:cxn modelId="{DDDFAAF3-E7FD-49D9-AA41-9A605239F9E2}" type="presOf" srcId="{B6DFE30A-42F0-4AF0-ACF3-5E1B23650AAE}" destId="{15EFBFEB-69D2-4014-ADA4-A5C812930DB9}" srcOrd="0" destOrd="0" presId="urn:microsoft.com/office/officeart/2009/3/layout/IncreasingArrowsProcess"/>
    <dgm:cxn modelId="{EF69F4F6-8E9A-4015-B471-1DD23076D4EF}" srcId="{2326B434-23DA-42E7-ADE5-7A9BD8ADD9D4}" destId="{FC5DCE71-D432-4CBA-AAAE-E4E33C010AD1}" srcOrd="0" destOrd="0" parTransId="{AB5BD03A-D66B-4B53-A337-3FC5615F7E38}" sibTransId="{C92AE2F1-7587-4BD9-B152-6AAB9EFF3C84}"/>
    <dgm:cxn modelId="{EA0084FC-AF66-4FC4-A771-0177EC0DAC81}" type="presOf" srcId="{A5FEB714-D286-4443-B6C2-E03EDCCD98E2}" destId="{0F7D2AF5-74F8-4BCF-808E-B7BDDC5FA767}" srcOrd="0" destOrd="0" presId="urn:microsoft.com/office/officeart/2009/3/layout/IncreasingArrowsProcess"/>
    <dgm:cxn modelId="{C4A6BDFF-56FE-4ED2-82E4-EB599B19636C}" type="presOf" srcId="{3D2C8686-4DFA-4202-8AC8-E5536EA90D8A}" destId="{0F7D2AF5-74F8-4BCF-808E-B7BDDC5FA767}" srcOrd="0" destOrd="1" presId="urn:microsoft.com/office/officeart/2009/3/layout/IncreasingArrowsProcess"/>
    <dgm:cxn modelId="{DA5BF88B-8B8E-4EC3-B35F-B176F353EACB}" type="presParOf" srcId="{C8C8AA70-8BD3-4E7E-BDBE-E28C0A05DE32}" destId="{EF0E4144-6672-41C1-948B-7132C9A744A9}" srcOrd="0" destOrd="0" presId="urn:microsoft.com/office/officeart/2009/3/layout/IncreasingArrowsProcess"/>
    <dgm:cxn modelId="{001C4FE7-2226-4C75-9AD9-A739F0728A7E}" type="presParOf" srcId="{C8C8AA70-8BD3-4E7E-BDBE-E28C0A05DE32}" destId="{532CC701-F341-4924-B3A7-493E247164C3}" srcOrd="1" destOrd="0" presId="urn:microsoft.com/office/officeart/2009/3/layout/IncreasingArrowsProcess"/>
    <dgm:cxn modelId="{4ABC45BB-3916-46E9-95C8-DEE23EEBB2A8}" type="presParOf" srcId="{C8C8AA70-8BD3-4E7E-BDBE-E28C0A05DE32}" destId="{9072B2F4-5A06-4386-AEE8-1A735F7D9F9E}" srcOrd="2" destOrd="0" presId="urn:microsoft.com/office/officeart/2009/3/layout/IncreasingArrowsProcess"/>
    <dgm:cxn modelId="{9DA598C0-59DF-45A1-8BFD-20DA5E87E338}" type="presParOf" srcId="{C8C8AA70-8BD3-4E7E-BDBE-E28C0A05DE32}" destId="{0F7D2AF5-74F8-4BCF-808E-B7BDDC5FA767}" srcOrd="3" destOrd="0" presId="urn:microsoft.com/office/officeart/2009/3/layout/IncreasingArrowsProcess"/>
    <dgm:cxn modelId="{1BD26100-D79E-4AE6-85D0-A75A163DB130}" type="presParOf" srcId="{C8C8AA70-8BD3-4E7E-BDBE-E28C0A05DE32}" destId="{15EFBFEB-69D2-4014-ADA4-A5C812930DB9}" srcOrd="4" destOrd="0" presId="urn:microsoft.com/office/officeart/2009/3/layout/IncreasingArrowsProcess"/>
    <dgm:cxn modelId="{DB9C7783-50C9-4B4E-8C07-188A63300EB9}" type="presParOf" srcId="{C8C8AA70-8BD3-4E7E-BDBE-E28C0A05DE32}" destId="{70F62A54-7456-429B-9E25-07FC5C3F2ECF}" srcOrd="5" destOrd="0" presId="urn:microsoft.com/office/officeart/2009/3/layout/IncreasingArrowsProcess"/>
    <dgm:cxn modelId="{2FBF6728-A18E-4B3C-8E45-E3771516C4F3}" type="presParOf" srcId="{C8C8AA70-8BD3-4E7E-BDBE-E28C0A05DE32}" destId="{4CAFDF2C-974B-4D06-B2E0-5314E4F676F2}" srcOrd="6" destOrd="0" presId="urn:microsoft.com/office/officeart/2009/3/layout/IncreasingArrowsProcess"/>
    <dgm:cxn modelId="{367AEDB9-903D-4C8F-A669-5364EFF8D85B}" type="presParOf" srcId="{C8C8AA70-8BD3-4E7E-BDBE-E28C0A05DE32}" destId="{90A9E676-7D6E-46B3-B549-188347444F23}" srcOrd="7"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1AC043B-F27D-4678-A78C-8784B2B8092F}" type="doc">
      <dgm:prSet loTypeId="urn:microsoft.com/office/officeart/2005/8/layout/process1" loCatId="process" qsTypeId="urn:microsoft.com/office/officeart/2005/8/quickstyle/simple1" qsCatId="simple" csTypeId="urn:microsoft.com/office/officeart/2005/8/colors/accent1_2" csCatId="accent1" phldr="1"/>
      <dgm:spPr/>
    </dgm:pt>
    <dgm:pt modelId="{6135A936-0889-410B-90D7-A665194D8472}">
      <dgm:prSet phldrT="[Text]"/>
      <dgm:spPr/>
      <dgm:t>
        <a:bodyPr/>
        <a:lstStyle/>
        <a:p>
          <a:r>
            <a:rPr lang="en-US" dirty="0">
              <a:solidFill>
                <a:schemeClr val="tx1"/>
              </a:solidFill>
            </a:rPr>
            <a:t>Public Health Departments</a:t>
          </a:r>
        </a:p>
      </dgm:t>
    </dgm:pt>
    <dgm:pt modelId="{D5C9500A-6C57-4E70-BDD6-5DACD2DB00A5}" type="parTrans" cxnId="{9CF8E597-51A5-4B68-BB25-1187C37AA30D}">
      <dgm:prSet/>
      <dgm:spPr/>
      <dgm:t>
        <a:bodyPr/>
        <a:lstStyle/>
        <a:p>
          <a:endParaRPr lang="en-US"/>
        </a:p>
      </dgm:t>
    </dgm:pt>
    <dgm:pt modelId="{410EDC89-6E89-437F-AB7E-2CD28E154A7F}" type="sibTrans" cxnId="{9CF8E597-51A5-4B68-BB25-1187C37AA30D}">
      <dgm:prSet/>
      <dgm:spPr/>
      <dgm:t>
        <a:bodyPr/>
        <a:lstStyle/>
        <a:p>
          <a:endParaRPr lang="en-US"/>
        </a:p>
      </dgm:t>
    </dgm:pt>
    <dgm:pt modelId="{4AB780D7-3D13-4746-93CC-2C2CAE42EA2C}">
      <dgm:prSet phldrT="[Text]"/>
      <dgm:spPr/>
      <dgm:t>
        <a:bodyPr/>
        <a:lstStyle/>
        <a:p>
          <a:r>
            <a:rPr lang="en-US" dirty="0">
              <a:solidFill>
                <a:schemeClr val="tx1"/>
              </a:solidFill>
            </a:rPr>
            <a:t>States &amp; Territories</a:t>
          </a:r>
        </a:p>
      </dgm:t>
    </dgm:pt>
    <dgm:pt modelId="{3BA24820-8CD4-479B-A003-DF29ED130ECC}" type="parTrans" cxnId="{D36BF211-783C-48EB-B1EA-2BC733CC8A65}">
      <dgm:prSet/>
      <dgm:spPr/>
      <dgm:t>
        <a:bodyPr/>
        <a:lstStyle/>
        <a:p>
          <a:endParaRPr lang="en-US"/>
        </a:p>
      </dgm:t>
    </dgm:pt>
    <dgm:pt modelId="{886AC3FC-CF68-4471-8264-89F5406000E7}" type="sibTrans" cxnId="{D36BF211-783C-48EB-B1EA-2BC733CC8A65}">
      <dgm:prSet/>
      <dgm:spPr/>
      <dgm:t>
        <a:bodyPr/>
        <a:lstStyle/>
        <a:p>
          <a:endParaRPr lang="en-US"/>
        </a:p>
      </dgm:t>
    </dgm:pt>
    <dgm:pt modelId="{82A7E73B-10A3-40E5-B81D-619C9C5BFA29}">
      <dgm:prSet phldrT="[Text]"/>
      <dgm:spPr/>
      <dgm:t>
        <a:bodyPr/>
        <a:lstStyle/>
        <a:p>
          <a:r>
            <a:rPr lang="en-US" dirty="0">
              <a:solidFill>
                <a:schemeClr val="tx1"/>
              </a:solidFill>
            </a:rPr>
            <a:t>CDC</a:t>
          </a:r>
        </a:p>
      </dgm:t>
    </dgm:pt>
    <dgm:pt modelId="{9D5CF58B-8D02-4E71-AACC-52B38CCA101D}" type="parTrans" cxnId="{CED743CB-3088-4CA9-B4F3-A366D81E4D11}">
      <dgm:prSet/>
      <dgm:spPr/>
      <dgm:t>
        <a:bodyPr/>
        <a:lstStyle/>
        <a:p>
          <a:endParaRPr lang="en-US"/>
        </a:p>
      </dgm:t>
    </dgm:pt>
    <dgm:pt modelId="{4BD7220D-6C68-44B2-B0AA-EED4C024FCAF}" type="sibTrans" cxnId="{CED743CB-3088-4CA9-B4F3-A366D81E4D11}">
      <dgm:prSet/>
      <dgm:spPr/>
      <dgm:t>
        <a:bodyPr/>
        <a:lstStyle/>
        <a:p>
          <a:endParaRPr lang="en-US"/>
        </a:p>
      </dgm:t>
    </dgm:pt>
    <dgm:pt modelId="{578EB27A-9693-496D-AEA6-FA861856AC75}" type="pres">
      <dgm:prSet presAssocID="{41AC043B-F27D-4678-A78C-8784B2B8092F}" presName="Name0" presStyleCnt="0">
        <dgm:presLayoutVars>
          <dgm:dir/>
          <dgm:resizeHandles val="exact"/>
        </dgm:presLayoutVars>
      </dgm:prSet>
      <dgm:spPr/>
    </dgm:pt>
    <dgm:pt modelId="{E1084D21-11AE-40B5-AF9A-4FEAF623DCFD}" type="pres">
      <dgm:prSet presAssocID="{6135A936-0889-410B-90D7-A665194D8472}" presName="node" presStyleLbl="node1" presStyleIdx="0" presStyleCnt="3">
        <dgm:presLayoutVars>
          <dgm:bulletEnabled val="1"/>
        </dgm:presLayoutVars>
      </dgm:prSet>
      <dgm:spPr/>
    </dgm:pt>
    <dgm:pt modelId="{3638ADE3-D881-435E-9FC6-39D685AF8D79}" type="pres">
      <dgm:prSet presAssocID="{410EDC89-6E89-437F-AB7E-2CD28E154A7F}" presName="sibTrans" presStyleLbl="sibTrans2D1" presStyleIdx="0" presStyleCnt="2"/>
      <dgm:spPr/>
    </dgm:pt>
    <dgm:pt modelId="{F40C813A-C483-4D9E-AD65-A49B194F4BA5}" type="pres">
      <dgm:prSet presAssocID="{410EDC89-6E89-437F-AB7E-2CD28E154A7F}" presName="connectorText" presStyleLbl="sibTrans2D1" presStyleIdx="0" presStyleCnt="2"/>
      <dgm:spPr/>
    </dgm:pt>
    <dgm:pt modelId="{216AA0BB-A6EF-4F4E-A5E7-5A96887C434F}" type="pres">
      <dgm:prSet presAssocID="{4AB780D7-3D13-4746-93CC-2C2CAE42EA2C}" presName="node" presStyleLbl="node1" presStyleIdx="1" presStyleCnt="3">
        <dgm:presLayoutVars>
          <dgm:bulletEnabled val="1"/>
        </dgm:presLayoutVars>
      </dgm:prSet>
      <dgm:spPr/>
    </dgm:pt>
    <dgm:pt modelId="{7AF243C2-5710-46C2-B2DB-6625600BF7B6}" type="pres">
      <dgm:prSet presAssocID="{886AC3FC-CF68-4471-8264-89F5406000E7}" presName="sibTrans" presStyleLbl="sibTrans2D1" presStyleIdx="1" presStyleCnt="2"/>
      <dgm:spPr/>
    </dgm:pt>
    <dgm:pt modelId="{F6680C27-C4DE-49D1-814B-D199863B3246}" type="pres">
      <dgm:prSet presAssocID="{886AC3FC-CF68-4471-8264-89F5406000E7}" presName="connectorText" presStyleLbl="sibTrans2D1" presStyleIdx="1" presStyleCnt="2"/>
      <dgm:spPr/>
    </dgm:pt>
    <dgm:pt modelId="{A54165E9-1B63-422F-868E-FEC23950D98B}" type="pres">
      <dgm:prSet presAssocID="{82A7E73B-10A3-40E5-B81D-619C9C5BFA29}" presName="node" presStyleLbl="node1" presStyleIdx="2" presStyleCnt="3">
        <dgm:presLayoutVars>
          <dgm:bulletEnabled val="1"/>
        </dgm:presLayoutVars>
      </dgm:prSet>
      <dgm:spPr/>
    </dgm:pt>
  </dgm:ptLst>
  <dgm:cxnLst>
    <dgm:cxn modelId="{300FAC05-A51B-443F-8FD5-E08E281C1E0A}" type="presOf" srcId="{82A7E73B-10A3-40E5-B81D-619C9C5BFA29}" destId="{A54165E9-1B63-422F-868E-FEC23950D98B}" srcOrd="0" destOrd="0" presId="urn:microsoft.com/office/officeart/2005/8/layout/process1"/>
    <dgm:cxn modelId="{D36BF211-783C-48EB-B1EA-2BC733CC8A65}" srcId="{41AC043B-F27D-4678-A78C-8784B2B8092F}" destId="{4AB780D7-3D13-4746-93CC-2C2CAE42EA2C}" srcOrd="1" destOrd="0" parTransId="{3BA24820-8CD4-479B-A003-DF29ED130ECC}" sibTransId="{886AC3FC-CF68-4471-8264-89F5406000E7}"/>
    <dgm:cxn modelId="{96548C6A-CB65-4A74-B8E2-4D7DF3CAB352}" type="presOf" srcId="{41AC043B-F27D-4678-A78C-8784B2B8092F}" destId="{578EB27A-9693-496D-AEA6-FA861856AC75}" srcOrd="0" destOrd="0" presId="urn:microsoft.com/office/officeart/2005/8/layout/process1"/>
    <dgm:cxn modelId="{1B1EB456-DB93-41A6-88A7-BB7183A65BB0}" type="presOf" srcId="{4AB780D7-3D13-4746-93CC-2C2CAE42EA2C}" destId="{216AA0BB-A6EF-4F4E-A5E7-5A96887C434F}" srcOrd="0" destOrd="0" presId="urn:microsoft.com/office/officeart/2005/8/layout/process1"/>
    <dgm:cxn modelId="{9CF8E597-51A5-4B68-BB25-1187C37AA30D}" srcId="{41AC043B-F27D-4678-A78C-8784B2B8092F}" destId="{6135A936-0889-410B-90D7-A665194D8472}" srcOrd="0" destOrd="0" parTransId="{D5C9500A-6C57-4E70-BDD6-5DACD2DB00A5}" sibTransId="{410EDC89-6E89-437F-AB7E-2CD28E154A7F}"/>
    <dgm:cxn modelId="{EDCF26C6-8CC4-4CBB-A7F5-55090EAA3C1F}" type="presOf" srcId="{410EDC89-6E89-437F-AB7E-2CD28E154A7F}" destId="{F40C813A-C483-4D9E-AD65-A49B194F4BA5}" srcOrd="1" destOrd="0" presId="urn:microsoft.com/office/officeart/2005/8/layout/process1"/>
    <dgm:cxn modelId="{CED743CB-3088-4CA9-B4F3-A366D81E4D11}" srcId="{41AC043B-F27D-4678-A78C-8784B2B8092F}" destId="{82A7E73B-10A3-40E5-B81D-619C9C5BFA29}" srcOrd="2" destOrd="0" parTransId="{9D5CF58B-8D02-4E71-AACC-52B38CCA101D}" sibTransId="{4BD7220D-6C68-44B2-B0AA-EED4C024FCAF}"/>
    <dgm:cxn modelId="{74EA42EA-FE5A-4666-9423-8C42CADDFEEB}" type="presOf" srcId="{886AC3FC-CF68-4471-8264-89F5406000E7}" destId="{F6680C27-C4DE-49D1-814B-D199863B3246}" srcOrd="1" destOrd="0" presId="urn:microsoft.com/office/officeart/2005/8/layout/process1"/>
    <dgm:cxn modelId="{2BD9AAEC-2D3A-4BF9-98CF-0DF23AE87726}" type="presOf" srcId="{886AC3FC-CF68-4471-8264-89F5406000E7}" destId="{7AF243C2-5710-46C2-B2DB-6625600BF7B6}" srcOrd="0" destOrd="0" presId="urn:microsoft.com/office/officeart/2005/8/layout/process1"/>
    <dgm:cxn modelId="{615682F7-97F1-4034-8418-284B67532F0C}" type="presOf" srcId="{6135A936-0889-410B-90D7-A665194D8472}" destId="{E1084D21-11AE-40B5-AF9A-4FEAF623DCFD}" srcOrd="0" destOrd="0" presId="urn:microsoft.com/office/officeart/2005/8/layout/process1"/>
    <dgm:cxn modelId="{5D2279FA-AE14-4892-8506-C373CCC7CB8D}" type="presOf" srcId="{410EDC89-6E89-437F-AB7E-2CD28E154A7F}" destId="{3638ADE3-D881-435E-9FC6-39D685AF8D79}" srcOrd="0" destOrd="0" presId="urn:microsoft.com/office/officeart/2005/8/layout/process1"/>
    <dgm:cxn modelId="{DC872272-4C71-42FC-8437-F89D826D9D7F}" type="presParOf" srcId="{578EB27A-9693-496D-AEA6-FA861856AC75}" destId="{E1084D21-11AE-40B5-AF9A-4FEAF623DCFD}" srcOrd="0" destOrd="0" presId="urn:microsoft.com/office/officeart/2005/8/layout/process1"/>
    <dgm:cxn modelId="{98AF274D-6ECB-40F9-ACB4-6DD17B1A8BEE}" type="presParOf" srcId="{578EB27A-9693-496D-AEA6-FA861856AC75}" destId="{3638ADE3-D881-435E-9FC6-39D685AF8D79}" srcOrd="1" destOrd="0" presId="urn:microsoft.com/office/officeart/2005/8/layout/process1"/>
    <dgm:cxn modelId="{BCAFFBC9-5EE9-4A86-BE56-31352A820684}" type="presParOf" srcId="{3638ADE3-D881-435E-9FC6-39D685AF8D79}" destId="{F40C813A-C483-4D9E-AD65-A49B194F4BA5}" srcOrd="0" destOrd="0" presId="urn:microsoft.com/office/officeart/2005/8/layout/process1"/>
    <dgm:cxn modelId="{DFE7ACA8-0D90-46E4-BDBD-225FB5E11319}" type="presParOf" srcId="{578EB27A-9693-496D-AEA6-FA861856AC75}" destId="{216AA0BB-A6EF-4F4E-A5E7-5A96887C434F}" srcOrd="2" destOrd="0" presId="urn:microsoft.com/office/officeart/2005/8/layout/process1"/>
    <dgm:cxn modelId="{F0EECC16-3B01-4C2B-9B4D-A5E8B1D01941}" type="presParOf" srcId="{578EB27A-9693-496D-AEA6-FA861856AC75}" destId="{7AF243C2-5710-46C2-B2DB-6625600BF7B6}" srcOrd="3" destOrd="0" presId="urn:microsoft.com/office/officeart/2005/8/layout/process1"/>
    <dgm:cxn modelId="{FE179295-1BCF-4C57-926C-47E83D28F0F7}" type="presParOf" srcId="{7AF243C2-5710-46C2-B2DB-6625600BF7B6}" destId="{F6680C27-C4DE-49D1-814B-D199863B3246}" srcOrd="0" destOrd="0" presId="urn:microsoft.com/office/officeart/2005/8/layout/process1"/>
    <dgm:cxn modelId="{F66A730A-9162-4A17-B046-486B9E8D049F}" type="presParOf" srcId="{578EB27A-9693-496D-AEA6-FA861856AC75}" destId="{A54165E9-1B63-422F-868E-FEC23950D98B}"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D061F72-170F-4694-A921-9785CA42D967}" type="doc">
      <dgm:prSet loTypeId="urn:microsoft.com/office/officeart/2005/8/layout/venn1" loCatId="relationship" qsTypeId="urn:microsoft.com/office/officeart/2005/8/quickstyle/simple1" qsCatId="simple" csTypeId="urn:microsoft.com/office/officeart/2005/8/colors/accent1_2" csCatId="accent1" phldr="1"/>
      <dgm:spPr/>
    </dgm:pt>
    <dgm:pt modelId="{69727E9B-7627-49F5-881A-4F230F5BE221}">
      <dgm:prSet phldrT="[Text]"/>
      <dgm:spPr>
        <a:solidFill>
          <a:srgbClr val="7FD1E1">
            <a:alpha val="49804"/>
          </a:srgbClr>
        </a:solidFill>
        <a:ln>
          <a:solidFill>
            <a:srgbClr val="006666"/>
          </a:solidFill>
        </a:ln>
      </dgm:spPr>
      <dgm:t>
        <a:bodyPr/>
        <a:lstStyle/>
        <a:p>
          <a:r>
            <a:rPr lang="en-US" dirty="0">
              <a:latin typeface="Calibri" panose="020F0502020204030204" pitchFamily="34" charset="0"/>
              <a:cs typeface="Calibri" panose="020F0502020204030204" pitchFamily="34" charset="0"/>
            </a:rPr>
            <a:t>Human</a:t>
          </a:r>
        </a:p>
      </dgm:t>
    </dgm:pt>
    <dgm:pt modelId="{0A1FCCC6-47F6-4B0C-B9C5-8D4053FA0B1A}" type="parTrans" cxnId="{F7B54EAC-7831-413B-8128-301D8838B60B}">
      <dgm:prSet/>
      <dgm:spPr/>
      <dgm:t>
        <a:bodyPr/>
        <a:lstStyle/>
        <a:p>
          <a:endParaRPr lang="en-US"/>
        </a:p>
      </dgm:t>
    </dgm:pt>
    <dgm:pt modelId="{D3055F89-77DF-4B50-B4DF-891DBC07CBA4}" type="sibTrans" cxnId="{F7B54EAC-7831-413B-8128-301D8838B60B}">
      <dgm:prSet/>
      <dgm:spPr/>
      <dgm:t>
        <a:bodyPr/>
        <a:lstStyle/>
        <a:p>
          <a:endParaRPr lang="en-US"/>
        </a:p>
      </dgm:t>
    </dgm:pt>
    <dgm:pt modelId="{7F819A32-0E70-46A4-8CD0-EBF0D7952D6F}">
      <dgm:prSet phldrT="[Text]"/>
      <dgm:spPr>
        <a:solidFill>
          <a:srgbClr val="7FD1E1">
            <a:alpha val="49804"/>
          </a:srgbClr>
        </a:solidFill>
        <a:ln>
          <a:solidFill>
            <a:srgbClr val="006666"/>
          </a:solidFill>
        </a:ln>
      </dgm:spPr>
      <dgm:t>
        <a:bodyPr/>
        <a:lstStyle/>
        <a:p>
          <a:r>
            <a:rPr lang="en-US" dirty="0">
              <a:latin typeface="Calibri" panose="020F0502020204030204" pitchFamily="34" charset="0"/>
              <a:cs typeface="Calibri" panose="020F0502020204030204" pitchFamily="34" charset="0"/>
            </a:rPr>
            <a:t>Environment</a:t>
          </a:r>
        </a:p>
      </dgm:t>
    </dgm:pt>
    <dgm:pt modelId="{D43433D4-5A2D-4106-9760-E5E66E96C11A}" type="parTrans" cxnId="{83A1C01D-B18C-43F7-AA35-41486BFC65A0}">
      <dgm:prSet/>
      <dgm:spPr/>
      <dgm:t>
        <a:bodyPr/>
        <a:lstStyle/>
        <a:p>
          <a:endParaRPr lang="en-US"/>
        </a:p>
      </dgm:t>
    </dgm:pt>
    <dgm:pt modelId="{3CF00320-7719-4E25-BC66-2A4831EE731D}" type="sibTrans" cxnId="{83A1C01D-B18C-43F7-AA35-41486BFC65A0}">
      <dgm:prSet/>
      <dgm:spPr/>
      <dgm:t>
        <a:bodyPr/>
        <a:lstStyle/>
        <a:p>
          <a:endParaRPr lang="en-US"/>
        </a:p>
      </dgm:t>
    </dgm:pt>
    <dgm:pt modelId="{3C3C3263-F736-433F-BCC1-6E99733B8CAE}">
      <dgm:prSet phldrT="[Text]"/>
      <dgm:spPr>
        <a:solidFill>
          <a:srgbClr val="7FD1E1">
            <a:alpha val="49804"/>
          </a:srgbClr>
        </a:solidFill>
        <a:ln>
          <a:solidFill>
            <a:srgbClr val="006666"/>
          </a:solidFill>
        </a:ln>
      </dgm:spPr>
      <dgm:t>
        <a:bodyPr/>
        <a:lstStyle/>
        <a:p>
          <a:r>
            <a:rPr lang="en-US" dirty="0">
              <a:latin typeface="Calibri" panose="020F0502020204030204" pitchFamily="34" charset="0"/>
              <a:cs typeface="Calibri" panose="020F0502020204030204" pitchFamily="34" charset="0"/>
            </a:rPr>
            <a:t>Animal</a:t>
          </a:r>
        </a:p>
      </dgm:t>
    </dgm:pt>
    <dgm:pt modelId="{7EDC4C32-3184-42CC-9FF8-DFACC89C3F0F}" type="parTrans" cxnId="{6EAA2D7F-9C84-4CD4-8B49-A2AE22546794}">
      <dgm:prSet/>
      <dgm:spPr/>
      <dgm:t>
        <a:bodyPr/>
        <a:lstStyle/>
        <a:p>
          <a:endParaRPr lang="en-US"/>
        </a:p>
      </dgm:t>
    </dgm:pt>
    <dgm:pt modelId="{96D05D82-51AA-4E5F-A7FE-33C57FE1F132}" type="sibTrans" cxnId="{6EAA2D7F-9C84-4CD4-8B49-A2AE22546794}">
      <dgm:prSet/>
      <dgm:spPr/>
      <dgm:t>
        <a:bodyPr/>
        <a:lstStyle/>
        <a:p>
          <a:endParaRPr lang="en-US"/>
        </a:p>
      </dgm:t>
    </dgm:pt>
    <dgm:pt modelId="{24703F7E-F96D-411B-A256-78179882C7C5}" type="pres">
      <dgm:prSet presAssocID="{7D061F72-170F-4694-A921-9785CA42D967}" presName="compositeShape" presStyleCnt="0">
        <dgm:presLayoutVars>
          <dgm:chMax val="7"/>
          <dgm:dir/>
          <dgm:resizeHandles val="exact"/>
        </dgm:presLayoutVars>
      </dgm:prSet>
      <dgm:spPr/>
    </dgm:pt>
    <dgm:pt modelId="{7809FFD6-9A83-47CD-81A5-F8B84AFFA26C}" type="pres">
      <dgm:prSet presAssocID="{69727E9B-7627-49F5-881A-4F230F5BE221}" presName="circ1" presStyleLbl="vennNode1" presStyleIdx="0" presStyleCnt="3" custScaleX="110000" custScaleY="110000" custLinFactNeighborX="290"/>
      <dgm:spPr/>
    </dgm:pt>
    <dgm:pt modelId="{4279B74A-8409-4582-82B6-9E0D8DB5F842}" type="pres">
      <dgm:prSet presAssocID="{69727E9B-7627-49F5-881A-4F230F5BE221}" presName="circ1Tx" presStyleLbl="revTx" presStyleIdx="0" presStyleCnt="0">
        <dgm:presLayoutVars>
          <dgm:chMax val="0"/>
          <dgm:chPref val="0"/>
          <dgm:bulletEnabled val="1"/>
        </dgm:presLayoutVars>
      </dgm:prSet>
      <dgm:spPr/>
    </dgm:pt>
    <dgm:pt modelId="{69886A92-BD5C-4F59-8775-FB208ACB4CB1}" type="pres">
      <dgm:prSet presAssocID="{7F819A32-0E70-46A4-8CD0-EBF0D7952D6F}" presName="circ2" presStyleLbl="vennNode1" presStyleIdx="1" presStyleCnt="3" custScaleX="110000" custScaleY="110000" custLinFactNeighborX="13048" custLinFactNeighborY="1014"/>
      <dgm:spPr/>
    </dgm:pt>
    <dgm:pt modelId="{6689ABDC-764C-4366-A690-37B05D0FDAB4}" type="pres">
      <dgm:prSet presAssocID="{7F819A32-0E70-46A4-8CD0-EBF0D7952D6F}" presName="circ2Tx" presStyleLbl="revTx" presStyleIdx="0" presStyleCnt="0">
        <dgm:presLayoutVars>
          <dgm:chMax val="0"/>
          <dgm:chPref val="0"/>
          <dgm:bulletEnabled val="1"/>
        </dgm:presLayoutVars>
      </dgm:prSet>
      <dgm:spPr/>
    </dgm:pt>
    <dgm:pt modelId="{061DA416-A7C0-4CBC-87FD-80F8B261D536}" type="pres">
      <dgm:prSet presAssocID="{3C3C3263-F736-433F-BCC1-6E99733B8CAE}" presName="circ3" presStyleLbl="vennNode1" presStyleIdx="2" presStyleCnt="3" custScaleX="110000" custScaleY="110000" custLinFactNeighborX="-13338" custLinFactNeighborY="4349"/>
      <dgm:spPr/>
    </dgm:pt>
    <dgm:pt modelId="{0BCC99AA-B1EC-4839-B88A-AA4E495E6FBC}" type="pres">
      <dgm:prSet presAssocID="{3C3C3263-F736-433F-BCC1-6E99733B8CAE}" presName="circ3Tx" presStyleLbl="revTx" presStyleIdx="0" presStyleCnt="0">
        <dgm:presLayoutVars>
          <dgm:chMax val="0"/>
          <dgm:chPref val="0"/>
          <dgm:bulletEnabled val="1"/>
        </dgm:presLayoutVars>
      </dgm:prSet>
      <dgm:spPr/>
    </dgm:pt>
  </dgm:ptLst>
  <dgm:cxnLst>
    <dgm:cxn modelId="{83A1C01D-B18C-43F7-AA35-41486BFC65A0}" srcId="{7D061F72-170F-4694-A921-9785CA42D967}" destId="{7F819A32-0E70-46A4-8CD0-EBF0D7952D6F}" srcOrd="1" destOrd="0" parTransId="{D43433D4-5A2D-4106-9760-E5E66E96C11A}" sibTransId="{3CF00320-7719-4E25-BC66-2A4831EE731D}"/>
    <dgm:cxn modelId="{E5702447-2291-4F54-A186-2DEEC5E36417}" type="presOf" srcId="{7F819A32-0E70-46A4-8CD0-EBF0D7952D6F}" destId="{6689ABDC-764C-4366-A690-37B05D0FDAB4}" srcOrd="1" destOrd="0" presId="urn:microsoft.com/office/officeart/2005/8/layout/venn1"/>
    <dgm:cxn modelId="{6EAA2D7F-9C84-4CD4-8B49-A2AE22546794}" srcId="{7D061F72-170F-4694-A921-9785CA42D967}" destId="{3C3C3263-F736-433F-BCC1-6E99733B8CAE}" srcOrd="2" destOrd="0" parTransId="{7EDC4C32-3184-42CC-9FF8-DFACC89C3F0F}" sibTransId="{96D05D82-51AA-4E5F-A7FE-33C57FE1F132}"/>
    <dgm:cxn modelId="{A8084381-B3C3-4578-955A-D72DE067279E}" type="presOf" srcId="{69727E9B-7627-49F5-881A-4F230F5BE221}" destId="{7809FFD6-9A83-47CD-81A5-F8B84AFFA26C}" srcOrd="0" destOrd="0" presId="urn:microsoft.com/office/officeart/2005/8/layout/venn1"/>
    <dgm:cxn modelId="{08B17594-65A9-486E-B61C-B41F5F628988}" type="presOf" srcId="{7D061F72-170F-4694-A921-9785CA42D967}" destId="{24703F7E-F96D-411B-A256-78179882C7C5}" srcOrd="0" destOrd="0" presId="urn:microsoft.com/office/officeart/2005/8/layout/venn1"/>
    <dgm:cxn modelId="{B53AA69E-42D8-4DB7-8F35-F27D51DF9831}" type="presOf" srcId="{7F819A32-0E70-46A4-8CD0-EBF0D7952D6F}" destId="{69886A92-BD5C-4F59-8775-FB208ACB4CB1}" srcOrd="0" destOrd="0" presId="urn:microsoft.com/office/officeart/2005/8/layout/venn1"/>
    <dgm:cxn modelId="{0FED5BA1-EC70-409A-BF07-48CAA147FB4A}" type="presOf" srcId="{3C3C3263-F736-433F-BCC1-6E99733B8CAE}" destId="{0BCC99AA-B1EC-4839-B88A-AA4E495E6FBC}" srcOrd="1" destOrd="0" presId="urn:microsoft.com/office/officeart/2005/8/layout/venn1"/>
    <dgm:cxn modelId="{F7B54EAC-7831-413B-8128-301D8838B60B}" srcId="{7D061F72-170F-4694-A921-9785CA42D967}" destId="{69727E9B-7627-49F5-881A-4F230F5BE221}" srcOrd="0" destOrd="0" parTransId="{0A1FCCC6-47F6-4B0C-B9C5-8D4053FA0B1A}" sibTransId="{D3055F89-77DF-4B50-B4DF-891DBC07CBA4}"/>
    <dgm:cxn modelId="{3E2DC3EA-01A7-4F1E-9AFD-5806A77D7028}" type="presOf" srcId="{3C3C3263-F736-433F-BCC1-6E99733B8CAE}" destId="{061DA416-A7C0-4CBC-87FD-80F8B261D536}" srcOrd="0" destOrd="0" presId="urn:microsoft.com/office/officeart/2005/8/layout/venn1"/>
    <dgm:cxn modelId="{BDD179F5-9374-4920-8FF1-1BD81770CF7B}" type="presOf" srcId="{69727E9B-7627-49F5-881A-4F230F5BE221}" destId="{4279B74A-8409-4582-82B6-9E0D8DB5F842}" srcOrd="1" destOrd="0" presId="urn:microsoft.com/office/officeart/2005/8/layout/venn1"/>
    <dgm:cxn modelId="{FD6AD4A7-58B5-4E9E-B6C5-05BA4695E0FD}" type="presParOf" srcId="{24703F7E-F96D-411B-A256-78179882C7C5}" destId="{7809FFD6-9A83-47CD-81A5-F8B84AFFA26C}" srcOrd="0" destOrd="0" presId="urn:microsoft.com/office/officeart/2005/8/layout/venn1"/>
    <dgm:cxn modelId="{C0E7D3A2-80EC-4281-AA88-E7F3E8F30FBC}" type="presParOf" srcId="{24703F7E-F96D-411B-A256-78179882C7C5}" destId="{4279B74A-8409-4582-82B6-9E0D8DB5F842}" srcOrd="1" destOrd="0" presId="urn:microsoft.com/office/officeart/2005/8/layout/venn1"/>
    <dgm:cxn modelId="{1327A47B-059B-4554-B35D-37520C179D80}" type="presParOf" srcId="{24703F7E-F96D-411B-A256-78179882C7C5}" destId="{69886A92-BD5C-4F59-8775-FB208ACB4CB1}" srcOrd="2" destOrd="0" presId="urn:microsoft.com/office/officeart/2005/8/layout/venn1"/>
    <dgm:cxn modelId="{BE711121-9B96-4BA3-9FC7-B269EAC07912}" type="presParOf" srcId="{24703F7E-F96D-411B-A256-78179882C7C5}" destId="{6689ABDC-764C-4366-A690-37B05D0FDAB4}" srcOrd="3" destOrd="0" presId="urn:microsoft.com/office/officeart/2005/8/layout/venn1"/>
    <dgm:cxn modelId="{B1CE2136-564C-437E-B3C5-949370247EF0}" type="presParOf" srcId="{24703F7E-F96D-411B-A256-78179882C7C5}" destId="{061DA416-A7C0-4CBC-87FD-80F8B261D536}" srcOrd="4" destOrd="0" presId="urn:microsoft.com/office/officeart/2005/8/layout/venn1"/>
    <dgm:cxn modelId="{22A6B061-BA6D-48CA-BAB8-17CB85458FE3}" type="presParOf" srcId="{24703F7E-F96D-411B-A256-78179882C7C5}" destId="{0BCC99AA-B1EC-4839-B88A-AA4E495E6FBC}" srcOrd="5" destOrd="0" presId="urn:microsoft.com/office/officeart/2005/8/layout/venn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FD4278B-529D-4535-A8F7-28F6C6C04B0A}"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en-US"/>
        </a:p>
      </dgm:t>
    </dgm:pt>
    <dgm:pt modelId="{72472680-6A27-417C-8BC5-41A3FDEBB475}">
      <dgm:prSet phldrT="[Text]"/>
      <dgm:spPr/>
      <dgm:t>
        <a:bodyPr/>
        <a:lstStyle/>
        <a:p>
          <a:r>
            <a:rPr lang="en-US" dirty="0">
              <a:latin typeface="Calibri" panose="020F0502020204030204" pitchFamily="34" charset="0"/>
              <a:cs typeface="Calibri" panose="020F0502020204030204" pitchFamily="34" charset="0"/>
            </a:rPr>
            <a:t>Changes in climate and land use</a:t>
          </a:r>
        </a:p>
      </dgm:t>
    </dgm:pt>
    <dgm:pt modelId="{539E5C4B-D4EF-4558-B7D0-6005F055F18C}" type="parTrans" cxnId="{8DCF2519-7E7D-4913-86F1-2F7D4164FE05}">
      <dgm:prSet/>
      <dgm:spPr/>
      <dgm:t>
        <a:bodyPr/>
        <a:lstStyle/>
        <a:p>
          <a:endParaRPr lang="en-US">
            <a:latin typeface="Calibri" panose="020F0502020204030204" pitchFamily="34" charset="0"/>
            <a:cs typeface="Calibri" panose="020F0502020204030204" pitchFamily="34" charset="0"/>
          </a:endParaRPr>
        </a:p>
      </dgm:t>
    </dgm:pt>
    <dgm:pt modelId="{F1EDB08B-8580-4B47-A910-0844B8DAF518}" type="sibTrans" cxnId="{8DCF2519-7E7D-4913-86F1-2F7D4164FE05}">
      <dgm:prSet/>
      <dgm:spPr/>
      <dgm:t>
        <a:bodyPr/>
        <a:lstStyle/>
        <a:p>
          <a:endParaRPr lang="en-US">
            <a:latin typeface="Calibri" panose="020F0502020204030204" pitchFamily="34" charset="0"/>
            <a:cs typeface="Calibri" panose="020F0502020204030204" pitchFamily="34" charset="0"/>
          </a:endParaRPr>
        </a:p>
      </dgm:t>
    </dgm:pt>
    <dgm:pt modelId="{AAE8BD56-0236-4A79-A623-4B9B4A486CA5}">
      <dgm:prSet phldrT="[Text]"/>
      <dgm:spPr/>
      <dgm:t>
        <a:bodyPr/>
        <a:lstStyle/>
        <a:p>
          <a:r>
            <a:rPr lang="en-US" dirty="0">
              <a:latin typeface="Calibri" panose="020F0502020204030204" pitchFamily="34" charset="0"/>
              <a:cs typeface="Calibri" panose="020F0502020204030204" pitchFamily="34" charset="0"/>
            </a:rPr>
            <a:t>Human population growth and expansion</a:t>
          </a:r>
        </a:p>
      </dgm:t>
    </dgm:pt>
    <dgm:pt modelId="{8DF38736-F544-4AFA-B5CC-42830E493959}" type="parTrans" cxnId="{D46E5206-912F-462E-B8B1-94C1BD2E97ED}">
      <dgm:prSet/>
      <dgm:spPr/>
      <dgm:t>
        <a:bodyPr/>
        <a:lstStyle/>
        <a:p>
          <a:endParaRPr lang="en-US">
            <a:latin typeface="Calibri" panose="020F0502020204030204" pitchFamily="34" charset="0"/>
            <a:cs typeface="Calibri" panose="020F0502020204030204" pitchFamily="34" charset="0"/>
          </a:endParaRPr>
        </a:p>
      </dgm:t>
    </dgm:pt>
    <dgm:pt modelId="{689BA33B-21D3-4D66-8C6D-2DF185DAB835}" type="sibTrans" cxnId="{D46E5206-912F-462E-B8B1-94C1BD2E97ED}">
      <dgm:prSet/>
      <dgm:spPr/>
      <dgm:t>
        <a:bodyPr/>
        <a:lstStyle/>
        <a:p>
          <a:endParaRPr lang="en-US">
            <a:latin typeface="Calibri" panose="020F0502020204030204" pitchFamily="34" charset="0"/>
            <a:cs typeface="Calibri" panose="020F0502020204030204" pitchFamily="34" charset="0"/>
          </a:endParaRPr>
        </a:p>
      </dgm:t>
    </dgm:pt>
    <dgm:pt modelId="{6098A788-270E-4D24-A55E-B9332D894179}">
      <dgm:prSet phldrT="[Text]"/>
      <dgm:spPr/>
      <dgm:t>
        <a:bodyPr/>
        <a:lstStyle/>
        <a:p>
          <a:r>
            <a:rPr lang="en-US" dirty="0">
              <a:latin typeface="Calibri" panose="020F0502020204030204" pitchFamily="34" charset="0"/>
              <a:cs typeface="Calibri" panose="020F0502020204030204" pitchFamily="34" charset="0"/>
            </a:rPr>
            <a:t>Increased travel and trade</a:t>
          </a:r>
        </a:p>
      </dgm:t>
    </dgm:pt>
    <dgm:pt modelId="{8CA28511-34B5-44F4-B1FF-74724CD6368F}" type="parTrans" cxnId="{373D56C9-B588-468F-ABE5-786D16A5F097}">
      <dgm:prSet/>
      <dgm:spPr/>
      <dgm:t>
        <a:bodyPr/>
        <a:lstStyle/>
        <a:p>
          <a:endParaRPr lang="en-US">
            <a:latin typeface="Calibri" panose="020F0502020204030204" pitchFamily="34" charset="0"/>
            <a:cs typeface="Calibri" panose="020F0502020204030204" pitchFamily="34" charset="0"/>
          </a:endParaRPr>
        </a:p>
      </dgm:t>
    </dgm:pt>
    <dgm:pt modelId="{57E6C98F-95E3-4BFC-A722-98680D64E3DB}" type="sibTrans" cxnId="{373D56C9-B588-468F-ABE5-786D16A5F097}">
      <dgm:prSet/>
      <dgm:spPr/>
      <dgm:t>
        <a:bodyPr/>
        <a:lstStyle/>
        <a:p>
          <a:endParaRPr lang="en-US">
            <a:latin typeface="Calibri" panose="020F0502020204030204" pitchFamily="34" charset="0"/>
            <a:cs typeface="Calibri" panose="020F0502020204030204" pitchFamily="34" charset="0"/>
          </a:endParaRPr>
        </a:p>
      </dgm:t>
    </dgm:pt>
    <dgm:pt modelId="{EDC3039D-AB24-4798-A9F7-AF1B0C3DAE96}">
      <dgm:prSet phldrT="[Text]"/>
      <dgm:spPr/>
      <dgm:t>
        <a:bodyPr/>
        <a:lstStyle/>
        <a:p>
          <a:r>
            <a:rPr lang="en-US" b="1" baseline="0" dirty="0">
              <a:latin typeface="Calibri" panose="020F0502020204030204" pitchFamily="34" charset="0"/>
              <a:cs typeface="Calibri" panose="020F0502020204030204" pitchFamily="34" charset="0"/>
            </a:rPr>
            <a:t>Disease Spread</a:t>
          </a:r>
        </a:p>
      </dgm:t>
    </dgm:pt>
    <dgm:pt modelId="{AC6262D9-F26F-48AE-A81F-2EFDDA54FCD3}" type="parTrans" cxnId="{EE0A4C83-E6BF-4295-8EB2-5C5113E2B10B}">
      <dgm:prSet/>
      <dgm:spPr/>
      <dgm:t>
        <a:bodyPr/>
        <a:lstStyle/>
        <a:p>
          <a:endParaRPr lang="en-US">
            <a:latin typeface="Calibri" panose="020F0502020204030204" pitchFamily="34" charset="0"/>
            <a:cs typeface="Calibri" panose="020F0502020204030204" pitchFamily="34" charset="0"/>
          </a:endParaRPr>
        </a:p>
      </dgm:t>
    </dgm:pt>
    <dgm:pt modelId="{B086900E-8456-44B0-82C4-56229920659E}" type="sibTrans" cxnId="{EE0A4C83-E6BF-4295-8EB2-5C5113E2B10B}">
      <dgm:prSet/>
      <dgm:spPr/>
      <dgm:t>
        <a:bodyPr/>
        <a:lstStyle/>
        <a:p>
          <a:endParaRPr lang="en-US">
            <a:latin typeface="Calibri" panose="020F0502020204030204" pitchFamily="34" charset="0"/>
            <a:cs typeface="Calibri" panose="020F0502020204030204" pitchFamily="34" charset="0"/>
          </a:endParaRPr>
        </a:p>
      </dgm:t>
    </dgm:pt>
    <dgm:pt modelId="{C848FD16-E94F-4E8F-B53B-F78CFA76AA14}" type="pres">
      <dgm:prSet presAssocID="{8FD4278B-529D-4535-A8F7-28F6C6C04B0A}" presName="Name0" presStyleCnt="0">
        <dgm:presLayoutVars>
          <dgm:chMax val="4"/>
          <dgm:resizeHandles val="exact"/>
        </dgm:presLayoutVars>
      </dgm:prSet>
      <dgm:spPr/>
    </dgm:pt>
    <dgm:pt modelId="{D067DCDA-0A3A-4C90-BDCC-EAD58FDE3142}" type="pres">
      <dgm:prSet presAssocID="{8FD4278B-529D-4535-A8F7-28F6C6C04B0A}" presName="ellipse" presStyleLbl="trBgShp" presStyleIdx="0" presStyleCnt="1"/>
      <dgm:spPr/>
    </dgm:pt>
    <dgm:pt modelId="{629294AF-5AF1-4786-B0AB-FD5FC727FDF9}" type="pres">
      <dgm:prSet presAssocID="{8FD4278B-529D-4535-A8F7-28F6C6C04B0A}" presName="arrow1" presStyleLbl="fgShp" presStyleIdx="0" presStyleCnt="1"/>
      <dgm:spPr/>
    </dgm:pt>
    <dgm:pt modelId="{80BF662A-F0C8-4E00-B175-682D7CCE8A0D}" type="pres">
      <dgm:prSet presAssocID="{8FD4278B-529D-4535-A8F7-28F6C6C04B0A}" presName="rectangle" presStyleLbl="revTx" presStyleIdx="0" presStyleCnt="1">
        <dgm:presLayoutVars>
          <dgm:bulletEnabled val="1"/>
        </dgm:presLayoutVars>
      </dgm:prSet>
      <dgm:spPr/>
    </dgm:pt>
    <dgm:pt modelId="{6FB4C30C-FBEC-4142-8B85-36E3BB479997}" type="pres">
      <dgm:prSet presAssocID="{AAE8BD56-0236-4A79-A623-4B9B4A486CA5}" presName="item1" presStyleLbl="node1" presStyleIdx="0" presStyleCnt="3">
        <dgm:presLayoutVars>
          <dgm:bulletEnabled val="1"/>
        </dgm:presLayoutVars>
      </dgm:prSet>
      <dgm:spPr/>
    </dgm:pt>
    <dgm:pt modelId="{50DD5774-2B4D-4A96-9D10-6A6A69318FE0}" type="pres">
      <dgm:prSet presAssocID="{6098A788-270E-4D24-A55E-B9332D894179}" presName="item2" presStyleLbl="node1" presStyleIdx="1" presStyleCnt="3">
        <dgm:presLayoutVars>
          <dgm:bulletEnabled val="1"/>
        </dgm:presLayoutVars>
      </dgm:prSet>
      <dgm:spPr/>
    </dgm:pt>
    <dgm:pt modelId="{4F1A46FD-BB91-4ED7-8122-758C13986E2E}" type="pres">
      <dgm:prSet presAssocID="{EDC3039D-AB24-4798-A9F7-AF1B0C3DAE96}" presName="item3" presStyleLbl="node1" presStyleIdx="2" presStyleCnt="3">
        <dgm:presLayoutVars>
          <dgm:bulletEnabled val="1"/>
        </dgm:presLayoutVars>
      </dgm:prSet>
      <dgm:spPr/>
    </dgm:pt>
    <dgm:pt modelId="{22E7FCF4-34F6-47CF-B082-7BBF215D4E09}" type="pres">
      <dgm:prSet presAssocID="{8FD4278B-529D-4535-A8F7-28F6C6C04B0A}" presName="funnel" presStyleLbl="trAlignAcc1" presStyleIdx="0" presStyleCnt="1" custScaleX="113137" custScaleY="112500"/>
      <dgm:spPr/>
    </dgm:pt>
  </dgm:ptLst>
  <dgm:cxnLst>
    <dgm:cxn modelId="{D46E5206-912F-462E-B8B1-94C1BD2E97ED}" srcId="{8FD4278B-529D-4535-A8F7-28F6C6C04B0A}" destId="{AAE8BD56-0236-4A79-A623-4B9B4A486CA5}" srcOrd="1" destOrd="0" parTransId="{8DF38736-F544-4AFA-B5CC-42830E493959}" sibTransId="{689BA33B-21D3-4D66-8C6D-2DF185DAB835}"/>
    <dgm:cxn modelId="{8DCF2519-7E7D-4913-86F1-2F7D4164FE05}" srcId="{8FD4278B-529D-4535-A8F7-28F6C6C04B0A}" destId="{72472680-6A27-417C-8BC5-41A3FDEBB475}" srcOrd="0" destOrd="0" parTransId="{539E5C4B-D4EF-4558-B7D0-6005F055F18C}" sibTransId="{F1EDB08B-8580-4B47-A910-0844B8DAF518}"/>
    <dgm:cxn modelId="{7631D244-9772-464A-87A8-8A4C0B5B4A0D}" type="presOf" srcId="{72472680-6A27-417C-8BC5-41A3FDEBB475}" destId="{4F1A46FD-BB91-4ED7-8122-758C13986E2E}" srcOrd="0" destOrd="0" presId="urn:microsoft.com/office/officeart/2005/8/layout/funnel1"/>
    <dgm:cxn modelId="{EE0A4C83-E6BF-4295-8EB2-5C5113E2B10B}" srcId="{8FD4278B-529D-4535-A8F7-28F6C6C04B0A}" destId="{EDC3039D-AB24-4798-A9F7-AF1B0C3DAE96}" srcOrd="3" destOrd="0" parTransId="{AC6262D9-F26F-48AE-A81F-2EFDDA54FCD3}" sibTransId="{B086900E-8456-44B0-82C4-56229920659E}"/>
    <dgm:cxn modelId="{7B0A83BB-C862-4BA7-A943-D68CFE0FB773}" type="presOf" srcId="{8FD4278B-529D-4535-A8F7-28F6C6C04B0A}" destId="{C848FD16-E94F-4E8F-B53B-F78CFA76AA14}" srcOrd="0" destOrd="0" presId="urn:microsoft.com/office/officeart/2005/8/layout/funnel1"/>
    <dgm:cxn modelId="{373D56C9-B588-468F-ABE5-786D16A5F097}" srcId="{8FD4278B-529D-4535-A8F7-28F6C6C04B0A}" destId="{6098A788-270E-4D24-A55E-B9332D894179}" srcOrd="2" destOrd="0" parTransId="{8CA28511-34B5-44F4-B1FF-74724CD6368F}" sibTransId="{57E6C98F-95E3-4BFC-A722-98680D64E3DB}"/>
    <dgm:cxn modelId="{03D3E1CA-80BA-4001-B316-73EC473C447A}" type="presOf" srcId="{6098A788-270E-4D24-A55E-B9332D894179}" destId="{6FB4C30C-FBEC-4142-8B85-36E3BB479997}" srcOrd="0" destOrd="0" presId="urn:microsoft.com/office/officeart/2005/8/layout/funnel1"/>
    <dgm:cxn modelId="{374E39EB-D34A-4BFD-9DF1-331422D8A6EA}" type="presOf" srcId="{AAE8BD56-0236-4A79-A623-4B9B4A486CA5}" destId="{50DD5774-2B4D-4A96-9D10-6A6A69318FE0}" srcOrd="0" destOrd="0" presId="urn:microsoft.com/office/officeart/2005/8/layout/funnel1"/>
    <dgm:cxn modelId="{6AEF8DFC-A4E0-49B9-BA06-CE482CAD581F}" type="presOf" srcId="{EDC3039D-AB24-4798-A9F7-AF1B0C3DAE96}" destId="{80BF662A-F0C8-4E00-B175-682D7CCE8A0D}" srcOrd="0" destOrd="0" presId="urn:microsoft.com/office/officeart/2005/8/layout/funnel1"/>
    <dgm:cxn modelId="{1F088D0E-258E-4350-BDC4-106F52597048}" type="presParOf" srcId="{C848FD16-E94F-4E8F-B53B-F78CFA76AA14}" destId="{D067DCDA-0A3A-4C90-BDCC-EAD58FDE3142}" srcOrd="0" destOrd="0" presId="urn:microsoft.com/office/officeart/2005/8/layout/funnel1"/>
    <dgm:cxn modelId="{639D6010-69B7-44D1-A131-751F5DE41A10}" type="presParOf" srcId="{C848FD16-E94F-4E8F-B53B-F78CFA76AA14}" destId="{629294AF-5AF1-4786-B0AB-FD5FC727FDF9}" srcOrd="1" destOrd="0" presId="urn:microsoft.com/office/officeart/2005/8/layout/funnel1"/>
    <dgm:cxn modelId="{36B40106-0218-440D-8D51-AE80FAB9A9CC}" type="presParOf" srcId="{C848FD16-E94F-4E8F-B53B-F78CFA76AA14}" destId="{80BF662A-F0C8-4E00-B175-682D7CCE8A0D}" srcOrd="2" destOrd="0" presId="urn:microsoft.com/office/officeart/2005/8/layout/funnel1"/>
    <dgm:cxn modelId="{90F710AA-56EC-4927-8A02-6D5D8E8FD459}" type="presParOf" srcId="{C848FD16-E94F-4E8F-B53B-F78CFA76AA14}" destId="{6FB4C30C-FBEC-4142-8B85-36E3BB479997}" srcOrd="3" destOrd="0" presId="urn:microsoft.com/office/officeart/2005/8/layout/funnel1"/>
    <dgm:cxn modelId="{FADF7585-C7D2-4E92-9EE9-101FE5AA2E53}" type="presParOf" srcId="{C848FD16-E94F-4E8F-B53B-F78CFA76AA14}" destId="{50DD5774-2B4D-4A96-9D10-6A6A69318FE0}" srcOrd="4" destOrd="0" presId="urn:microsoft.com/office/officeart/2005/8/layout/funnel1"/>
    <dgm:cxn modelId="{7843097F-0492-4F77-8993-948FCEB9D796}" type="presParOf" srcId="{C848FD16-E94F-4E8F-B53B-F78CFA76AA14}" destId="{4F1A46FD-BB91-4ED7-8122-758C13986E2E}" srcOrd="5" destOrd="0" presId="urn:microsoft.com/office/officeart/2005/8/layout/funnel1"/>
    <dgm:cxn modelId="{5854B910-EE5D-4EB6-B300-A0215F0BAE19}" type="presParOf" srcId="{C848FD16-E94F-4E8F-B53B-F78CFA76AA14}" destId="{22E7FCF4-34F6-47CF-B082-7BBF215D4E09}"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61128DA-975B-41B8-8E8A-88C41E0FE668}"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4D9EF6EE-EC21-48CB-B31E-EBB3BDEA166B}">
      <dgm:prSet phldrT="[Text]"/>
      <dgm:spPr/>
      <dgm:t>
        <a:bodyPr/>
        <a:lstStyle/>
        <a:p>
          <a:r>
            <a:rPr lang="en-US" dirty="0">
              <a:latin typeface="Calibri" panose="020F0502020204030204" pitchFamily="34" charset="0"/>
              <a:cs typeface="Calibri" panose="020F0502020204030204" pitchFamily="34" charset="0"/>
            </a:rPr>
            <a:t>Primary Treatment</a:t>
          </a:r>
        </a:p>
      </dgm:t>
    </dgm:pt>
    <dgm:pt modelId="{4904B3DE-68C6-486B-8419-682649AB8AAD}" type="parTrans" cxnId="{F01261C3-4D29-4ACC-8228-091CC5969636}">
      <dgm:prSet/>
      <dgm:spPr/>
      <dgm:t>
        <a:bodyPr/>
        <a:lstStyle/>
        <a:p>
          <a:endParaRPr lang="en-US"/>
        </a:p>
      </dgm:t>
    </dgm:pt>
    <dgm:pt modelId="{A879BD68-E67D-4E20-994A-20DEAB04059A}" type="sibTrans" cxnId="{F01261C3-4D29-4ACC-8228-091CC5969636}">
      <dgm:prSet/>
      <dgm:spPr/>
      <dgm:t>
        <a:bodyPr/>
        <a:lstStyle/>
        <a:p>
          <a:endParaRPr lang="en-US"/>
        </a:p>
      </dgm:t>
    </dgm:pt>
    <dgm:pt modelId="{2F1887EF-819D-418A-8C78-90A92D66697C}">
      <dgm:prSet phldrT="[Text]"/>
      <dgm:spPr/>
      <dgm:t>
        <a:bodyPr/>
        <a:lstStyle/>
        <a:p>
          <a:r>
            <a:rPr lang="en-US" dirty="0">
              <a:latin typeface="Calibri" panose="020F0502020204030204" pitchFamily="34" charset="0"/>
              <a:cs typeface="Calibri" panose="020F0502020204030204" pitchFamily="34" charset="0"/>
            </a:rPr>
            <a:t>Tertiary Treatment</a:t>
          </a:r>
        </a:p>
      </dgm:t>
    </dgm:pt>
    <dgm:pt modelId="{FE7211FB-7C72-45B3-AF3E-DE0EB1BEF09A}" type="parTrans" cxnId="{08F8BE66-025E-4C50-BAD2-C0A4F279C001}">
      <dgm:prSet/>
      <dgm:spPr/>
      <dgm:t>
        <a:bodyPr/>
        <a:lstStyle/>
        <a:p>
          <a:endParaRPr lang="en-US"/>
        </a:p>
      </dgm:t>
    </dgm:pt>
    <dgm:pt modelId="{CF1ADF5B-2774-43B1-A12D-56553C541A82}" type="sibTrans" cxnId="{08F8BE66-025E-4C50-BAD2-C0A4F279C001}">
      <dgm:prSet/>
      <dgm:spPr/>
      <dgm:t>
        <a:bodyPr/>
        <a:lstStyle/>
        <a:p>
          <a:endParaRPr lang="en-US"/>
        </a:p>
      </dgm:t>
    </dgm:pt>
    <dgm:pt modelId="{FCC8BAC1-1BC7-44AC-B029-E15EFE9917E5}">
      <dgm:prSet phldrT="[Text]"/>
      <dgm:spPr/>
      <dgm:t>
        <a:bodyPr/>
        <a:lstStyle/>
        <a:p>
          <a:r>
            <a:rPr lang="en-US" dirty="0">
              <a:latin typeface="Calibri" panose="020F0502020204030204" pitchFamily="34" charset="0"/>
              <a:cs typeface="Calibri" panose="020F0502020204030204" pitchFamily="34" charset="0"/>
            </a:rPr>
            <a:t>Advanced Treatment</a:t>
          </a:r>
        </a:p>
      </dgm:t>
    </dgm:pt>
    <dgm:pt modelId="{BB1FF394-C21B-4173-A31B-FF09BCDB36E3}" type="parTrans" cxnId="{4336E106-E4C3-4DA0-ADBF-BDB55800B012}">
      <dgm:prSet/>
      <dgm:spPr/>
      <dgm:t>
        <a:bodyPr/>
        <a:lstStyle/>
        <a:p>
          <a:endParaRPr lang="en-US"/>
        </a:p>
      </dgm:t>
    </dgm:pt>
    <dgm:pt modelId="{565FE582-0657-482E-8F55-22FFF14E3E5E}" type="sibTrans" cxnId="{4336E106-E4C3-4DA0-ADBF-BDB55800B012}">
      <dgm:prSet/>
      <dgm:spPr/>
      <dgm:t>
        <a:bodyPr/>
        <a:lstStyle/>
        <a:p>
          <a:endParaRPr lang="en-US"/>
        </a:p>
      </dgm:t>
    </dgm:pt>
    <dgm:pt modelId="{2CF50572-5910-467C-878E-CEC0C1547CAE}">
      <dgm:prSet phldrT="[Text]"/>
      <dgm:spPr/>
      <dgm:t>
        <a:bodyPr/>
        <a:lstStyle/>
        <a:p>
          <a:r>
            <a:rPr lang="en-US" dirty="0">
              <a:latin typeface="Calibri" panose="020F0502020204030204" pitchFamily="34" charset="0"/>
              <a:cs typeface="Calibri" panose="020F0502020204030204" pitchFamily="34" charset="0"/>
            </a:rPr>
            <a:t>Secondary Treatment</a:t>
          </a:r>
        </a:p>
      </dgm:t>
    </dgm:pt>
    <dgm:pt modelId="{373872A4-FC0F-4B60-ABA4-CE87E6914809}" type="parTrans" cxnId="{3B070FAD-94E2-45D7-A06F-9B6658048514}">
      <dgm:prSet/>
      <dgm:spPr/>
      <dgm:t>
        <a:bodyPr/>
        <a:lstStyle/>
        <a:p>
          <a:endParaRPr lang="en-US"/>
        </a:p>
      </dgm:t>
    </dgm:pt>
    <dgm:pt modelId="{B6CA8456-0B15-42D5-9081-F507AE7AEB1B}" type="sibTrans" cxnId="{3B070FAD-94E2-45D7-A06F-9B6658048514}">
      <dgm:prSet/>
      <dgm:spPr/>
      <dgm:t>
        <a:bodyPr/>
        <a:lstStyle/>
        <a:p>
          <a:endParaRPr lang="en-US"/>
        </a:p>
      </dgm:t>
    </dgm:pt>
    <dgm:pt modelId="{916CB739-3EB5-4025-997E-04F4E3B855ED}" type="pres">
      <dgm:prSet presAssocID="{B61128DA-975B-41B8-8E8A-88C41E0FE668}" presName="rootnode" presStyleCnt="0">
        <dgm:presLayoutVars>
          <dgm:chMax/>
          <dgm:chPref/>
          <dgm:dir/>
          <dgm:animLvl val="lvl"/>
        </dgm:presLayoutVars>
      </dgm:prSet>
      <dgm:spPr/>
    </dgm:pt>
    <dgm:pt modelId="{02C0D22C-3D3E-458B-B821-8D5FC0C3ADB9}" type="pres">
      <dgm:prSet presAssocID="{4D9EF6EE-EC21-48CB-B31E-EBB3BDEA166B}" presName="composite" presStyleCnt="0"/>
      <dgm:spPr/>
    </dgm:pt>
    <dgm:pt modelId="{7803A617-F4D7-474A-9A1C-B4D4E55E3E33}" type="pres">
      <dgm:prSet presAssocID="{4D9EF6EE-EC21-48CB-B31E-EBB3BDEA166B}" presName="LShape" presStyleLbl="alignNode1" presStyleIdx="0" presStyleCnt="7"/>
      <dgm:spPr/>
    </dgm:pt>
    <dgm:pt modelId="{DB140C6C-5D52-48F6-B80F-C9BF1E322EDD}" type="pres">
      <dgm:prSet presAssocID="{4D9EF6EE-EC21-48CB-B31E-EBB3BDEA166B}" presName="ParentText" presStyleLbl="revTx" presStyleIdx="0" presStyleCnt="4" custLinFactNeighborX="-1358">
        <dgm:presLayoutVars>
          <dgm:chMax val="0"/>
          <dgm:chPref val="0"/>
          <dgm:bulletEnabled val="1"/>
        </dgm:presLayoutVars>
      </dgm:prSet>
      <dgm:spPr/>
    </dgm:pt>
    <dgm:pt modelId="{B5A2AD90-7702-4CC3-A5EF-3B1985932CEA}" type="pres">
      <dgm:prSet presAssocID="{4D9EF6EE-EC21-48CB-B31E-EBB3BDEA166B}" presName="Triangle" presStyleLbl="alignNode1" presStyleIdx="1" presStyleCnt="7"/>
      <dgm:spPr/>
    </dgm:pt>
    <dgm:pt modelId="{1EDD8180-2110-426F-9092-EED1AACA0244}" type="pres">
      <dgm:prSet presAssocID="{A879BD68-E67D-4E20-994A-20DEAB04059A}" presName="sibTrans" presStyleCnt="0"/>
      <dgm:spPr/>
    </dgm:pt>
    <dgm:pt modelId="{C65C7F37-951D-4EA7-8323-BE64A2293708}" type="pres">
      <dgm:prSet presAssocID="{A879BD68-E67D-4E20-994A-20DEAB04059A}" presName="space" presStyleCnt="0"/>
      <dgm:spPr/>
    </dgm:pt>
    <dgm:pt modelId="{F5D33626-D01F-4C5C-AD0F-77D273FAE228}" type="pres">
      <dgm:prSet presAssocID="{2CF50572-5910-467C-878E-CEC0C1547CAE}" presName="composite" presStyleCnt="0"/>
      <dgm:spPr/>
    </dgm:pt>
    <dgm:pt modelId="{66F14244-75DE-496B-87BA-BF73628EFE1E}" type="pres">
      <dgm:prSet presAssocID="{2CF50572-5910-467C-878E-CEC0C1547CAE}" presName="LShape" presStyleLbl="alignNode1" presStyleIdx="2" presStyleCnt="7"/>
      <dgm:spPr/>
    </dgm:pt>
    <dgm:pt modelId="{ADB4A4DC-93CE-41DA-94D2-52E84181707A}" type="pres">
      <dgm:prSet presAssocID="{2CF50572-5910-467C-878E-CEC0C1547CAE}" presName="ParentText" presStyleLbl="revTx" presStyleIdx="1" presStyleCnt="4">
        <dgm:presLayoutVars>
          <dgm:chMax val="0"/>
          <dgm:chPref val="0"/>
          <dgm:bulletEnabled val="1"/>
        </dgm:presLayoutVars>
      </dgm:prSet>
      <dgm:spPr/>
    </dgm:pt>
    <dgm:pt modelId="{DDB37F50-3D34-4FCB-9034-0B206E4E98A1}" type="pres">
      <dgm:prSet presAssocID="{2CF50572-5910-467C-878E-CEC0C1547CAE}" presName="Triangle" presStyleLbl="alignNode1" presStyleIdx="3" presStyleCnt="7"/>
      <dgm:spPr/>
    </dgm:pt>
    <dgm:pt modelId="{A1DB941E-4354-4D30-868A-C0ECC948DD9B}" type="pres">
      <dgm:prSet presAssocID="{B6CA8456-0B15-42D5-9081-F507AE7AEB1B}" presName="sibTrans" presStyleCnt="0"/>
      <dgm:spPr/>
    </dgm:pt>
    <dgm:pt modelId="{73FA8AFE-FC6B-4782-9B5F-860D35BD9394}" type="pres">
      <dgm:prSet presAssocID="{B6CA8456-0B15-42D5-9081-F507AE7AEB1B}" presName="space" presStyleCnt="0"/>
      <dgm:spPr/>
    </dgm:pt>
    <dgm:pt modelId="{4E3772BE-55FF-4F54-92E2-EE9DBECB35EA}" type="pres">
      <dgm:prSet presAssocID="{2F1887EF-819D-418A-8C78-90A92D66697C}" presName="composite" presStyleCnt="0"/>
      <dgm:spPr/>
    </dgm:pt>
    <dgm:pt modelId="{0A0C289E-A07D-47E5-B308-833C954735D6}" type="pres">
      <dgm:prSet presAssocID="{2F1887EF-819D-418A-8C78-90A92D66697C}" presName="LShape" presStyleLbl="alignNode1" presStyleIdx="4" presStyleCnt="7"/>
      <dgm:spPr/>
    </dgm:pt>
    <dgm:pt modelId="{EC44CB34-CA90-4918-9016-5DCEADD9C5E6}" type="pres">
      <dgm:prSet presAssocID="{2F1887EF-819D-418A-8C78-90A92D66697C}" presName="ParentText" presStyleLbl="revTx" presStyleIdx="2" presStyleCnt="4" custLinFactNeighborX="-1358">
        <dgm:presLayoutVars>
          <dgm:chMax val="0"/>
          <dgm:chPref val="0"/>
          <dgm:bulletEnabled val="1"/>
        </dgm:presLayoutVars>
      </dgm:prSet>
      <dgm:spPr/>
    </dgm:pt>
    <dgm:pt modelId="{86E727BD-6713-482E-ADE1-F86D74C5B4B9}" type="pres">
      <dgm:prSet presAssocID="{2F1887EF-819D-418A-8C78-90A92D66697C}" presName="Triangle" presStyleLbl="alignNode1" presStyleIdx="5" presStyleCnt="7"/>
      <dgm:spPr/>
    </dgm:pt>
    <dgm:pt modelId="{1F884078-FFDD-480F-8B81-52F4E98787A4}" type="pres">
      <dgm:prSet presAssocID="{CF1ADF5B-2774-43B1-A12D-56553C541A82}" presName="sibTrans" presStyleCnt="0"/>
      <dgm:spPr/>
    </dgm:pt>
    <dgm:pt modelId="{C99257C7-85AD-4E82-A775-4AE610DFBFBA}" type="pres">
      <dgm:prSet presAssocID="{CF1ADF5B-2774-43B1-A12D-56553C541A82}" presName="space" presStyleCnt="0"/>
      <dgm:spPr/>
    </dgm:pt>
    <dgm:pt modelId="{F99D5DEE-6308-464A-90E4-0BEFA1BBB334}" type="pres">
      <dgm:prSet presAssocID="{FCC8BAC1-1BC7-44AC-B029-E15EFE9917E5}" presName="composite" presStyleCnt="0"/>
      <dgm:spPr/>
    </dgm:pt>
    <dgm:pt modelId="{04E547BB-267F-4328-BCE2-9414853FE513}" type="pres">
      <dgm:prSet presAssocID="{FCC8BAC1-1BC7-44AC-B029-E15EFE9917E5}" presName="LShape" presStyleLbl="alignNode1" presStyleIdx="6" presStyleCnt="7"/>
      <dgm:spPr/>
    </dgm:pt>
    <dgm:pt modelId="{E49EA890-26F7-42B8-BA20-AEEACC57B627}" type="pres">
      <dgm:prSet presAssocID="{FCC8BAC1-1BC7-44AC-B029-E15EFE9917E5}" presName="ParentText" presStyleLbl="revTx" presStyleIdx="3" presStyleCnt="4">
        <dgm:presLayoutVars>
          <dgm:chMax val="0"/>
          <dgm:chPref val="0"/>
          <dgm:bulletEnabled val="1"/>
        </dgm:presLayoutVars>
      </dgm:prSet>
      <dgm:spPr/>
    </dgm:pt>
  </dgm:ptLst>
  <dgm:cxnLst>
    <dgm:cxn modelId="{4336E106-E4C3-4DA0-ADBF-BDB55800B012}" srcId="{B61128DA-975B-41B8-8E8A-88C41E0FE668}" destId="{FCC8BAC1-1BC7-44AC-B029-E15EFE9917E5}" srcOrd="3" destOrd="0" parTransId="{BB1FF394-C21B-4173-A31B-FF09BCDB36E3}" sibTransId="{565FE582-0657-482E-8F55-22FFF14E3E5E}"/>
    <dgm:cxn modelId="{2BF83618-1A47-43A2-8A3F-12073A29D03F}" type="presOf" srcId="{2F1887EF-819D-418A-8C78-90A92D66697C}" destId="{EC44CB34-CA90-4918-9016-5DCEADD9C5E6}" srcOrd="0" destOrd="0" presId="urn:microsoft.com/office/officeart/2009/3/layout/StepUpProcess"/>
    <dgm:cxn modelId="{C5097825-5FF5-4ED1-A26F-3A1ECB0140C0}" type="presOf" srcId="{FCC8BAC1-1BC7-44AC-B029-E15EFE9917E5}" destId="{E49EA890-26F7-42B8-BA20-AEEACC57B627}" srcOrd="0" destOrd="0" presId="urn:microsoft.com/office/officeart/2009/3/layout/StepUpProcess"/>
    <dgm:cxn modelId="{43B3692D-5B10-49EF-8972-FEEC35D410C5}" type="presOf" srcId="{B61128DA-975B-41B8-8E8A-88C41E0FE668}" destId="{916CB739-3EB5-4025-997E-04F4E3B855ED}" srcOrd="0" destOrd="0" presId="urn:microsoft.com/office/officeart/2009/3/layout/StepUpProcess"/>
    <dgm:cxn modelId="{08F8BE66-025E-4C50-BAD2-C0A4F279C001}" srcId="{B61128DA-975B-41B8-8E8A-88C41E0FE668}" destId="{2F1887EF-819D-418A-8C78-90A92D66697C}" srcOrd="2" destOrd="0" parTransId="{FE7211FB-7C72-45B3-AF3E-DE0EB1BEF09A}" sibTransId="{CF1ADF5B-2774-43B1-A12D-56553C541A82}"/>
    <dgm:cxn modelId="{1BD91E8C-2C56-4027-8E6B-E16FD22D2B39}" type="presOf" srcId="{4D9EF6EE-EC21-48CB-B31E-EBB3BDEA166B}" destId="{DB140C6C-5D52-48F6-B80F-C9BF1E322EDD}" srcOrd="0" destOrd="0" presId="urn:microsoft.com/office/officeart/2009/3/layout/StepUpProcess"/>
    <dgm:cxn modelId="{3B070FAD-94E2-45D7-A06F-9B6658048514}" srcId="{B61128DA-975B-41B8-8E8A-88C41E0FE668}" destId="{2CF50572-5910-467C-878E-CEC0C1547CAE}" srcOrd="1" destOrd="0" parTransId="{373872A4-FC0F-4B60-ABA4-CE87E6914809}" sibTransId="{B6CA8456-0B15-42D5-9081-F507AE7AEB1B}"/>
    <dgm:cxn modelId="{F01261C3-4D29-4ACC-8228-091CC5969636}" srcId="{B61128DA-975B-41B8-8E8A-88C41E0FE668}" destId="{4D9EF6EE-EC21-48CB-B31E-EBB3BDEA166B}" srcOrd="0" destOrd="0" parTransId="{4904B3DE-68C6-486B-8419-682649AB8AAD}" sibTransId="{A879BD68-E67D-4E20-994A-20DEAB04059A}"/>
    <dgm:cxn modelId="{DC0BB3D5-262D-431F-9B5C-89D02189F08D}" type="presOf" srcId="{2CF50572-5910-467C-878E-CEC0C1547CAE}" destId="{ADB4A4DC-93CE-41DA-94D2-52E84181707A}" srcOrd="0" destOrd="0" presId="urn:microsoft.com/office/officeart/2009/3/layout/StepUpProcess"/>
    <dgm:cxn modelId="{9418EBFD-410D-4245-BB9C-82728A183999}" type="presParOf" srcId="{916CB739-3EB5-4025-997E-04F4E3B855ED}" destId="{02C0D22C-3D3E-458B-B821-8D5FC0C3ADB9}" srcOrd="0" destOrd="0" presId="urn:microsoft.com/office/officeart/2009/3/layout/StepUpProcess"/>
    <dgm:cxn modelId="{94AA2402-DC39-4773-8CA2-4F8F5980449B}" type="presParOf" srcId="{02C0D22C-3D3E-458B-B821-8D5FC0C3ADB9}" destId="{7803A617-F4D7-474A-9A1C-B4D4E55E3E33}" srcOrd="0" destOrd="0" presId="urn:microsoft.com/office/officeart/2009/3/layout/StepUpProcess"/>
    <dgm:cxn modelId="{4BC6D17F-E254-4F97-9D74-F457D9D8FF0D}" type="presParOf" srcId="{02C0D22C-3D3E-458B-B821-8D5FC0C3ADB9}" destId="{DB140C6C-5D52-48F6-B80F-C9BF1E322EDD}" srcOrd="1" destOrd="0" presId="urn:microsoft.com/office/officeart/2009/3/layout/StepUpProcess"/>
    <dgm:cxn modelId="{94C3B725-8866-4B51-B880-6ACFA3EC460F}" type="presParOf" srcId="{02C0D22C-3D3E-458B-B821-8D5FC0C3ADB9}" destId="{B5A2AD90-7702-4CC3-A5EF-3B1985932CEA}" srcOrd="2" destOrd="0" presId="urn:microsoft.com/office/officeart/2009/3/layout/StepUpProcess"/>
    <dgm:cxn modelId="{B82FB7F6-B090-424B-8AA2-2AEF7A81C2E7}" type="presParOf" srcId="{916CB739-3EB5-4025-997E-04F4E3B855ED}" destId="{1EDD8180-2110-426F-9092-EED1AACA0244}" srcOrd="1" destOrd="0" presId="urn:microsoft.com/office/officeart/2009/3/layout/StepUpProcess"/>
    <dgm:cxn modelId="{1C03854C-EC46-41F0-8B66-C47816C8477D}" type="presParOf" srcId="{1EDD8180-2110-426F-9092-EED1AACA0244}" destId="{C65C7F37-951D-4EA7-8323-BE64A2293708}" srcOrd="0" destOrd="0" presId="urn:microsoft.com/office/officeart/2009/3/layout/StepUpProcess"/>
    <dgm:cxn modelId="{6F494264-3989-4E84-ADEF-7326C6EA7944}" type="presParOf" srcId="{916CB739-3EB5-4025-997E-04F4E3B855ED}" destId="{F5D33626-D01F-4C5C-AD0F-77D273FAE228}" srcOrd="2" destOrd="0" presId="urn:microsoft.com/office/officeart/2009/3/layout/StepUpProcess"/>
    <dgm:cxn modelId="{EBD79BB4-7419-468A-8576-59E7474CBBDB}" type="presParOf" srcId="{F5D33626-D01F-4C5C-AD0F-77D273FAE228}" destId="{66F14244-75DE-496B-87BA-BF73628EFE1E}" srcOrd="0" destOrd="0" presId="urn:microsoft.com/office/officeart/2009/3/layout/StepUpProcess"/>
    <dgm:cxn modelId="{D4190DDA-D868-4CE5-8250-5349A198F613}" type="presParOf" srcId="{F5D33626-D01F-4C5C-AD0F-77D273FAE228}" destId="{ADB4A4DC-93CE-41DA-94D2-52E84181707A}" srcOrd="1" destOrd="0" presId="urn:microsoft.com/office/officeart/2009/3/layout/StepUpProcess"/>
    <dgm:cxn modelId="{D966B616-848B-45A3-9AA9-4D357A4DD89A}" type="presParOf" srcId="{F5D33626-D01F-4C5C-AD0F-77D273FAE228}" destId="{DDB37F50-3D34-4FCB-9034-0B206E4E98A1}" srcOrd="2" destOrd="0" presId="urn:microsoft.com/office/officeart/2009/3/layout/StepUpProcess"/>
    <dgm:cxn modelId="{9EE2ED46-7A26-4B12-872B-7DE295CBA095}" type="presParOf" srcId="{916CB739-3EB5-4025-997E-04F4E3B855ED}" destId="{A1DB941E-4354-4D30-868A-C0ECC948DD9B}" srcOrd="3" destOrd="0" presId="urn:microsoft.com/office/officeart/2009/3/layout/StepUpProcess"/>
    <dgm:cxn modelId="{CC316CAE-20B7-497E-82ED-908D30C92118}" type="presParOf" srcId="{A1DB941E-4354-4D30-868A-C0ECC948DD9B}" destId="{73FA8AFE-FC6B-4782-9B5F-860D35BD9394}" srcOrd="0" destOrd="0" presId="urn:microsoft.com/office/officeart/2009/3/layout/StepUpProcess"/>
    <dgm:cxn modelId="{3CB21F6A-4C37-4C14-9C9E-C83C280E8DD6}" type="presParOf" srcId="{916CB739-3EB5-4025-997E-04F4E3B855ED}" destId="{4E3772BE-55FF-4F54-92E2-EE9DBECB35EA}" srcOrd="4" destOrd="0" presId="urn:microsoft.com/office/officeart/2009/3/layout/StepUpProcess"/>
    <dgm:cxn modelId="{50F52F44-CD34-4D6A-85C3-529BAB46F930}" type="presParOf" srcId="{4E3772BE-55FF-4F54-92E2-EE9DBECB35EA}" destId="{0A0C289E-A07D-47E5-B308-833C954735D6}" srcOrd="0" destOrd="0" presId="urn:microsoft.com/office/officeart/2009/3/layout/StepUpProcess"/>
    <dgm:cxn modelId="{ACA22349-2F5B-4E74-8D77-9BF661857C26}" type="presParOf" srcId="{4E3772BE-55FF-4F54-92E2-EE9DBECB35EA}" destId="{EC44CB34-CA90-4918-9016-5DCEADD9C5E6}" srcOrd="1" destOrd="0" presId="urn:microsoft.com/office/officeart/2009/3/layout/StepUpProcess"/>
    <dgm:cxn modelId="{F8B891EB-CD22-415A-B484-FDE70C961DE9}" type="presParOf" srcId="{4E3772BE-55FF-4F54-92E2-EE9DBECB35EA}" destId="{86E727BD-6713-482E-ADE1-F86D74C5B4B9}" srcOrd="2" destOrd="0" presId="urn:microsoft.com/office/officeart/2009/3/layout/StepUpProcess"/>
    <dgm:cxn modelId="{A981EAC1-F8AA-43A3-BED5-6B22345DDB75}" type="presParOf" srcId="{916CB739-3EB5-4025-997E-04F4E3B855ED}" destId="{1F884078-FFDD-480F-8B81-52F4E98787A4}" srcOrd="5" destOrd="0" presId="urn:microsoft.com/office/officeart/2009/3/layout/StepUpProcess"/>
    <dgm:cxn modelId="{D2E38776-0EF9-427D-BB26-293AB0076262}" type="presParOf" srcId="{1F884078-FFDD-480F-8B81-52F4E98787A4}" destId="{C99257C7-85AD-4E82-A775-4AE610DFBFBA}" srcOrd="0" destOrd="0" presId="urn:microsoft.com/office/officeart/2009/3/layout/StepUpProcess"/>
    <dgm:cxn modelId="{F421B676-A26D-4E3E-BF7C-EBB0E2C60FA3}" type="presParOf" srcId="{916CB739-3EB5-4025-997E-04F4E3B855ED}" destId="{F99D5DEE-6308-464A-90E4-0BEFA1BBB334}" srcOrd="6" destOrd="0" presId="urn:microsoft.com/office/officeart/2009/3/layout/StepUpProcess"/>
    <dgm:cxn modelId="{F18BCF8B-D79D-4E91-9A4D-AFCC39AB48E6}" type="presParOf" srcId="{F99D5DEE-6308-464A-90E4-0BEFA1BBB334}" destId="{04E547BB-267F-4328-BCE2-9414853FE513}" srcOrd="0" destOrd="0" presId="urn:microsoft.com/office/officeart/2009/3/layout/StepUpProcess"/>
    <dgm:cxn modelId="{02792905-24A9-4699-B6E8-FE0B975EEE03}" type="presParOf" srcId="{F99D5DEE-6308-464A-90E4-0BEFA1BBB334}" destId="{E49EA890-26F7-42B8-BA20-AEEACC57B627}"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313774-F9D6-413E-B381-E49529AA69D8}">
      <dsp:nvSpPr>
        <dsp:cNvPr id="0" name=""/>
        <dsp:cNvSpPr/>
      </dsp:nvSpPr>
      <dsp:spPr>
        <a:xfrm>
          <a:off x="-101784" y="283881"/>
          <a:ext cx="2707341" cy="2707341"/>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9FAD8B-60E3-48A9-B093-8CA337D1DCF7}">
      <dsp:nvSpPr>
        <dsp:cNvPr id="0" name=""/>
        <dsp:cNvSpPr/>
      </dsp:nvSpPr>
      <dsp:spPr>
        <a:xfrm>
          <a:off x="1251885" y="283882"/>
          <a:ext cx="3158564" cy="2707341"/>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Calibri" panose="020F0502020204030204" pitchFamily="34" charset="0"/>
              <a:cs typeface="Calibri" panose="020F0502020204030204" pitchFamily="34" charset="0"/>
            </a:rPr>
            <a:t>20,000,000</a:t>
          </a:r>
        </a:p>
      </dsp:txBody>
      <dsp:txXfrm>
        <a:off x="1251885" y="283882"/>
        <a:ext cx="1579282" cy="812204"/>
      </dsp:txXfrm>
    </dsp:sp>
    <dsp:sp modelId="{380E3E0C-5047-4D57-B369-F66EFDCFE021}">
      <dsp:nvSpPr>
        <dsp:cNvPr id="0" name=""/>
        <dsp:cNvSpPr/>
      </dsp:nvSpPr>
      <dsp:spPr>
        <a:xfrm>
          <a:off x="372000" y="1096086"/>
          <a:ext cx="1759769" cy="1759769"/>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E5105C-AF58-4187-BD16-CC4973C640C6}">
      <dsp:nvSpPr>
        <dsp:cNvPr id="0" name=""/>
        <dsp:cNvSpPr/>
      </dsp:nvSpPr>
      <dsp:spPr>
        <a:xfrm>
          <a:off x="1247905" y="1053429"/>
          <a:ext cx="3158564" cy="1759769"/>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Calibri" panose="020F0502020204030204" pitchFamily="34" charset="0"/>
              <a:cs typeface="Calibri" panose="020F0502020204030204" pitchFamily="34" charset="0"/>
            </a:rPr>
            <a:t>109,000</a:t>
          </a:r>
        </a:p>
      </dsp:txBody>
      <dsp:txXfrm>
        <a:off x="1247905" y="1053429"/>
        <a:ext cx="1579282" cy="812201"/>
      </dsp:txXfrm>
    </dsp:sp>
    <dsp:sp modelId="{26EBF9D4-0B70-4A97-AF85-8A90F9379323}">
      <dsp:nvSpPr>
        <dsp:cNvPr id="0" name=""/>
        <dsp:cNvSpPr/>
      </dsp:nvSpPr>
      <dsp:spPr>
        <a:xfrm>
          <a:off x="845785" y="1908287"/>
          <a:ext cx="812201" cy="812201"/>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7E8E37-A34C-4A16-9EC3-A1131FFC45DF}">
      <dsp:nvSpPr>
        <dsp:cNvPr id="0" name=""/>
        <dsp:cNvSpPr/>
      </dsp:nvSpPr>
      <dsp:spPr>
        <a:xfrm>
          <a:off x="1251885" y="1908287"/>
          <a:ext cx="3158564" cy="812201"/>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Calibri" panose="020F0502020204030204" pitchFamily="34" charset="0"/>
              <a:cs typeface="Calibri" panose="020F0502020204030204" pitchFamily="34" charset="0"/>
            </a:rPr>
            <a:t>900</a:t>
          </a:r>
        </a:p>
      </dsp:txBody>
      <dsp:txXfrm>
        <a:off x="1251885" y="1908287"/>
        <a:ext cx="1579282" cy="812201"/>
      </dsp:txXfrm>
    </dsp:sp>
    <dsp:sp modelId="{E917DA48-5A08-4337-A603-CD7E1EC37FB3}">
      <dsp:nvSpPr>
        <dsp:cNvPr id="0" name=""/>
        <dsp:cNvSpPr/>
      </dsp:nvSpPr>
      <dsp:spPr>
        <a:xfrm>
          <a:off x="2651500" y="283882"/>
          <a:ext cx="1938616" cy="81220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latin typeface="Calibri" panose="020F0502020204030204" pitchFamily="34" charset="0"/>
              <a:cs typeface="Calibri" panose="020F0502020204030204" pitchFamily="34" charset="0"/>
            </a:rPr>
            <a:t>Illnesses</a:t>
          </a:r>
        </a:p>
      </dsp:txBody>
      <dsp:txXfrm>
        <a:off x="2651500" y="283882"/>
        <a:ext cx="1938616" cy="812204"/>
      </dsp:txXfrm>
    </dsp:sp>
    <dsp:sp modelId="{31C1078B-E04E-41BE-BB59-3A2AEF8407A0}">
      <dsp:nvSpPr>
        <dsp:cNvPr id="0" name=""/>
        <dsp:cNvSpPr/>
      </dsp:nvSpPr>
      <dsp:spPr>
        <a:xfrm>
          <a:off x="2631704" y="1096086"/>
          <a:ext cx="1978208" cy="81220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latin typeface="Calibri" panose="020F0502020204030204" pitchFamily="34" charset="0"/>
              <a:cs typeface="Calibri" panose="020F0502020204030204" pitchFamily="34" charset="0"/>
            </a:rPr>
            <a:t>Hospitalizations</a:t>
          </a:r>
        </a:p>
      </dsp:txBody>
      <dsp:txXfrm>
        <a:off x="2631704" y="1096086"/>
        <a:ext cx="1978208" cy="812201"/>
      </dsp:txXfrm>
    </dsp:sp>
    <dsp:sp modelId="{FAF48A8C-7DF2-44E0-8EB8-2592ACB21E96}">
      <dsp:nvSpPr>
        <dsp:cNvPr id="0" name=""/>
        <dsp:cNvSpPr/>
      </dsp:nvSpPr>
      <dsp:spPr>
        <a:xfrm>
          <a:off x="2627598" y="1908287"/>
          <a:ext cx="1986421" cy="81220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latin typeface="Calibri" panose="020F0502020204030204" pitchFamily="34" charset="0"/>
              <a:cs typeface="Calibri" panose="020F0502020204030204" pitchFamily="34" charset="0"/>
            </a:rPr>
            <a:t>Deaths</a:t>
          </a:r>
        </a:p>
      </dsp:txBody>
      <dsp:txXfrm>
        <a:off x="2627598" y="1908287"/>
        <a:ext cx="1986421" cy="8122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955635-2DC9-48EC-A524-5BB5C95352F1}">
      <dsp:nvSpPr>
        <dsp:cNvPr id="0" name=""/>
        <dsp:cNvSpPr/>
      </dsp:nvSpPr>
      <dsp:spPr>
        <a:xfrm>
          <a:off x="2237627" y="674062"/>
          <a:ext cx="4498759" cy="4498759"/>
        </a:xfrm>
        <a:prstGeom prst="blockArc">
          <a:avLst>
            <a:gd name="adj1" fmla="val 10800000"/>
            <a:gd name="adj2" fmla="val 16200000"/>
            <a:gd name="adj3" fmla="val 464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804CD1A-EE79-4FF8-B342-5B3478649DB3}">
      <dsp:nvSpPr>
        <dsp:cNvPr id="0" name=""/>
        <dsp:cNvSpPr/>
      </dsp:nvSpPr>
      <dsp:spPr>
        <a:xfrm>
          <a:off x="2237627" y="674062"/>
          <a:ext cx="4498759" cy="4498759"/>
        </a:xfrm>
        <a:prstGeom prst="blockArc">
          <a:avLst>
            <a:gd name="adj1" fmla="val 5400000"/>
            <a:gd name="adj2" fmla="val 10800000"/>
            <a:gd name="adj3" fmla="val 464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099A028-94AB-40C9-B59F-F5662892B330}">
      <dsp:nvSpPr>
        <dsp:cNvPr id="0" name=""/>
        <dsp:cNvSpPr/>
      </dsp:nvSpPr>
      <dsp:spPr>
        <a:xfrm>
          <a:off x="2237627" y="674062"/>
          <a:ext cx="4498759" cy="4498759"/>
        </a:xfrm>
        <a:prstGeom prst="blockArc">
          <a:avLst>
            <a:gd name="adj1" fmla="val 0"/>
            <a:gd name="adj2" fmla="val 5400000"/>
            <a:gd name="adj3" fmla="val 464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639CDB8-2CCC-426E-A303-AA4805029D1E}">
      <dsp:nvSpPr>
        <dsp:cNvPr id="0" name=""/>
        <dsp:cNvSpPr/>
      </dsp:nvSpPr>
      <dsp:spPr>
        <a:xfrm>
          <a:off x="2237627" y="674062"/>
          <a:ext cx="4498759" cy="4498759"/>
        </a:xfrm>
        <a:prstGeom prst="blockArc">
          <a:avLst>
            <a:gd name="adj1" fmla="val 16200000"/>
            <a:gd name="adj2" fmla="val 0"/>
            <a:gd name="adj3" fmla="val 464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FF89BE8-E3BE-4C58-8D80-7248E8E8DD29}">
      <dsp:nvSpPr>
        <dsp:cNvPr id="0" name=""/>
        <dsp:cNvSpPr/>
      </dsp:nvSpPr>
      <dsp:spPr>
        <a:xfrm>
          <a:off x="3450701" y="1887136"/>
          <a:ext cx="2072611" cy="207261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r>
            <a:rPr lang="en-US" sz="3100" b="1" kern="1200" dirty="0"/>
            <a:t>Public Health</a:t>
          </a:r>
        </a:p>
      </dsp:txBody>
      <dsp:txXfrm>
        <a:off x="3754228" y="2190663"/>
        <a:ext cx="1465557" cy="1465557"/>
      </dsp:txXfrm>
    </dsp:sp>
    <dsp:sp modelId="{D877941C-6C95-40D0-A414-CF65F05322C8}">
      <dsp:nvSpPr>
        <dsp:cNvPr id="0" name=""/>
        <dsp:cNvSpPr/>
      </dsp:nvSpPr>
      <dsp:spPr>
        <a:xfrm>
          <a:off x="3543294" y="-83994"/>
          <a:ext cx="1887426" cy="16205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Surveillance</a:t>
          </a:r>
        </a:p>
      </dsp:txBody>
      <dsp:txXfrm>
        <a:off x="3819701" y="153334"/>
        <a:ext cx="1334612" cy="1145919"/>
      </dsp:txXfrm>
    </dsp:sp>
    <dsp:sp modelId="{A53C9438-034E-48DD-B8C8-2307FFF0535F}">
      <dsp:nvSpPr>
        <dsp:cNvPr id="0" name=""/>
        <dsp:cNvSpPr/>
      </dsp:nvSpPr>
      <dsp:spPr>
        <a:xfrm>
          <a:off x="5740444" y="2113154"/>
          <a:ext cx="1887426" cy="16205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Investigation</a:t>
          </a:r>
        </a:p>
      </dsp:txBody>
      <dsp:txXfrm>
        <a:off x="6016851" y="2350482"/>
        <a:ext cx="1334612" cy="1145919"/>
      </dsp:txXfrm>
    </dsp:sp>
    <dsp:sp modelId="{AF673D86-76D4-4803-AEF3-E8DE8AEE3F54}">
      <dsp:nvSpPr>
        <dsp:cNvPr id="0" name=""/>
        <dsp:cNvSpPr/>
      </dsp:nvSpPr>
      <dsp:spPr>
        <a:xfrm>
          <a:off x="3543294" y="4310304"/>
          <a:ext cx="1887426" cy="16205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Research</a:t>
          </a:r>
        </a:p>
      </dsp:txBody>
      <dsp:txXfrm>
        <a:off x="3819701" y="4547632"/>
        <a:ext cx="1334612" cy="1145919"/>
      </dsp:txXfrm>
    </dsp:sp>
    <dsp:sp modelId="{DC629169-9013-4EAC-97B6-EC1A227DD596}">
      <dsp:nvSpPr>
        <dsp:cNvPr id="0" name=""/>
        <dsp:cNvSpPr/>
      </dsp:nvSpPr>
      <dsp:spPr>
        <a:xfrm>
          <a:off x="1346144" y="2113154"/>
          <a:ext cx="1887426" cy="16205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Prevention</a:t>
          </a:r>
        </a:p>
      </dsp:txBody>
      <dsp:txXfrm>
        <a:off x="1622551" y="2350482"/>
        <a:ext cx="1334612" cy="11459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0E4144-6672-41C1-948B-7132C9A744A9}">
      <dsp:nvSpPr>
        <dsp:cNvPr id="0" name=""/>
        <dsp:cNvSpPr/>
      </dsp:nvSpPr>
      <dsp:spPr>
        <a:xfrm>
          <a:off x="0" y="406589"/>
          <a:ext cx="6532322" cy="951007"/>
        </a:xfrm>
        <a:prstGeom prst="rightArrow">
          <a:avLst>
            <a:gd name="adj1" fmla="val 50000"/>
            <a:gd name="adj2" fmla="val 5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254000" bIns="150973" numCol="1" spcCol="1270" anchor="ctr" anchorCtr="0">
          <a:noAutofit/>
        </a:bodyPr>
        <a:lstStyle/>
        <a:p>
          <a:pPr marL="0" lvl="0" indent="0" algn="l" defTabSz="800100">
            <a:lnSpc>
              <a:spcPct val="90000"/>
            </a:lnSpc>
            <a:spcBef>
              <a:spcPct val="0"/>
            </a:spcBef>
            <a:spcAft>
              <a:spcPct val="35000"/>
            </a:spcAft>
            <a:buNone/>
          </a:pPr>
          <a:r>
            <a:rPr lang="en-US" sz="1800" kern="1200" dirty="0">
              <a:latin typeface="Calibri" panose="020F0502020204030204" pitchFamily="34" charset="0"/>
              <a:cs typeface="Calibri" panose="020F0502020204030204" pitchFamily="34" charset="0"/>
            </a:rPr>
            <a:t>Population Survey</a:t>
          </a:r>
        </a:p>
      </dsp:txBody>
      <dsp:txXfrm>
        <a:off x="0" y="644341"/>
        <a:ext cx="6294570" cy="475503"/>
      </dsp:txXfrm>
    </dsp:sp>
    <dsp:sp modelId="{532CC701-F341-4924-B3A7-493E247164C3}">
      <dsp:nvSpPr>
        <dsp:cNvPr id="0" name=""/>
        <dsp:cNvSpPr/>
      </dsp:nvSpPr>
      <dsp:spPr>
        <a:xfrm>
          <a:off x="0" y="1141505"/>
          <a:ext cx="1505700" cy="1759078"/>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latin typeface="Calibri" panose="020F0502020204030204" pitchFamily="34" charset="0"/>
              <a:cs typeface="Calibri" panose="020F0502020204030204" pitchFamily="34" charset="0"/>
            </a:rPr>
            <a:t>Exposure</a:t>
          </a:r>
        </a:p>
        <a:p>
          <a:pPr marL="0" lvl="0" indent="0" algn="l" defTabSz="666750">
            <a:lnSpc>
              <a:spcPct val="90000"/>
            </a:lnSpc>
            <a:spcBef>
              <a:spcPct val="0"/>
            </a:spcBef>
            <a:spcAft>
              <a:spcPct val="35000"/>
            </a:spcAft>
            <a:buNone/>
          </a:pPr>
          <a:r>
            <a:rPr lang="en-US" sz="1500" kern="1200" dirty="0">
              <a:latin typeface="Calibri" panose="020F0502020204030204" pitchFamily="34" charset="0"/>
              <a:cs typeface="Calibri" panose="020F0502020204030204" pitchFamily="34" charset="0"/>
            </a:rPr>
            <a:t>Illness</a:t>
          </a:r>
        </a:p>
      </dsp:txBody>
      <dsp:txXfrm>
        <a:off x="0" y="1141505"/>
        <a:ext cx="1505700" cy="1759078"/>
      </dsp:txXfrm>
    </dsp:sp>
    <dsp:sp modelId="{9072B2F4-5A06-4386-AEE8-1A735F7D9F9E}">
      <dsp:nvSpPr>
        <dsp:cNvPr id="0" name=""/>
        <dsp:cNvSpPr/>
      </dsp:nvSpPr>
      <dsp:spPr>
        <a:xfrm>
          <a:off x="1505700" y="723480"/>
          <a:ext cx="5026621" cy="951007"/>
        </a:xfrm>
        <a:prstGeom prst="rightArrow">
          <a:avLst>
            <a:gd name="adj1" fmla="val 50000"/>
            <a:gd name="adj2" fmla="val 5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254000" bIns="150973" numCol="1" spcCol="1270" anchor="ctr" anchorCtr="0">
          <a:noAutofit/>
        </a:bodyPr>
        <a:lstStyle/>
        <a:p>
          <a:pPr marL="0" lvl="0" indent="0" algn="l" defTabSz="800100">
            <a:lnSpc>
              <a:spcPct val="90000"/>
            </a:lnSpc>
            <a:spcBef>
              <a:spcPct val="0"/>
            </a:spcBef>
            <a:spcAft>
              <a:spcPct val="35000"/>
            </a:spcAft>
            <a:buNone/>
          </a:pPr>
          <a:r>
            <a:rPr lang="en-US" sz="1800" kern="1200" dirty="0">
              <a:latin typeface="Calibri" panose="020F0502020204030204" pitchFamily="34" charset="0"/>
              <a:cs typeface="Calibri" panose="020F0502020204030204" pitchFamily="34" charset="0"/>
            </a:rPr>
            <a:t>Physician Survey</a:t>
          </a:r>
        </a:p>
      </dsp:txBody>
      <dsp:txXfrm>
        <a:off x="1505700" y="961232"/>
        <a:ext cx="4788869" cy="475503"/>
      </dsp:txXfrm>
    </dsp:sp>
    <dsp:sp modelId="{0F7D2AF5-74F8-4BCF-808E-B7BDDC5FA767}">
      <dsp:nvSpPr>
        <dsp:cNvPr id="0" name=""/>
        <dsp:cNvSpPr/>
      </dsp:nvSpPr>
      <dsp:spPr>
        <a:xfrm>
          <a:off x="1505700" y="1458395"/>
          <a:ext cx="1505700" cy="1714241"/>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latin typeface="Calibri" panose="020F0502020204030204" pitchFamily="34" charset="0"/>
              <a:cs typeface="Calibri" panose="020F0502020204030204" pitchFamily="34" charset="0"/>
            </a:rPr>
            <a:t>Person seeks care</a:t>
          </a:r>
        </a:p>
        <a:p>
          <a:pPr marL="0" lvl="0" indent="0" algn="l" defTabSz="666750">
            <a:lnSpc>
              <a:spcPct val="90000"/>
            </a:lnSpc>
            <a:spcBef>
              <a:spcPct val="0"/>
            </a:spcBef>
            <a:spcAft>
              <a:spcPct val="35000"/>
            </a:spcAft>
            <a:buNone/>
          </a:pPr>
          <a:r>
            <a:rPr lang="en-US" sz="1500" kern="1200" dirty="0">
              <a:latin typeface="Calibri" panose="020F0502020204030204" pitchFamily="34" charset="0"/>
              <a:cs typeface="Calibri" panose="020F0502020204030204" pitchFamily="34" charset="0"/>
            </a:rPr>
            <a:t>Specimen obtained</a:t>
          </a:r>
        </a:p>
      </dsp:txBody>
      <dsp:txXfrm>
        <a:off x="1505700" y="1458395"/>
        <a:ext cx="1505700" cy="1714241"/>
      </dsp:txXfrm>
    </dsp:sp>
    <dsp:sp modelId="{15EFBFEB-69D2-4014-ADA4-A5C812930DB9}">
      <dsp:nvSpPr>
        <dsp:cNvPr id="0" name=""/>
        <dsp:cNvSpPr/>
      </dsp:nvSpPr>
      <dsp:spPr>
        <a:xfrm>
          <a:off x="3011400" y="1040370"/>
          <a:ext cx="3520921" cy="951007"/>
        </a:xfrm>
        <a:prstGeom prst="rightArrow">
          <a:avLst>
            <a:gd name="adj1" fmla="val 50000"/>
            <a:gd name="adj2" fmla="val 5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254000" bIns="150973" numCol="1" spcCol="1270" anchor="ctr" anchorCtr="0">
          <a:noAutofit/>
        </a:bodyPr>
        <a:lstStyle/>
        <a:p>
          <a:pPr marL="0" lvl="0" indent="0" algn="l" defTabSz="800100">
            <a:lnSpc>
              <a:spcPct val="90000"/>
            </a:lnSpc>
            <a:spcBef>
              <a:spcPct val="0"/>
            </a:spcBef>
            <a:spcAft>
              <a:spcPct val="35000"/>
            </a:spcAft>
            <a:buNone/>
          </a:pPr>
          <a:r>
            <a:rPr lang="en-US" sz="1800" kern="1200" dirty="0">
              <a:latin typeface="Calibri" panose="020F0502020204030204" pitchFamily="34" charset="0"/>
              <a:cs typeface="Calibri" panose="020F0502020204030204" pitchFamily="34" charset="0"/>
            </a:rPr>
            <a:t>Laboratory Survey</a:t>
          </a:r>
        </a:p>
      </dsp:txBody>
      <dsp:txXfrm>
        <a:off x="3011400" y="1278122"/>
        <a:ext cx="3283169" cy="475503"/>
      </dsp:txXfrm>
    </dsp:sp>
    <dsp:sp modelId="{70F62A54-7456-429B-9E25-07FC5C3F2ECF}">
      <dsp:nvSpPr>
        <dsp:cNvPr id="0" name=""/>
        <dsp:cNvSpPr/>
      </dsp:nvSpPr>
      <dsp:spPr>
        <a:xfrm>
          <a:off x="3011400" y="1775286"/>
          <a:ext cx="1505700" cy="1725703"/>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latin typeface="Calibri" panose="020F0502020204030204" pitchFamily="34" charset="0"/>
              <a:cs typeface="Calibri" panose="020F0502020204030204" pitchFamily="34" charset="0"/>
            </a:rPr>
            <a:t>Conducts tests</a:t>
          </a:r>
        </a:p>
        <a:p>
          <a:pPr marL="0" lvl="0" indent="0" algn="l" defTabSz="666750">
            <a:lnSpc>
              <a:spcPct val="90000"/>
            </a:lnSpc>
            <a:spcBef>
              <a:spcPct val="0"/>
            </a:spcBef>
            <a:spcAft>
              <a:spcPct val="35000"/>
            </a:spcAft>
            <a:buNone/>
          </a:pPr>
          <a:r>
            <a:rPr lang="en-US" sz="1500" kern="1200" dirty="0">
              <a:latin typeface="Calibri" panose="020F0502020204030204" pitchFamily="34" charset="0"/>
              <a:cs typeface="Calibri" panose="020F0502020204030204" pitchFamily="34" charset="0"/>
            </a:rPr>
            <a:t>Confirm case</a:t>
          </a:r>
        </a:p>
      </dsp:txBody>
      <dsp:txXfrm>
        <a:off x="3011400" y="1775286"/>
        <a:ext cx="1505700" cy="1725703"/>
      </dsp:txXfrm>
    </dsp:sp>
    <dsp:sp modelId="{4CAFDF2C-974B-4D06-B2E0-5314E4F676F2}">
      <dsp:nvSpPr>
        <dsp:cNvPr id="0" name=""/>
        <dsp:cNvSpPr/>
      </dsp:nvSpPr>
      <dsp:spPr>
        <a:xfrm>
          <a:off x="4517100" y="1357260"/>
          <a:ext cx="2015221" cy="951007"/>
        </a:xfrm>
        <a:prstGeom prst="rightArrow">
          <a:avLst>
            <a:gd name="adj1" fmla="val 50000"/>
            <a:gd name="adj2" fmla="val 5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254000" bIns="150973" numCol="1" spcCol="1270" anchor="ctr" anchorCtr="0">
          <a:noAutofit/>
        </a:bodyPr>
        <a:lstStyle/>
        <a:p>
          <a:pPr marL="0" lvl="0" indent="0" algn="l" defTabSz="800100">
            <a:lnSpc>
              <a:spcPct val="90000"/>
            </a:lnSpc>
            <a:spcBef>
              <a:spcPct val="0"/>
            </a:spcBef>
            <a:spcAft>
              <a:spcPct val="35000"/>
            </a:spcAft>
            <a:buNone/>
          </a:pPr>
          <a:r>
            <a:rPr lang="en-US" sz="1800" kern="1200" dirty="0">
              <a:latin typeface="Calibri" panose="020F0502020204030204" pitchFamily="34" charset="0"/>
              <a:cs typeface="Calibri" panose="020F0502020204030204" pitchFamily="34" charset="0"/>
            </a:rPr>
            <a:t>Surveillance</a:t>
          </a:r>
        </a:p>
      </dsp:txBody>
      <dsp:txXfrm>
        <a:off x="4517100" y="1595012"/>
        <a:ext cx="1777469" cy="475503"/>
      </dsp:txXfrm>
    </dsp:sp>
    <dsp:sp modelId="{90A9E676-7D6E-46B3-B549-188347444F23}">
      <dsp:nvSpPr>
        <dsp:cNvPr id="0" name=""/>
        <dsp:cNvSpPr/>
      </dsp:nvSpPr>
      <dsp:spPr>
        <a:xfrm>
          <a:off x="4517100" y="2092176"/>
          <a:ext cx="1519418" cy="1745930"/>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latin typeface="Calibri" panose="020F0502020204030204" pitchFamily="34" charset="0"/>
              <a:cs typeface="Calibri" panose="020F0502020204030204" pitchFamily="34" charset="0"/>
            </a:rPr>
            <a:t>Case reported to Health Department/CDC</a:t>
          </a:r>
        </a:p>
        <a:p>
          <a:pPr marL="0" lvl="0" indent="0" algn="l" defTabSz="666750">
            <a:lnSpc>
              <a:spcPct val="90000"/>
            </a:lnSpc>
            <a:spcBef>
              <a:spcPct val="0"/>
            </a:spcBef>
            <a:spcAft>
              <a:spcPct val="35000"/>
            </a:spcAft>
            <a:buNone/>
          </a:pPr>
          <a:endParaRPr lang="en-US" sz="1500" kern="1200" dirty="0">
            <a:latin typeface="Calibri" panose="020F0502020204030204" pitchFamily="34" charset="0"/>
            <a:cs typeface="Calibri" panose="020F0502020204030204" pitchFamily="34" charset="0"/>
          </a:endParaRPr>
        </a:p>
      </dsp:txBody>
      <dsp:txXfrm>
        <a:off x="4517100" y="2092176"/>
        <a:ext cx="1519418" cy="17459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084D21-11AE-40B5-AF9A-4FEAF623DCFD}">
      <dsp:nvSpPr>
        <dsp:cNvPr id="0" name=""/>
        <dsp:cNvSpPr/>
      </dsp:nvSpPr>
      <dsp:spPr>
        <a:xfrm>
          <a:off x="4461" y="1490798"/>
          <a:ext cx="1333391" cy="80003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Public Health Departments</a:t>
          </a:r>
        </a:p>
      </dsp:txBody>
      <dsp:txXfrm>
        <a:off x="27893" y="1514230"/>
        <a:ext cx="1286527" cy="753170"/>
      </dsp:txXfrm>
    </dsp:sp>
    <dsp:sp modelId="{3638ADE3-D881-435E-9FC6-39D685AF8D79}">
      <dsp:nvSpPr>
        <dsp:cNvPr id="0" name=""/>
        <dsp:cNvSpPr/>
      </dsp:nvSpPr>
      <dsp:spPr>
        <a:xfrm>
          <a:off x="1471191" y="1725475"/>
          <a:ext cx="282678" cy="33068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1471191" y="1791611"/>
        <a:ext cx="197875" cy="198409"/>
      </dsp:txXfrm>
    </dsp:sp>
    <dsp:sp modelId="{216AA0BB-A6EF-4F4E-A5E7-5A96887C434F}">
      <dsp:nvSpPr>
        <dsp:cNvPr id="0" name=""/>
        <dsp:cNvSpPr/>
      </dsp:nvSpPr>
      <dsp:spPr>
        <a:xfrm>
          <a:off x="1871209" y="1490798"/>
          <a:ext cx="1333391" cy="80003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States &amp; Territories</a:t>
          </a:r>
        </a:p>
      </dsp:txBody>
      <dsp:txXfrm>
        <a:off x="1894641" y="1514230"/>
        <a:ext cx="1286527" cy="753170"/>
      </dsp:txXfrm>
    </dsp:sp>
    <dsp:sp modelId="{7AF243C2-5710-46C2-B2DB-6625600BF7B6}">
      <dsp:nvSpPr>
        <dsp:cNvPr id="0" name=""/>
        <dsp:cNvSpPr/>
      </dsp:nvSpPr>
      <dsp:spPr>
        <a:xfrm>
          <a:off x="3337939" y="1725475"/>
          <a:ext cx="282678" cy="33068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3337939" y="1791611"/>
        <a:ext cx="197875" cy="198409"/>
      </dsp:txXfrm>
    </dsp:sp>
    <dsp:sp modelId="{A54165E9-1B63-422F-868E-FEC23950D98B}">
      <dsp:nvSpPr>
        <dsp:cNvPr id="0" name=""/>
        <dsp:cNvSpPr/>
      </dsp:nvSpPr>
      <dsp:spPr>
        <a:xfrm>
          <a:off x="3737957" y="1490798"/>
          <a:ext cx="1333391" cy="80003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CDC</a:t>
          </a:r>
        </a:p>
      </dsp:txBody>
      <dsp:txXfrm>
        <a:off x="3761389" y="1514230"/>
        <a:ext cx="1286527" cy="75317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09FFD6-9A83-47CD-81A5-F8B84AFFA26C}">
      <dsp:nvSpPr>
        <dsp:cNvPr id="0" name=""/>
        <dsp:cNvSpPr/>
      </dsp:nvSpPr>
      <dsp:spPr>
        <a:xfrm>
          <a:off x="2285268" y="-94826"/>
          <a:ext cx="3576320" cy="3576320"/>
        </a:xfrm>
        <a:prstGeom prst="ellipse">
          <a:avLst/>
        </a:prstGeom>
        <a:solidFill>
          <a:srgbClr val="7FD1E1">
            <a:alpha val="49804"/>
          </a:srgbClr>
        </a:solidFill>
        <a:ln w="25400" cap="flat" cmpd="sng" algn="ctr">
          <a:solidFill>
            <a:srgbClr val="006666"/>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r>
            <a:rPr lang="en-US" sz="3200" kern="1200" dirty="0">
              <a:latin typeface="Calibri" panose="020F0502020204030204" pitchFamily="34" charset="0"/>
              <a:cs typeface="Calibri" panose="020F0502020204030204" pitchFamily="34" charset="0"/>
            </a:rPr>
            <a:t>Human</a:t>
          </a:r>
        </a:p>
      </dsp:txBody>
      <dsp:txXfrm>
        <a:off x="2762111" y="531029"/>
        <a:ext cx="2622634" cy="1609344"/>
      </dsp:txXfrm>
    </dsp:sp>
    <dsp:sp modelId="{69886A92-BD5C-4F59-8775-FB208ACB4CB1}">
      <dsp:nvSpPr>
        <dsp:cNvPr id="0" name=""/>
        <dsp:cNvSpPr/>
      </dsp:nvSpPr>
      <dsp:spPr>
        <a:xfrm>
          <a:off x="3873197" y="1937173"/>
          <a:ext cx="3576320" cy="3576320"/>
        </a:xfrm>
        <a:prstGeom prst="ellipse">
          <a:avLst/>
        </a:prstGeom>
        <a:solidFill>
          <a:srgbClr val="7FD1E1">
            <a:alpha val="49804"/>
          </a:srgbClr>
        </a:solidFill>
        <a:ln w="25400" cap="flat" cmpd="sng" algn="ctr">
          <a:solidFill>
            <a:srgbClr val="006666"/>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r>
            <a:rPr lang="en-US" sz="3200" kern="1200" dirty="0">
              <a:latin typeface="Calibri" panose="020F0502020204030204" pitchFamily="34" charset="0"/>
              <a:cs typeface="Calibri" panose="020F0502020204030204" pitchFamily="34" charset="0"/>
            </a:rPr>
            <a:t>Environment</a:t>
          </a:r>
        </a:p>
      </dsp:txBody>
      <dsp:txXfrm>
        <a:off x="4966955" y="2861056"/>
        <a:ext cx="2145792" cy="1966976"/>
      </dsp:txXfrm>
    </dsp:sp>
    <dsp:sp modelId="{061DA416-A7C0-4CBC-87FD-80F8B261D536}">
      <dsp:nvSpPr>
        <dsp:cNvPr id="0" name=""/>
        <dsp:cNvSpPr/>
      </dsp:nvSpPr>
      <dsp:spPr>
        <a:xfrm>
          <a:off x="669053" y="1937173"/>
          <a:ext cx="3576320" cy="3576320"/>
        </a:xfrm>
        <a:prstGeom prst="ellipse">
          <a:avLst/>
        </a:prstGeom>
        <a:solidFill>
          <a:srgbClr val="7FD1E1">
            <a:alpha val="49804"/>
          </a:srgbClr>
        </a:solidFill>
        <a:ln w="25400" cap="flat" cmpd="sng" algn="ctr">
          <a:solidFill>
            <a:srgbClr val="006666"/>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r>
            <a:rPr lang="en-US" sz="3200" kern="1200" dirty="0">
              <a:latin typeface="Calibri" panose="020F0502020204030204" pitchFamily="34" charset="0"/>
              <a:cs typeface="Calibri" panose="020F0502020204030204" pitchFamily="34" charset="0"/>
            </a:rPr>
            <a:t>Animal</a:t>
          </a:r>
        </a:p>
      </dsp:txBody>
      <dsp:txXfrm>
        <a:off x="1005823" y="2861056"/>
        <a:ext cx="2145792" cy="196697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67DCDA-0A3A-4C90-BDCC-EAD58FDE3142}">
      <dsp:nvSpPr>
        <dsp:cNvPr id="0" name=""/>
        <dsp:cNvSpPr/>
      </dsp:nvSpPr>
      <dsp:spPr>
        <a:xfrm>
          <a:off x="1897194" y="307298"/>
          <a:ext cx="3964147" cy="1376696"/>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9294AF-5AF1-4786-B0AB-FD5FC727FDF9}">
      <dsp:nvSpPr>
        <dsp:cNvPr id="0" name=""/>
        <dsp:cNvSpPr/>
      </dsp:nvSpPr>
      <dsp:spPr>
        <a:xfrm>
          <a:off x="3501291" y="3678360"/>
          <a:ext cx="768245" cy="491677"/>
        </a:xfrm>
        <a:prstGeom prst="down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0BF662A-F0C8-4E00-B175-682D7CCE8A0D}">
      <dsp:nvSpPr>
        <dsp:cNvPr id="0" name=""/>
        <dsp:cNvSpPr/>
      </dsp:nvSpPr>
      <dsp:spPr>
        <a:xfrm>
          <a:off x="2041624" y="4071701"/>
          <a:ext cx="3687579" cy="921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b="1" kern="1200" baseline="0" dirty="0">
              <a:latin typeface="Calibri" panose="020F0502020204030204" pitchFamily="34" charset="0"/>
              <a:cs typeface="Calibri" panose="020F0502020204030204" pitchFamily="34" charset="0"/>
            </a:rPr>
            <a:t>Disease Spread</a:t>
          </a:r>
        </a:p>
      </dsp:txBody>
      <dsp:txXfrm>
        <a:off x="2041624" y="4071701"/>
        <a:ext cx="3687579" cy="921894"/>
      </dsp:txXfrm>
    </dsp:sp>
    <dsp:sp modelId="{6FB4C30C-FBEC-4142-8B85-36E3BB479997}">
      <dsp:nvSpPr>
        <dsp:cNvPr id="0" name=""/>
        <dsp:cNvSpPr/>
      </dsp:nvSpPr>
      <dsp:spPr>
        <a:xfrm>
          <a:off x="3338423" y="1790319"/>
          <a:ext cx="1382842" cy="138284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Calibri" panose="020F0502020204030204" pitchFamily="34" charset="0"/>
              <a:cs typeface="Calibri" panose="020F0502020204030204" pitchFamily="34" charset="0"/>
            </a:rPr>
            <a:t>Increased travel and trade</a:t>
          </a:r>
        </a:p>
      </dsp:txBody>
      <dsp:txXfrm>
        <a:off x="3540936" y="1992832"/>
        <a:ext cx="977816" cy="977816"/>
      </dsp:txXfrm>
    </dsp:sp>
    <dsp:sp modelId="{50DD5774-2B4D-4A96-9D10-6A6A69318FE0}">
      <dsp:nvSpPr>
        <dsp:cNvPr id="0" name=""/>
        <dsp:cNvSpPr/>
      </dsp:nvSpPr>
      <dsp:spPr>
        <a:xfrm>
          <a:off x="2348922" y="752880"/>
          <a:ext cx="1382842" cy="138284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Calibri" panose="020F0502020204030204" pitchFamily="34" charset="0"/>
              <a:cs typeface="Calibri" panose="020F0502020204030204" pitchFamily="34" charset="0"/>
            </a:rPr>
            <a:t>Human population growth and expansion</a:t>
          </a:r>
        </a:p>
      </dsp:txBody>
      <dsp:txXfrm>
        <a:off x="2551435" y="955393"/>
        <a:ext cx="977816" cy="977816"/>
      </dsp:txXfrm>
    </dsp:sp>
    <dsp:sp modelId="{4F1A46FD-BB91-4ED7-8122-758C13986E2E}">
      <dsp:nvSpPr>
        <dsp:cNvPr id="0" name=""/>
        <dsp:cNvSpPr/>
      </dsp:nvSpPr>
      <dsp:spPr>
        <a:xfrm>
          <a:off x="3762494" y="418540"/>
          <a:ext cx="1382842" cy="138284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Calibri" panose="020F0502020204030204" pitchFamily="34" charset="0"/>
              <a:cs typeface="Calibri" panose="020F0502020204030204" pitchFamily="34" charset="0"/>
            </a:rPr>
            <a:t>Changes in climate and land use</a:t>
          </a:r>
        </a:p>
      </dsp:txBody>
      <dsp:txXfrm>
        <a:off x="3965007" y="621053"/>
        <a:ext cx="977816" cy="977816"/>
      </dsp:txXfrm>
    </dsp:sp>
    <dsp:sp modelId="{22E7FCF4-34F6-47CF-B082-7BBF215D4E09}">
      <dsp:nvSpPr>
        <dsp:cNvPr id="0" name=""/>
        <dsp:cNvSpPr/>
      </dsp:nvSpPr>
      <dsp:spPr>
        <a:xfrm>
          <a:off x="1451737" y="-76824"/>
          <a:ext cx="4867352" cy="3871957"/>
        </a:xfrm>
        <a:prstGeom prst="funnel">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03A617-F4D7-474A-9A1C-B4D4E55E3E33}">
      <dsp:nvSpPr>
        <dsp:cNvPr id="0" name=""/>
        <dsp:cNvSpPr/>
      </dsp:nvSpPr>
      <dsp:spPr>
        <a:xfrm rot="5400000">
          <a:off x="375684" y="2267702"/>
          <a:ext cx="1131303" cy="1882463"/>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140C6C-5D52-48F6-B80F-C9BF1E322EDD}">
      <dsp:nvSpPr>
        <dsp:cNvPr id="0" name=""/>
        <dsp:cNvSpPr/>
      </dsp:nvSpPr>
      <dsp:spPr>
        <a:xfrm>
          <a:off x="163762" y="2830153"/>
          <a:ext cx="1699498" cy="14897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latin typeface="Calibri" panose="020F0502020204030204" pitchFamily="34" charset="0"/>
              <a:cs typeface="Calibri" panose="020F0502020204030204" pitchFamily="34" charset="0"/>
            </a:rPr>
            <a:t>Primary Treatment</a:t>
          </a:r>
        </a:p>
      </dsp:txBody>
      <dsp:txXfrm>
        <a:off x="163762" y="2830153"/>
        <a:ext cx="1699498" cy="1489710"/>
      </dsp:txXfrm>
    </dsp:sp>
    <dsp:sp modelId="{B5A2AD90-7702-4CC3-A5EF-3B1985932CEA}">
      <dsp:nvSpPr>
        <dsp:cNvPr id="0" name=""/>
        <dsp:cNvSpPr/>
      </dsp:nvSpPr>
      <dsp:spPr>
        <a:xfrm>
          <a:off x="1565680" y="2129113"/>
          <a:ext cx="320660" cy="320660"/>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F14244-75DE-496B-87BA-BF73628EFE1E}">
      <dsp:nvSpPr>
        <dsp:cNvPr id="0" name=""/>
        <dsp:cNvSpPr/>
      </dsp:nvSpPr>
      <dsp:spPr>
        <a:xfrm rot="5400000">
          <a:off x="2456202" y="1752876"/>
          <a:ext cx="1131303" cy="1882463"/>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B4A4DC-93CE-41DA-94D2-52E84181707A}">
      <dsp:nvSpPr>
        <dsp:cNvPr id="0" name=""/>
        <dsp:cNvSpPr/>
      </dsp:nvSpPr>
      <dsp:spPr>
        <a:xfrm>
          <a:off x="2267360" y="2315327"/>
          <a:ext cx="1699498" cy="14897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latin typeface="Calibri" panose="020F0502020204030204" pitchFamily="34" charset="0"/>
              <a:cs typeface="Calibri" panose="020F0502020204030204" pitchFamily="34" charset="0"/>
            </a:rPr>
            <a:t>Secondary Treatment</a:t>
          </a:r>
        </a:p>
      </dsp:txBody>
      <dsp:txXfrm>
        <a:off x="2267360" y="2315327"/>
        <a:ext cx="1699498" cy="1489710"/>
      </dsp:txXfrm>
    </dsp:sp>
    <dsp:sp modelId="{DDB37F50-3D34-4FCB-9034-0B206E4E98A1}">
      <dsp:nvSpPr>
        <dsp:cNvPr id="0" name=""/>
        <dsp:cNvSpPr/>
      </dsp:nvSpPr>
      <dsp:spPr>
        <a:xfrm>
          <a:off x="3646198" y="1614287"/>
          <a:ext cx="320660" cy="320660"/>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0C289E-A07D-47E5-B308-833C954735D6}">
      <dsp:nvSpPr>
        <dsp:cNvPr id="0" name=""/>
        <dsp:cNvSpPr/>
      </dsp:nvSpPr>
      <dsp:spPr>
        <a:xfrm rot="5400000">
          <a:off x="4536721" y="1238049"/>
          <a:ext cx="1131303" cy="1882463"/>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44CB34-CA90-4918-9016-5DCEADD9C5E6}">
      <dsp:nvSpPr>
        <dsp:cNvPr id="0" name=""/>
        <dsp:cNvSpPr/>
      </dsp:nvSpPr>
      <dsp:spPr>
        <a:xfrm>
          <a:off x="4324799" y="1800500"/>
          <a:ext cx="1699498" cy="14897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latin typeface="Calibri" panose="020F0502020204030204" pitchFamily="34" charset="0"/>
              <a:cs typeface="Calibri" panose="020F0502020204030204" pitchFamily="34" charset="0"/>
            </a:rPr>
            <a:t>Tertiary Treatment</a:t>
          </a:r>
        </a:p>
      </dsp:txBody>
      <dsp:txXfrm>
        <a:off x="4324799" y="1800500"/>
        <a:ext cx="1699498" cy="1489710"/>
      </dsp:txXfrm>
    </dsp:sp>
    <dsp:sp modelId="{86E727BD-6713-482E-ADE1-F86D74C5B4B9}">
      <dsp:nvSpPr>
        <dsp:cNvPr id="0" name=""/>
        <dsp:cNvSpPr/>
      </dsp:nvSpPr>
      <dsp:spPr>
        <a:xfrm>
          <a:off x="5726716" y="1099460"/>
          <a:ext cx="320660" cy="320660"/>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E547BB-267F-4328-BCE2-9414853FE513}">
      <dsp:nvSpPr>
        <dsp:cNvPr id="0" name=""/>
        <dsp:cNvSpPr/>
      </dsp:nvSpPr>
      <dsp:spPr>
        <a:xfrm rot="5400000">
          <a:off x="6617239" y="723223"/>
          <a:ext cx="1131303" cy="1882463"/>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9EA890-26F7-42B8-BA20-AEEACC57B627}">
      <dsp:nvSpPr>
        <dsp:cNvPr id="0" name=""/>
        <dsp:cNvSpPr/>
      </dsp:nvSpPr>
      <dsp:spPr>
        <a:xfrm>
          <a:off x="6428396" y="1285674"/>
          <a:ext cx="1699498" cy="14897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latin typeface="Calibri" panose="020F0502020204030204" pitchFamily="34" charset="0"/>
              <a:cs typeface="Calibri" panose="020F0502020204030204" pitchFamily="34" charset="0"/>
            </a:rPr>
            <a:t>Advanced Treatment</a:t>
          </a:r>
        </a:p>
      </dsp:txBody>
      <dsp:txXfrm>
        <a:off x="6428396" y="1285674"/>
        <a:ext cx="1699498" cy="1489710"/>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7.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1C4A62-DAAF-4E19-A547-71596D24574C}" type="datetimeFigureOut">
              <a:rPr lang="en-US" smtClean="0"/>
              <a:t>11/16/2021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77A7C1-D086-4DFA-B2A4-455954969B08}" type="slidenum">
              <a:rPr lang="en-US" smtClean="0"/>
              <a:t>‹#›</a:t>
            </a:fld>
            <a:endParaRPr lang="en-US"/>
          </a:p>
        </p:txBody>
      </p:sp>
    </p:spTree>
    <p:extLst>
      <p:ext uri="{BB962C8B-B14F-4D97-AF65-F5344CB8AC3E}">
        <p14:creationId xmlns:p14="http://schemas.microsoft.com/office/powerpoint/2010/main" val="20930517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shutterstock.com/image-vector/types-bacterial-bacteriadifferent-forms-bacteria-classification-541889974"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shutterstock.com/image-illustration/cryptosporidium-parvum-oocyst-3d-illustration-protozoan-1245396574"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www.cdc.gov/dpdx/cryptosporidiosis/index.html"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shutterstock.com/image-illustration/salad-recall-romaine-lettuce-e-coli-1766380025"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shutterstock.com/image-photo/contaminated-food-concept-tainted-meal-poisoning-1422733511"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ccsearch.creativecommons.org/photos/0160e931-509c-4468-800f-cc6f70573870"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s://www.shutterstock.com/image-vector/bacterial-cell-anatomy-labeling-structures-on-1523599223" TargetMode="External"/><Relationship Id="rId4" Type="http://schemas.openxmlformats.org/officeDocument/2006/relationships/hyperlink" Target="https://api.creativecommons.engineering/v1/thumbs/0f6fe982-47b2-4210-a03b-32ea62ad0558"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77A7C1-D086-4DFA-B2A4-455954969B08}" type="slidenum">
              <a:rPr lang="en-US" smtClean="0"/>
              <a:t>1</a:t>
            </a:fld>
            <a:endParaRPr lang="en-US"/>
          </a:p>
        </p:txBody>
      </p:sp>
    </p:spTree>
    <p:extLst>
      <p:ext uri="{BB962C8B-B14F-4D97-AF65-F5344CB8AC3E}">
        <p14:creationId xmlns:p14="http://schemas.microsoft.com/office/powerpoint/2010/main" val="42843044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https://www.shutterstock.com/image-vector/types-bacterial-bacteriadifferent-forms-bacteria-classification-541889974</a:t>
            </a:r>
            <a:endParaRPr lang="en-US" dirty="0"/>
          </a:p>
        </p:txBody>
      </p:sp>
      <p:sp>
        <p:nvSpPr>
          <p:cNvPr id="4" name="Slide Number Placeholder 3"/>
          <p:cNvSpPr>
            <a:spLocks noGrp="1"/>
          </p:cNvSpPr>
          <p:nvPr>
            <p:ph type="sldNum" sz="quarter" idx="5"/>
          </p:nvPr>
        </p:nvSpPr>
        <p:spPr/>
        <p:txBody>
          <a:bodyPr/>
          <a:lstStyle/>
          <a:p>
            <a:fld id="{A577A7C1-D086-4DFA-B2A4-455954969B08}" type="slidenum">
              <a:rPr lang="en-US" smtClean="0"/>
              <a:t>13</a:t>
            </a:fld>
            <a:endParaRPr lang="en-US"/>
          </a:p>
        </p:txBody>
      </p:sp>
    </p:spTree>
    <p:extLst>
      <p:ext uri="{BB962C8B-B14F-4D97-AF65-F5344CB8AC3E}">
        <p14:creationId xmlns:p14="http://schemas.microsoft.com/office/powerpoint/2010/main" val="24114242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77A7C1-D086-4DFA-B2A4-455954969B08}" type="slidenum">
              <a:rPr lang="en-US" smtClean="0"/>
              <a:t>15</a:t>
            </a:fld>
            <a:endParaRPr lang="en-US"/>
          </a:p>
        </p:txBody>
      </p:sp>
    </p:spTree>
    <p:extLst>
      <p:ext uri="{BB962C8B-B14F-4D97-AF65-F5344CB8AC3E}">
        <p14:creationId xmlns:p14="http://schemas.microsoft.com/office/powerpoint/2010/main" val="7370294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Virus enters</a:t>
            </a:r>
            <a:r>
              <a:rPr lang="en-US" baseline="0" dirty="0"/>
              <a:t> cell; 3. </a:t>
            </a:r>
            <a:r>
              <a:rPr lang="en-US" baseline="0" dirty="0" err="1"/>
              <a:t>uncoating</a:t>
            </a:r>
            <a:r>
              <a:rPr lang="en-US" baseline="0" dirty="0"/>
              <a:t> of virus to release genomic material; 4. viral genome replicated; 5. virus genome </a:t>
            </a:r>
            <a:r>
              <a:rPr lang="en-US" baseline="0" dirty="0" err="1"/>
              <a:t>encapsidated</a:t>
            </a:r>
            <a:r>
              <a:rPr lang="en-US" baseline="0" dirty="0"/>
              <a:t>; 6. virus released and host cells dies </a:t>
            </a:r>
            <a:endParaRPr lang="en-US" dirty="0"/>
          </a:p>
        </p:txBody>
      </p:sp>
      <p:sp>
        <p:nvSpPr>
          <p:cNvPr id="4" name="Slide Number Placeholder 3"/>
          <p:cNvSpPr>
            <a:spLocks noGrp="1"/>
          </p:cNvSpPr>
          <p:nvPr>
            <p:ph type="sldNum" sz="quarter" idx="10"/>
          </p:nvPr>
        </p:nvSpPr>
        <p:spPr/>
        <p:txBody>
          <a:bodyPr/>
          <a:lstStyle/>
          <a:p>
            <a:fld id="{A577A7C1-D086-4DFA-B2A4-455954969B08}" type="slidenum">
              <a:rPr lang="en-US" smtClean="0"/>
              <a:t>16</a:t>
            </a:fld>
            <a:endParaRPr lang="en-US"/>
          </a:p>
        </p:txBody>
      </p:sp>
    </p:spTree>
    <p:extLst>
      <p:ext uri="{BB962C8B-B14F-4D97-AF65-F5344CB8AC3E}">
        <p14:creationId xmlns:p14="http://schemas.microsoft.com/office/powerpoint/2010/main" val="25628354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CDC</a:t>
            </a:r>
          </a:p>
        </p:txBody>
      </p:sp>
      <p:sp>
        <p:nvSpPr>
          <p:cNvPr id="4" name="Slide Number Placeholder 3"/>
          <p:cNvSpPr>
            <a:spLocks noGrp="1"/>
          </p:cNvSpPr>
          <p:nvPr>
            <p:ph type="sldNum" sz="quarter" idx="5"/>
          </p:nvPr>
        </p:nvSpPr>
        <p:spPr/>
        <p:txBody>
          <a:bodyPr/>
          <a:lstStyle/>
          <a:p>
            <a:fld id="{A577A7C1-D086-4DFA-B2A4-455954969B08}" type="slidenum">
              <a:rPr lang="en-US" smtClean="0"/>
              <a:t>17</a:t>
            </a:fld>
            <a:endParaRPr lang="en-US"/>
          </a:p>
        </p:txBody>
      </p:sp>
    </p:spTree>
    <p:extLst>
      <p:ext uri="{BB962C8B-B14F-4D97-AF65-F5344CB8AC3E}">
        <p14:creationId xmlns:p14="http://schemas.microsoft.com/office/powerpoint/2010/main" val="40715707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https://www.shutterstock.com/image-illustration/cryptosporidium-parvum-oocyst-3d-illustration-protozoan-1245396574</a:t>
            </a:r>
            <a:endParaRPr lang="en-US" dirty="0"/>
          </a:p>
          <a:p>
            <a:r>
              <a:rPr lang="en-US" dirty="0">
                <a:hlinkClick r:id="rId4"/>
              </a:rPr>
              <a:t>https://www.cdc.gov/dpdx/cryptosporidiosis/index.html</a:t>
            </a:r>
            <a:endParaRPr lang="en-US" dirty="0"/>
          </a:p>
        </p:txBody>
      </p:sp>
      <p:sp>
        <p:nvSpPr>
          <p:cNvPr id="4" name="Slide Number Placeholder 3"/>
          <p:cNvSpPr>
            <a:spLocks noGrp="1"/>
          </p:cNvSpPr>
          <p:nvPr>
            <p:ph type="sldNum" sz="quarter" idx="5"/>
          </p:nvPr>
        </p:nvSpPr>
        <p:spPr/>
        <p:txBody>
          <a:bodyPr/>
          <a:lstStyle/>
          <a:p>
            <a:fld id="{A577A7C1-D086-4DFA-B2A4-455954969B08}" type="slidenum">
              <a:rPr lang="en-US" smtClean="0"/>
              <a:t>18</a:t>
            </a:fld>
            <a:endParaRPr lang="en-US"/>
          </a:p>
        </p:txBody>
      </p:sp>
    </p:spTree>
    <p:extLst>
      <p:ext uri="{BB962C8B-B14F-4D97-AF65-F5344CB8AC3E}">
        <p14:creationId xmlns:p14="http://schemas.microsoft.com/office/powerpoint/2010/main" val="33688948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CDC</a:t>
            </a:r>
          </a:p>
        </p:txBody>
      </p:sp>
      <p:sp>
        <p:nvSpPr>
          <p:cNvPr id="4" name="Slide Number Placeholder 3"/>
          <p:cNvSpPr>
            <a:spLocks noGrp="1"/>
          </p:cNvSpPr>
          <p:nvPr>
            <p:ph type="sldNum" sz="quarter" idx="5"/>
          </p:nvPr>
        </p:nvSpPr>
        <p:spPr/>
        <p:txBody>
          <a:bodyPr/>
          <a:lstStyle/>
          <a:p>
            <a:fld id="{A577A7C1-D086-4DFA-B2A4-455954969B08}" type="slidenum">
              <a:rPr lang="en-US" smtClean="0"/>
              <a:t>19</a:t>
            </a:fld>
            <a:endParaRPr lang="en-US"/>
          </a:p>
        </p:txBody>
      </p:sp>
    </p:spTree>
    <p:extLst>
      <p:ext uri="{BB962C8B-B14F-4D97-AF65-F5344CB8AC3E}">
        <p14:creationId xmlns:p14="http://schemas.microsoft.com/office/powerpoint/2010/main" val="15138788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https://www.shutterstock.com/image-vector/food-chain-production-194219285</a:t>
            </a:r>
          </a:p>
        </p:txBody>
      </p:sp>
      <p:sp>
        <p:nvSpPr>
          <p:cNvPr id="4" name="Slide Number Placeholder 3"/>
          <p:cNvSpPr>
            <a:spLocks noGrp="1"/>
          </p:cNvSpPr>
          <p:nvPr>
            <p:ph type="sldNum" sz="quarter" idx="10"/>
          </p:nvPr>
        </p:nvSpPr>
        <p:spPr/>
        <p:txBody>
          <a:bodyPr/>
          <a:lstStyle/>
          <a:p>
            <a:fld id="{A577A7C1-D086-4DFA-B2A4-455954969B08}" type="slidenum">
              <a:rPr lang="en-US" smtClean="0"/>
              <a:t>21</a:t>
            </a:fld>
            <a:endParaRPr lang="en-US"/>
          </a:p>
        </p:txBody>
      </p:sp>
    </p:spTree>
    <p:extLst>
      <p:ext uri="{BB962C8B-B14F-4D97-AF65-F5344CB8AC3E}">
        <p14:creationId xmlns:p14="http://schemas.microsoft.com/office/powerpoint/2010/main" val="30482562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https://www.shutterstock.com/image-photo/woman-farm-worker-green-sweatshirt-strawberry-1622521543</a:t>
            </a:r>
          </a:p>
        </p:txBody>
      </p:sp>
      <p:sp>
        <p:nvSpPr>
          <p:cNvPr id="4" name="Slide Number Placeholder 3"/>
          <p:cNvSpPr>
            <a:spLocks noGrp="1"/>
          </p:cNvSpPr>
          <p:nvPr>
            <p:ph type="sldNum" sz="quarter" idx="10"/>
          </p:nvPr>
        </p:nvSpPr>
        <p:spPr/>
        <p:txBody>
          <a:bodyPr/>
          <a:lstStyle/>
          <a:p>
            <a:fld id="{A577A7C1-D086-4DFA-B2A4-455954969B08}" type="slidenum">
              <a:rPr lang="en-US" smtClean="0"/>
              <a:t>22</a:t>
            </a:fld>
            <a:endParaRPr lang="en-US"/>
          </a:p>
        </p:txBody>
      </p:sp>
    </p:spTree>
    <p:extLst>
      <p:ext uri="{BB962C8B-B14F-4D97-AF65-F5344CB8AC3E}">
        <p14:creationId xmlns:p14="http://schemas.microsoft.com/office/powerpoint/2010/main" val="10769247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https://www.shutterstock.com/image-photo/quality-control-worker-sorting-ripe-red-1586691583</a:t>
            </a:r>
          </a:p>
        </p:txBody>
      </p:sp>
      <p:sp>
        <p:nvSpPr>
          <p:cNvPr id="4" name="Slide Number Placeholder 3"/>
          <p:cNvSpPr>
            <a:spLocks noGrp="1"/>
          </p:cNvSpPr>
          <p:nvPr>
            <p:ph type="sldNum" sz="quarter" idx="10"/>
          </p:nvPr>
        </p:nvSpPr>
        <p:spPr/>
        <p:txBody>
          <a:bodyPr/>
          <a:lstStyle/>
          <a:p>
            <a:fld id="{A577A7C1-D086-4DFA-B2A4-455954969B08}" type="slidenum">
              <a:rPr lang="en-US" smtClean="0"/>
              <a:t>23</a:t>
            </a:fld>
            <a:endParaRPr lang="en-US"/>
          </a:p>
        </p:txBody>
      </p:sp>
    </p:spTree>
    <p:extLst>
      <p:ext uri="{BB962C8B-B14F-4D97-AF65-F5344CB8AC3E}">
        <p14:creationId xmlns:p14="http://schemas.microsoft.com/office/powerpoint/2010/main" val="42934499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https://www.shutterstock.com/image-photo/food-products-boxs-transfer-on-automated-1285882819</a:t>
            </a:r>
          </a:p>
        </p:txBody>
      </p:sp>
      <p:sp>
        <p:nvSpPr>
          <p:cNvPr id="4" name="Slide Number Placeholder 3"/>
          <p:cNvSpPr>
            <a:spLocks noGrp="1"/>
          </p:cNvSpPr>
          <p:nvPr>
            <p:ph type="sldNum" sz="quarter" idx="10"/>
          </p:nvPr>
        </p:nvSpPr>
        <p:spPr/>
        <p:txBody>
          <a:bodyPr/>
          <a:lstStyle/>
          <a:p>
            <a:fld id="{A577A7C1-D086-4DFA-B2A4-455954969B08}" type="slidenum">
              <a:rPr lang="en-US" smtClean="0"/>
              <a:t>24</a:t>
            </a:fld>
            <a:endParaRPr lang="en-US"/>
          </a:p>
        </p:txBody>
      </p:sp>
    </p:spTree>
    <p:extLst>
      <p:ext uri="{BB962C8B-B14F-4D97-AF65-F5344CB8AC3E}">
        <p14:creationId xmlns:p14="http://schemas.microsoft.com/office/powerpoint/2010/main" val="2164599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cap="all"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577A7C1-D086-4DFA-B2A4-455954969B08}" type="slidenum">
              <a:rPr lang="en-US" smtClean="0"/>
              <a:t>2</a:t>
            </a:fld>
            <a:endParaRPr lang="en-US"/>
          </a:p>
        </p:txBody>
      </p:sp>
    </p:spTree>
    <p:extLst>
      <p:ext uri="{BB962C8B-B14F-4D97-AF65-F5344CB8AC3E}">
        <p14:creationId xmlns:p14="http://schemas.microsoft.com/office/powerpoint/2010/main" val="23807260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https://www.shutterstock.com/image-photo/green-peppers-boxes-cold-storage-warehouse-1695432844</a:t>
            </a:r>
          </a:p>
        </p:txBody>
      </p:sp>
      <p:sp>
        <p:nvSpPr>
          <p:cNvPr id="4" name="Slide Number Placeholder 3"/>
          <p:cNvSpPr>
            <a:spLocks noGrp="1"/>
          </p:cNvSpPr>
          <p:nvPr>
            <p:ph type="sldNum" sz="quarter" idx="10"/>
          </p:nvPr>
        </p:nvSpPr>
        <p:spPr/>
        <p:txBody>
          <a:bodyPr/>
          <a:lstStyle/>
          <a:p>
            <a:fld id="{A577A7C1-D086-4DFA-B2A4-455954969B08}" type="slidenum">
              <a:rPr lang="en-US" smtClean="0"/>
              <a:t>25</a:t>
            </a:fld>
            <a:endParaRPr lang="en-US"/>
          </a:p>
        </p:txBody>
      </p:sp>
    </p:spTree>
    <p:extLst>
      <p:ext uri="{BB962C8B-B14F-4D97-AF65-F5344CB8AC3E}">
        <p14:creationId xmlns:p14="http://schemas.microsoft.com/office/powerpoint/2010/main" val="1793754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77A7C1-D086-4DFA-B2A4-455954969B08}" type="slidenum">
              <a:rPr lang="en-US" smtClean="0"/>
              <a:t>26</a:t>
            </a:fld>
            <a:endParaRPr lang="en-US"/>
          </a:p>
        </p:txBody>
      </p:sp>
    </p:spTree>
    <p:extLst>
      <p:ext uri="{BB962C8B-B14F-4D97-AF65-F5344CB8AC3E}">
        <p14:creationId xmlns:p14="http://schemas.microsoft.com/office/powerpoint/2010/main" val="29027561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https://www.shutterstock.com/image-illustration/salad-recall-romaine-lettuce-e-coli-1766380025</a:t>
            </a:r>
            <a:endParaRPr lang="en-US" dirty="0"/>
          </a:p>
        </p:txBody>
      </p:sp>
      <p:sp>
        <p:nvSpPr>
          <p:cNvPr id="4" name="Slide Number Placeholder 3"/>
          <p:cNvSpPr>
            <a:spLocks noGrp="1"/>
          </p:cNvSpPr>
          <p:nvPr>
            <p:ph type="sldNum" sz="quarter" idx="5"/>
          </p:nvPr>
        </p:nvSpPr>
        <p:spPr/>
        <p:txBody>
          <a:bodyPr/>
          <a:lstStyle/>
          <a:p>
            <a:fld id="{A577A7C1-D086-4DFA-B2A4-455954969B08}" type="slidenum">
              <a:rPr lang="en-US" smtClean="0"/>
              <a:t>27</a:t>
            </a:fld>
            <a:endParaRPr lang="en-US"/>
          </a:p>
        </p:txBody>
      </p:sp>
    </p:spTree>
    <p:extLst>
      <p:ext uri="{BB962C8B-B14F-4D97-AF65-F5344CB8AC3E}">
        <p14:creationId xmlns:p14="http://schemas.microsoft.com/office/powerpoint/2010/main" val="8310235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3639AFE2-DDB8-48D6-8A71-47E9C8CDE47E}" type="slidenum">
              <a:rPr lang="en-US">
                <a:solidFill>
                  <a:prstClr val="black"/>
                </a:solidFill>
              </a:rPr>
              <a:pPr/>
              <a:t>35</a:t>
            </a:fld>
            <a:endParaRPr lang="en-US">
              <a:solidFill>
                <a:prstClr val="black"/>
              </a:solidFill>
            </a:endParaRPr>
          </a:p>
        </p:txBody>
      </p:sp>
      <p:sp>
        <p:nvSpPr>
          <p:cNvPr id="49155" name="Rectangle 2"/>
          <p:cNvSpPr>
            <a:spLocks noGrp="1" noRot="1" noChangeAspect="1" noChangeArrowheads="1" noTextEdit="1"/>
          </p:cNvSpPr>
          <p:nvPr>
            <p:ph type="sldImg"/>
          </p:nvPr>
        </p:nvSpPr>
        <p:spPr>
          <a:xfrm>
            <a:off x="366713" y="676275"/>
            <a:ext cx="6127750" cy="3448050"/>
          </a:xfrm>
          <a:ln/>
        </p:spPr>
      </p:sp>
      <p:sp>
        <p:nvSpPr>
          <p:cNvPr id="49156" name="Rectangle 3"/>
          <p:cNvSpPr>
            <a:spLocks noGrp="1" noChangeArrowheads="1"/>
          </p:cNvSpPr>
          <p:nvPr>
            <p:ph type="body" idx="1"/>
          </p:nvPr>
        </p:nvSpPr>
        <p:spPr>
          <a:xfrm>
            <a:off x="895945" y="4348238"/>
            <a:ext cx="5067598" cy="4122965"/>
          </a:xfrm>
          <a:noFill/>
          <a:ln/>
        </p:spPr>
        <p:txBody>
          <a:bodyPr/>
          <a:lstStyle/>
          <a:p>
            <a:pPr eaLnBrk="1" hangingPunct="1"/>
            <a:endParaRPr lang="en-US" dirty="0"/>
          </a:p>
        </p:txBody>
      </p:sp>
    </p:spTree>
    <p:extLst>
      <p:ext uri="{BB962C8B-B14F-4D97-AF65-F5344CB8AC3E}">
        <p14:creationId xmlns:p14="http://schemas.microsoft.com/office/powerpoint/2010/main" val="41850697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CE4C8B77-9556-4C92-862C-325C2EC52548}" type="slidenum">
              <a:rPr lang="en-US">
                <a:solidFill>
                  <a:prstClr val="black"/>
                </a:solidFill>
              </a:rPr>
              <a:pPr/>
              <a:t>36</a:t>
            </a:fld>
            <a:endParaRPr lang="en-US">
              <a:solidFill>
                <a:prstClr val="black"/>
              </a:solidFill>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1767074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CC1092A3-7DCF-4528-B215-E844CDBE1343}" type="slidenum">
              <a:rPr lang="en-US">
                <a:solidFill>
                  <a:prstClr val="black"/>
                </a:solidFill>
              </a:rPr>
              <a:pPr/>
              <a:t>38</a:t>
            </a:fld>
            <a:endParaRPr lang="en-US">
              <a:solidFill>
                <a:prstClr val="black"/>
              </a:solidFill>
            </a:endParaRPr>
          </a:p>
        </p:txBody>
      </p:sp>
      <p:sp>
        <p:nvSpPr>
          <p:cNvPr id="51203" name="Rectangle 2"/>
          <p:cNvSpPr>
            <a:spLocks noGrp="1" noRot="1" noChangeAspect="1" noChangeArrowheads="1" noTextEdit="1"/>
          </p:cNvSpPr>
          <p:nvPr>
            <p:ph type="sldImg"/>
          </p:nvPr>
        </p:nvSpPr>
        <p:spPr>
          <a:xfrm>
            <a:off x="366713" y="676275"/>
            <a:ext cx="6127750" cy="3448050"/>
          </a:xfrm>
          <a:ln/>
        </p:spPr>
      </p:sp>
      <p:sp>
        <p:nvSpPr>
          <p:cNvPr id="51204" name="Rectangle 3"/>
          <p:cNvSpPr>
            <a:spLocks noGrp="1" noChangeArrowheads="1"/>
          </p:cNvSpPr>
          <p:nvPr>
            <p:ph type="body" idx="1"/>
          </p:nvPr>
        </p:nvSpPr>
        <p:spPr>
          <a:xfrm>
            <a:off x="895945" y="4348238"/>
            <a:ext cx="5067598" cy="4122965"/>
          </a:xfrm>
          <a:noFill/>
          <a:ln/>
        </p:spPr>
        <p:txBody>
          <a:bodyPr/>
          <a:lstStyle/>
          <a:p>
            <a:pPr eaLnBrk="1" hangingPunct="1"/>
            <a:r>
              <a:rPr lang="en-US" dirty="0"/>
              <a:t>https://www.cdc.gov/surveillancepractice/index.html</a:t>
            </a:r>
          </a:p>
          <a:p>
            <a:pPr eaLnBrk="1" hangingPunct="1"/>
            <a:endParaRPr lang="en-US" dirty="0"/>
          </a:p>
        </p:txBody>
      </p:sp>
    </p:spTree>
    <p:extLst>
      <p:ext uri="{BB962C8B-B14F-4D97-AF65-F5344CB8AC3E}">
        <p14:creationId xmlns:p14="http://schemas.microsoft.com/office/powerpoint/2010/main" val="25116329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Shading</a:t>
            </a:r>
            <a:r>
              <a:rPr lang="en-US" baseline="0" dirty="0"/>
              <a:t> represents regions.</a:t>
            </a:r>
            <a:endParaRPr lang="en-US" dirty="0"/>
          </a:p>
        </p:txBody>
      </p:sp>
      <p:sp>
        <p:nvSpPr>
          <p:cNvPr id="4" name="Slide Number Placeholder 3"/>
          <p:cNvSpPr>
            <a:spLocks noGrp="1"/>
          </p:cNvSpPr>
          <p:nvPr>
            <p:ph type="sldNum" sz="quarter" idx="10"/>
          </p:nvPr>
        </p:nvSpPr>
        <p:spPr/>
        <p:txBody>
          <a:bodyPr/>
          <a:lstStyle/>
          <a:p>
            <a:fld id="{A577A7C1-D086-4DFA-B2A4-455954969B08}" type="slidenum">
              <a:rPr lang="en-US" smtClean="0"/>
              <a:t>42</a:t>
            </a:fld>
            <a:endParaRPr lang="en-US"/>
          </a:p>
        </p:txBody>
      </p:sp>
    </p:spTree>
    <p:extLst>
      <p:ext uri="{BB962C8B-B14F-4D97-AF65-F5344CB8AC3E}">
        <p14:creationId xmlns:p14="http://schemas.microsoft.com/office/powerpoint/2010/main" val="3674828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lnSpc>
                <a:spcPct val="90000"/>
              </a:lnSpc>
            </a:pPr>
            <a:r>
              <a:rPr lang="en-US" dirty="0"/>
              <a:t>10 states report. Three lighter shaded states have partial participation among counties.</a:t>
            </a:r>
          </a:p>
        </p:txBody>
      </p:sp>
      <p:sp>
        <p:nvSpPr>
          <p:cNvPr id="4" name="Slide Number Placeholder 3"/>
          <p:cNvSpPr>
            <a:spLocks noGrp="1"/>
          </p:cNvSpPr>
          <p:nvPr>
            <p:ph type="sldNum" sz="quarter" idx="10"/>
          </p:nvPr>
        </p:nvSpPr>
        <p:spPr/>
        <p:txBody>
          <a:bodyPr/>
          <a:lstStyle/>
          <a:p>
            <a:pPr>
              <a:defRPr/>
            </a:pPr>
            <a:fld id="{F3C5D564-5011-4087-9206-D4F2AE202F79}" type="slidenum">
              <a:rPr lang="en-US">
                <a:solidFill>
                  <a:prstClr val="black"/>
                </a:solidFill>
              </a:rPr>
              <a:pPr>
                <a:defRPr/>
              </a:pPr>
              <a:t>46</a:t>
            </a:fld>
            <a:endParaRPr lang="en-US">
              <a:solidFill>
                <a:prstClr val="black"/>
              </a:solidFill>
            </a:endParaRPr>
          </a:p>
        </p:txBody>
      </p:sp>
    </p:spTree>
    <p:extLst>
      <p:ext uri="{BB962C8B-B14F-4D97-AF65-F5344CB8AC3E}">
        <p14:creationId xmlns:p14="http://schemas.microsoft.com/office/powerpoint/2010/main" val="28194573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9558B94D-A253-4C21-8F9F-9DE6FA084050}" type="slidenum">
              <a:rPr lang="en-US" smtClean="0"/>
              <a:pPr/>
              <a:t>50</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xfrm>
            <a:off x="913805" y="4343704"/>
            <a:ext cx="5030391" cy="4113892"/>
          </a:xfrm>
          <a:noFill/>
          <a:ln/>
        </p:spPr>
        <p:txBody>
          <a:bodyPr/>
          <a:lstStyle/>
          <a:p>
            <a:pPr eaLnBrk="1" hangingPunct="1"/>
            <a:endParaRPr lang="en-US"/>
          </a:p>
        </p:txBody>
      </p:sp>
    </p:spTree>
    <p:extLst>
      <p:ext uri="{BB962C8B-B14F-4D97-AF65-F5344CB8AC3E}">
        <p14:creationId xmlns:p14="http://schemas.microsoft.com/office/powerpoint/2010/main" val="17848877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77A7C1-D086-4DFA-B2A4-455954969B08}" type="slidenum">
              <a:rPr lang="en-US" smtClean="0"/>
              <a:t>56</a:t>
            </a:fld>
            <a:endParaRPr lang="en-US"/>
          </a:p>
        </p:txBody>
      </p:sp>
    </p:spTree>
    <p:extLst>
      <p:ext uri="{BB962C8B-B14F-4D97-AF65-F5344CB8AC3E}">
        <p14:creationId xmlns:p14="http://schemas.microsoft.com/office/powerpoint/2010/main" val="22118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https://www.shutterstock.com/image-photo/contaminated-food-concept-tainted-meal-poisoning-1422733511</a:t>
            </a:r>
            <a:endParaRPr lang="en-US" dirty="0"/>
          </a:p>
        </p:txBody>
      </p:sp>
      <p:sp>
        <p:nvSpPr>
          <p:cNvPr id="4" name="Slide Number Placeholder 3"/>
          <p:cNvSpPr>
            <a:spLocks noGrp="1"/>
          </p:cNvSpPr>
          <p:nvPr>
            <p:ph type="sldNum" sz="quarter" idx="5"/>
          </p:nvPr>
        </p:nvSpPr>
        <p:spPr/>
        <p:txBody>
          <a:bodyPr/>
          <a:lstStyle/>
          <a:p>
            <a:fld id="{A577A7C1-D086-4DFA-B2A4-455954969B08}" type="slidenum">
              <a:rPr lang="en-US" smtClean="0"/>
              <a:t>3</a:t>
            </a:fld>
            <a:endParaRPr lang="en-US"/>
          </a:p>
        </p:txBody>
      </p:sp>
    </p:spTree>
    <p:extLst>
      <p:ext uri="{BB962C8B-B14F-4D97-AF65-F5344CB8AC3E}">
        <p14:creationId xmlns:p14="http://schemas.microsoft.com/office/powerpoint/2010/main" val="899553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the familiar water cycle – but from</a:t>
            </a:r>
            <a:r>
              <a:rPr lang="en-US" baseline="0" dirty="0"/>
              <a:t> perspective of agriculture, safe, sustainable food production</a:t>
            </a:r>
            <a:endParaRPr lang="en-US" dirty="0"/>
          </a:p>
        </p:txBody>
      </p:sp>
      <p:sp>
        <p:nvSpPr>
          <p:cNvPr id="4" name="Slide Number Placeholder 3"/>
          <p:cNvSpPr>
            <a:spLocks noGrp="1"/>
          </p:cNvSpPr>
          <p:nvPr>
            <p:ph type="sldNum" sz="quarter" idx="10"/>
          </p:nvPr>
        </p:nvSpPr>
        <p:spPr/>
        <p:txBody>
          <a:bodyPr/>
          <a:lstStyle/>
          <a:p>
            <a:fld id="{A577A7C1-D086-4DFA-B2A4-455954969B08}" type="slidenum">
              <a:rPr lang="en-US" smtClean="0"/>
              <a:t>59</a:t>
            </a:fld>
            <a:endParaRPr lang="en-US"/>
          </a:p>
        </p:txBody>
      </p:sp>
    </p:spTree>
    <p:extLst>
      <p:ext uri="{BB962C8B-B14F-4D97-AF65-F5344CB8AC3E}">
        <p14:creationId xmlns:p14="http://schemas.microsoft.com/office/powerpoint/2010/main" val="34360335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Reliability for rainfall already a factor </a:t>
            </a:r>
          </a:p>
        </p:txBody>
      </p:sp>
      <p:sp>
        <p:nvSpPr>
          <p:cNvPr id="4" name="Slide Number Placeholder 3"/>
          <p:cNvSpPr>
            <a:spLocks noGrp="1"/>
          </p:cNvSpPr>
          <p:nvPr>
            <p:ph type="sldNum" sz="quarter" idx="10"/>
          </p:nvPr>
        </p:nvSpPr>
        <p:spPr/>
        <p:txBody>
          <a:bodyPr/>
          <a:lstStyle/>
          <a:p>
            <a:fld id="{A577A7C1-D086-4DFA-B2A4-455954969B08}" type="slidenum">
              <a:rPr lang="en-US" smtClean="0"/>
              <a:t>63</a:t>
            </a:fld>
            <a:endParaRPr lang="en-US"/>
          </a:p>
        </p:txBody>
      </p:sp>
    </p:spTree>
    <p:extLst>
      <p:ext uri="{BB962C8B-B14F-4D97-AF65-F5344CB8AC3E}">
        <p14:creationId xmlns:p14="http://schemas.microsoft.com/office/powerpoint/2010/main" val="7843308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Considerations </a:t>
            </a:r>
          </a:p>
        </p:txBody>
      </p:sp>
      <p:sp>
        <p:nvSpPr>
          <p:cNvPr id="4" name="Slide Number Placeholder 3"/>
          <p:cNvSpPr>
            <a:spLocks noGrp="1"/>
          </p:cNvSpPr>
          <p:nvPr>
            <p:ph type="sldNum" sz="quarter" idx="10"/>
          </p:nvPr>
        </p:nvSpPr>
        <p:spPr/>
        <p:txBody>
          <a:bodyPr/>
          <a:lstStyle/>
          <a:p>
            <a:fld id="{A577A7C1-D086-4DFA-B2A4-455954969B08}" type="slidenum">
              <a:rPr lang="en-US" smtClean="0"/>
              <a:t>64</a:t>
            </a:fld>
            <a:endParaRPr lang="en-US"/>
          </a:p>
        </p:txBody>
      </p:sp>
    </p:spTree>
    <p:extLst>
      <p:ext uri="{BB962C8B-B14F-4D97-AF65-F5344CB8AC3E}">
        <p14:creationId xmlns:p14="http://schemas.microsoft.com/office/powerpoint/2010/main" val="28454652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Notably agriculture use steady in spite of population increases due to technological</a:t>
            </a:r>
            <a:r>
              <a:rPr lang="en-US" baseline="0" dirty="0"/>
              <a:t> advancements/conservation efforts </a:t>
            </a:r>
            <a:endParaRPr lang="en-US" dirty="0"/>
          </a:p>
        </p:txBody>
      </p:sp>
      <p:sp>
        <p:nvSpPr>
          <p:cNvPr id="4" name="Slide Number Placeholder 3"/>
          <p:cNvSpPr>
            <a:spLocks noGrp="1"/>
          </p:cNvSpPr>
          <p:nvPr>
            <p:ph type="sldNum" sz="quarter" idx="10"/>
          </p:nvPr>
        </p:nvSpPr>
        <p:spPr/>
        <p:txBody>
          <a:bodyPr/>
          <a:lstStyle/>
          <a:p>
            <a:fld id="{A577A7C1-D086-4DFA-B2A4-455954969B08}" type="slidenum">
              <a:rPr lang="en-US" smtClean="0"/>
              <a:t>69</a:t>
            </a:fld>
            <a:endParaRPr lang="en-US"/>
          </a:p>
        </p:txBody>
      </p:sp>
    </p:spTree>
    <p:extLst>
      <p:ext uri="{BB962C8B-B14F-4D97-AF65-F5344CB8AC3E}">
        <p14:creationId xmlns:p14="http://schemas.microsoft.com/office/powerpoint/2010/main" val="40671911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 activity available</a:t>
            </a:r>
            <a:r>
              <a:rPr lang="en-US" baseline="0" dirty="0"/>
              <a:t> at website – global perspectives on water issues</a:t>
            </a:r>
            <a:endParaRPr lang="en-US" dirty="0"/>
          </a:p>
        </p:txBody>
      </p:sp>
      <p:sp>
        <p:nvSpPr>
          <p:cNvPr id="4" name="Slide Number Placeholder 3"/>
          <p:cNvSpPr>
            <a:spLocks noGrp="1"/>
          </p:cNvSpPr>
          <p:nvPr>
            <p:ph type="sldNum" sz="quarter" idx="10"/>
          </p:nvPr>
        </p:nvSpPr>
        <p:spPr/>
        <p:txBody>
          <a:bodyPr/>
          <a:lstStyle/>
          <a:p>
            <a:fld id="{A577A7C1-D086-4DFA-B2A4-455954969B08}" type="slidenum">
              <a:rPr lang="en-US" smtClean="0"/>
              <a:t>70</a:t>
            </a:fld>
            <a:endParaRPr lang="en-US"/>
          </a:p>
        </p:txBody>
      </p:sp>
    </p:spTree>
    <p:extLst>
      <p:ext uri="{BB962C8B-B14F-4D97-AF65-F5344CB8AC3E}">
        <p14:creationId xmlns:p14="http://schemas.microsoft.com/office/powerpoint/2010/main" val="20577705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https://www.udel.edu/udaily/2018/October/soil-microbe-fights-drought/</a:t>
            </a:r>
          </a:p>
        </p:txBody>
      </p:sp>
      <p:sp>
        <p:nvSpPr>
          <p:cNvPr id="4" name="Slide Number Placeholder 3"/>
          <p:cNvSpPr>
            <a:spLocks noGrp="1"/>
          </p:cNvSpPr>
          <p:nvPr>
            <p:ph type="sldNum" sz="quarter" idx="10"/>
          </p:nvPr>
        </p:nvSpPr>
        <p:spPr/>
        <p:txBody>
          <a:bodyPr/>
          <a:lstStyle/>
          <a:p>
            <a:fld id="{A577A7C1-D086-4DFA-B2A4-455954969B08}" type="slidenum">
              <a:rPr lang="en-US" smtClean="0"/>
              <a:t>76</a:t>
            </a:fld>
            <a:endParaRPr lang="en-US"/>
          </a:p>
        </p:txBody>
      </p:sp>
    </p:spTree>
    <p:extLst>
      <p:ext uri="{BB962C8B-B14F-4D97-AF65-F5344CB8AC3E}">
        <p14:creationId xmlns:p14="http://schemas.microsoft.com/office/powerpoint/2010/main" val="7613682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77A7C1-D086-4DFA-B2A4-455954969B08}" type="slidenum">
              <a:rPr lang="en-US" smtClean="0"/>
              <a:t>4</a:t>
            </a:fld>
            <a:endParaRPr lang="en-US"/>
          </a:p>
        </p:txBody>
      </p:sp>
    </p:spTree>
    <p:extLst>
      <p:ext uri="{BB962C8B-B14F-4D97-AF65-F5344CB8AC3E}">
        <p14:creationId xmlns:p14="http://schemas.microsoft.com/office/powerpoint/2010/main" val="3708662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77A7C1-D086-4DFA-B2A4-455954969B08}" type="slidenum">
              <a:rPr lang="en-US" smtClean="0"/>
              <a:t>7</a:t>
            </a:fld>
            <a:endParaRPr lang="en-US"/>
          </a:p>
        </p:txBody>
      </p:sp>
    </p:spTree>
    <p:extLst>
      <p:ext uri="{BB962C8B-B14F-4D97-AF65-F5344CB8AC3E}">
        <p14:creationId xmlns:p14="http://schemas.microsoft.com/office/powerpoint/2010/main" val="4863238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https://ccsearch.creativecommons.org/photos/0160e931-509c-4468-800f-cc6f70573870</a:t>
            </a:r>
            <a:endParaRPr lang="en-US" dirty="0">
              <a:hlinkClick r:id="rId4"/>
            </a:endParaRPr>
          </a:p>
          <a:p>
            <a:r>
              <a:rPr lang="en-US" dirty="0">
                <a:hlinkClick r:id="rId4"/>
              </a:rPr>
              <a:t>https://api.creativecommons.engineering/v1/thumbs/0f6fe982-47b2-4210-a03b-32ea62ad0558</a:t>
            </a:r>
            <a:endParaRPr lang="en-US" dirty="0"/>
          </a:p>
          <a:p>
            <a:r>
              <a:rPr lang="en-US" dirty="0">
                <a:hlinkClick r:id="rId5"/>
              </a:rPr>
              <a:t>https://www.shutterstock.com/image-vector/bacterial-cell-anatomy-labeling-structures-on-1523599223</a:t>
            </a:r>
            <a:endParaRPr lang="en-US" dirty="0"/>
          </a:p>
        </p:txBody>
      </p:sp>
      <p:sp>
        <p:nvSpPr>
          <p:cNvPr id="4" name="Slide Number Placeholder 3"/>
          <p:cNvSpPr>
            <a:spLocks noGrp="1"/>
          </p:cNvSpPr>
          <p:nvPr>
            <p:ph type="sldNum" sz="quarter" idx="5"/>
          </p:nvPr>
        </p:nvSpPr>
        <p:spPr/>
        <p:txBody>
          <a:bodyPr/>
          <a:lstStyle/>
          <a:p>
            <a:fld id="{A577A7C1-D086-4DFA-B2A4-455954969B08}" type="slidenum">
              <a:rPr lang="en-US" smtClean="0"/>
              <a:t>8</a:t>
            </a:fld>
            <a:endParaRPr lang="en-US"/>
          </a:p>
        </p:txBody>
      </p:sp>
    </p:spTree>
    <p:extLst>
      <p:ext uri="{BB962C8B-B14F-4D97-AF65-F5344CB8AC3E}">
        <p14:creationId xmlns:p14="http://schemas.microsoft.com/office/powerpoint/2010/main" val="12327325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https://www.shutterstock.com/image-vector/stages-endospore-formation-cell-division-engulfment-1713397150</a:t>
            </a:r>
          </a:p>
        </p:txBody>
      </p:sp>
      <p:sp>
        <p:nvSpPr>
          <p:cNvPr id="4" name="Slide Number Placeholder 3"/>
          <p:cNvSpPr>
            <a:spLocks noGrp="1"/>
          </p:cNvSpPr>
          <p:nvPr>
            <p:ph type="sldNum" sz="quarter" idx="10"/>
          </p:nvPr>
        </p:nvSpPr>
        <p:spPr/>
        <p:txBody>
          <a:bodyPr/>
          <a:lstStyle/>
          <a:p>
            <a:fld id="{A577A7C1-D086-4DFA-B2A4-455954969B08}" type="slidenum">
              <a:rPr lang="en-US" smtClean="0"/>
              <a:t>9</a:t>
            </a:fld>
            <a:endParaRPr lang="en-US"/>
          </a:p>
        </p:txBody>
      </p:sp>
    </p:spTree>
    <p:extLst>
      <p:ext uri="{BB962C8B-B14F-4D97-AF65-F5344CB8AC3E}">
        <p14:creationId xmlns:p14="http://schemas.microsoft.com/office/powerpoint/2010/main" val="9866569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77A7C1-D086-4DFA-B2A4-455954969B08}" type="slidenum">
              <a:rPr lang="en-US" smtClean="0"/>
              <a:t>10</a:t>
            </a:fld>
            <a:endParaRPr lang="en-US"/>
          </a:p>
        </p:txBody>
      </p:sp>
    </p:spTree>
    <p:extLst>
      <p:ext uri="{BB962C8B-B14F-4D97-AF65-F5344CB8AC3E}">
        <p14:creationId xmlns:p14="http://schemas.microsoft.com/office/powerpoint/2010/main" val="42136905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Lag phase: bacteria initially adjust to the new environment, so they appear not able to replicate but the cells might grow in volume; Log (exponential) phase: cells start dividing regularly by the process of binary fission. The culture reaches the maximum growth rate, which could be estimated by generation time or doubling time, i.e., the time per generation; Stationary phase: the number of cells undergoing division seems to be equal to that being dead due to the exhaustion of nutrients. Dead phase: bacteria lose the ability to divide and the number of dead cells exceeds that of live cells.</a:t>
            </a:r>
            <a:endParaRPr lang="en-US" dirty="0"/>
          </a:p>
          <a:p>
            <a:endParaRPr lang="en-US" dirty="0"/>
          </a:p>
        </p:txBody>
      </p:sp>
      <p:sp>
        <p:nvSpPr>
          <p:cNvPr id="4" name="Slide Number Placeholder 3"/>
          <p:cNvSpPr>
            <a:spLocks noGrp="1"/>
          </p:cNvSpPr>
          <p:nvPr>
            <p:ph type="sldNum" sz="quarter" idx="10"/>
          </p:nvPr>
        </p:nvSpPr>
        <p:spPr/>
        <p:txBody>
          <a:bodyPr/>
          <a:lstStyle/>
          <a:p>
            <a:fld id="{A577A7C1-D086-4DFA-B2A4-455954969B08}" type="slidenum">
              <a:rPr lang="en-US" smtClean="0"/>
              <a:t>11</a:t>
            </a:fld>
            <a:endParaRPr lang="en-US"/>
          </a:p>
        </p:txBody>
      </p:sp>
    </p:spTree>
    <p:extLst>
      <p:ext uri="{BB962C8B-B14F-4D97-AF65-F5344CB8AC3E}">
        <p14:creationId xmlns:p14="http://schemas.microsoft.com/office/powerpoint/2010/main" val="29090376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104564" y="2344051"/>
            <a:ext cx="8229600" cy="1894362"/>
          </a:xfrm>
        </p:spPr>
        <p:txBody>
          <a:bodyPr/>
          <a:lstStyle>
            <a:lvl1pPr>
              <a:defRPr b="1"/>
            </a:lvl1pPr>
          </a:lstStyle>
          <a:p>
            <a:r>
              <a:rPr kumimoji="0" lang="en-US" dirty="0"/>
              <a:t>Click to edit Master title style</a:t>
            </a:r>
          </a:p>
        </p:txBody>
      </p:sp>
      <p:sp>
        <p:nvSpPr>
          <p:cNvPr id="9" name="Subtitle 8"/>
          <p:cNvSpPr>
            <a:spLocks noGrp="1"/>
          </p:cNvSpPr>
          <p:nvPr>
            <p:ph type="subTitle" idx="1"/>
          </p:nvPr>
        </p:nvSpPr>
        <p:spPr>
          <a:xfrm>
            <a:off x="2104564" y="4223173"/>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a:t>Click to edit Master subtitle style</a:t>
            </a:r>
          </a:p>
        </p:txBody>
      </p:sp>
      <p:sp>
        <p:nvSpPr>
          <p:cNvPr id="10" name="Rectangle 9"/>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4" name="Rectangle 13"/>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9" name="Rectangle 18"/>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Straight Connector 10"/>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Straight Connector 17"/>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0" name="Straight Connector 19"/>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Straight Connector 14"/>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2" name="Straight Connector 21"/>
          <p:cNvSpPr>
            <a:spLocks noChangeShapeType="1"/>
          </p:cNvSpPr>
          <p:nvPr/>
        </p:nvSpPr>
        <p:spPr bwMode="auto">
          <a:xfrm>
            <a:off x="1215180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7" name="Rectangle 26"/>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Tree>
    <p:extLst>
      <p:ext uri="{BB962C8B-B14F-4D97-AF65-F5344CB8AC3E}">
        <p14:creationId xmlns:p14="http://schemas.microsoft.com/office/powerpoint/2010/main" val="267282031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609600" y="1600200"/>
            <a:ext cx="99568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fld id="{CF43EBCF-461F-46EC-828D-36D946019A39}" type="datetimeFigureOut">
              <a:rPr lang="en-US" smtClean="0"/>
              <a:t>11/16/2021</a:t>
            </a:fld>
            <a:endParaRPr lang="en-US"/>
          </a:p>
        </p:txBody>
      </p:sp>
      <p:sp>
        <p:nvSpPr>
          <p:cNvPr id="9" name="Slide Number Placeholder 8"/>
          <p:cNvSpPr>
            <a:spLocks noGrp="1"/>
          </p:cNvSpPr>
          <p:nvPr>
            <p:ph type="sldNum" sz="quarter" idx="15"/>
          </p:nvPr>
        </p:nvSpPr>
        <p:spPr/>
        <p:txBody>
          <a:bodyPr rtlCol="0"/>
          <a:lstStyle/>
          <a:p>
            <a:fld id="{5ECD9C8C-FBAA-450B-A194-8580252FC70E}" type="slidenum">
              <a:rPr lang="en-US" smtClean="0"/>
              <a:t>‹#›</a:t>
            </a:fld>
            <a:endParaRPr lang="en-US"/>
          </a:p>
        </p:txBody>
      </p:sp>
      <p:sp>
        <p:nvSpPr>
          <p:cNvPr id="10" name="Footer Placeholder 9"/>
          <p:cNvSpPr>
            <a:spLocks noGrp="1"/>
          </p:cNvSpPr>
          <p:nvPr>
            <p:ph type="ftr" sz="quarter" idx="16"/>
          </p:nvPr>
        </p:nvSpPr>
        <p:spPr/>
        <p:txBody>
          <a:bodyPr rtlCol="0"/>
          <a:lstStyle/>
          <a:p>
            <a:endParaRPr lang="en-US"/>
          </a:p>
        </p:txBody>
      </p:sp>
      <p:pic>
        <p:nvPicPr>
          <p:cNvPr id="11" name="Picture 10"/>
          <p:cNvPicPr>
            <a:picLocks noChangeAspect="1"/>
          </p:cNvPicPr>
          <p:nvPr userDrawn="1"/>
        </p:nvPicPr>
        <p:blipFill rotWithShape="1">
          <a:blip r:embed="rId2" cstate="screen">
            <a:alphaModFix amt="52000"/>
            <a:extLst>
              <a:ext uri="{28A0092B-C50C-407E-A947-70E740481C1C}">
                <a14:useLocalDpi xmlns:a14="http://schemas.microsoft.com/office/drawing/2010/main"/>
              </a:ext>
            </a:extLst>
          </a:blip>
          <a:srcRect/>
          <a:stretch/>
        </p:blipFill>
        <p:spPr>
          <a:xfrm>
            <a:off x="10884563" y="6143533"/>
            <a:ext cx="764280" cy="719438"/>
          </a:xfrm>
          <a:prstGeom prst="rect">
            <a:avLst/>
          </a:prstGeom>
        </p:spPr>
      </p:pic>
    </p:spTree>
    <p:extLst>
      <p:ext uri="{BB962C8B-B14F-4D97-AF65-F5344CB8AC3E}">
        <p14:creationId xmlns:p14="http://schemas.microsoft.com/office/powerpoint/2010/main" val="1942303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CF43EBCF-461F-46EC-828D-36D946019A39}" type="datetimeFigureOut">
              <a:rPr lang="en-US" smtClean="0"/>
              <a:t>11/16/2021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CD9C8C-FBAA-450B-A194-8580252FC70E}" type="slidenum">
              <a:rPr lang="en-US" smtClean="0"/>
              <a:t>‹#›</a:t>
            </a:fld>
            <a:endParaRPr lang="en-US"/>
          </a:p>
        </p:txBody>
      </p:sp>
      <p:sp>
        <p:nvSpPr>
          <p:cNvPr id="9" name="Content Placeholder 8"/>
          <p:cNvSpPr>
            <a:spLocks noGrp="1"/>
          </p:cNvSpPr>
          <p:nvPr>
            <p:ph sz="quarter" idx="1"/>
          </p:nvPr>
        </p:nvSpPr>
        <p:spPr>
          <a:xfrm>
            <a:off x="609600" y="1600200"/>
            <a:ext cx="48768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5693664" y="1600200"/>
            <a:ext cx="48768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956291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0584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fld id="{CF43EBCF-461F-46EC-828D-36D946019A39}" type="datetimeFigureOut">
              <a:rPr lang="en-US" smtClean="0"/>
              <a:t>11/16/2021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CD9C8C-FBAA-450B-A194-8580252FC70E}" type="slidenum">
              <a:rPr lang="en-US" smtClean="0"/>
              <a:t>‹#›</a:t>
            </a:fld>
            <a:endParaRPr lang="en-US"/>
          </a:p>
        </p:txBody>
      </p:sp>
      <p:sp>
        <p:nvSpPr>
          <p:cNvPr id="11" name="Content Placeholder 10"/>
          <p:cNvSpPr>
            <a:spLocks noGrp="1"/>
          </p:cNvSpPr>
          <p:nvPr>
            <p:ph sz="quarter" idx="2"/>
          </p:nvPr>
        </p:nvSpPr>
        <p:spPr>
          <a:xfrm>
            <a:off x="609600" y="2362200"/>
            <a:ext cx="48768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5829300" y="2362200"/>
            <a:ext cx="48768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3376027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fld id="{CF43EBCF-461F-46EC-828D-36D946019A39}" type="datetimeFigureOut">
              <a:rPr lang="en-US" smtClean="0"/>
              <a:t>11/16/2021</a:t>
            </a:fld>
            <a:endParaRPr lang="en-US"/>
          </a:p>
        </p:txBody>
      </p:sp>
      <p:sp>
        <p:nvSpPr>
          <p:cNvPr id="7" name="Slide Number Placeholder 6"/>
          <p:cNvSpPr>
            <a:spLocks noGrp="1"/>
          </p:cNvSpPr>
          <p:nvPr>
            <p:ph type="sldNum" sz="quarter" idx="11"/>
          </p:nvPr>
        </p:nvSpPr>
        <p:spPr/>
        <p:txBody>
          <a:bodyPr rtlCol="0"/>
          <a:lstStyle/>
          <a:p>
            <a:fld id="{5ECD9C8C-FBAA-450B-A194-8580252FC70E}" type="slidenum">
              <a:rPr lang="en-US" smtClean="0"/>
              <a:t>‹#›</a:t>
            </a:fld>
            <a:endParaRPr lang="en-US"/>
          </a:p>
        </p:txBody>
      </p:sp>
      <p:sp>
        <p:nvSpPr>
          <p:cNvPr id="8" name="Footer Placeholder 7"/>
          <p:cNvSpPr>
            <a:spLocks noGrp="1"/>
          </p:cNvSpPr>
          <p:nvPr>
            <p:ph type="ftr" sz="quarter" idx="12"/>
          </p:nvPr>
        </p:nvSpPr>
        <p:spPr/>
        <p:txBody>
          <a:bodyPr rtlCol="0"/>
          <a:lstStyle/>
          <a:p>
            <a:endParaRPr lang="en-US"/>
          </a:p>
        </p:txBody>
      </p:sp>
    </p:spTree>
    <p:extLst>
      <p:ext uri="{BB962C8B-B14F-4D97-AF65-F5344CB8AC3E}">
        <p14:creationId xmlns:p14="http://schemas.microsoft.com/office/powerpoint/2010/main" val="3740242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43EBCF-461F-46EC-828D-36D946019A39}" type="datetimeFigureOut">
              <a:rPr lang="en-US" smtClean="0"/>
              <a:t>11/16/2021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CD9C8C-FBAA-450B-A194-8580252FC70E}" type="slidenum">
              <a:rPr lang="en-US" smtClean="0"/>
              <a:t>‹#›</a:t>
            </a:fld>
            <a:endParaRPr lang="en-US"/>
          </a:p>
        </p:txBody>
      </p:sp>
    </p:spTree>
    <p:extLst>
      <p:ext uri="{BB962C8B-B14F-4D97-AF65-F5344CB8AC3E}">
        <p14:creationId xmlns:p14="http://schemas.microsoft.com/office/powerpoint/2010/main" val="2665681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 name="Title 1"/>
          <p:cNvSpPr>
            <a:spLocks noGrp="1"/>
          </p:cNvSpPr>
          <p:nvPr>
            <p:ph type="title"/>
          </p:nvPr>
        </p:nvSpPr>
        <p:spPr>
          <a:xfrm rot="5400000">
            <a:off x="5547360" y="3124200"/>
            <a:ext cx="6309360" cy="6096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9" name="Straight Connector 8"/>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1" name="Straight Connector 10"/>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Rectangle 11"/>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Straight Connector 12"/>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Oval 13"/>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8" name="Content Placeholder 17"/>
          <p:cNvSpPr>
            <a:spLocks noGrp="1"/>
          </p:cNvSpPr>
          <p:nvPr>
            <p:ph sz="quarter" idx="1"/>
          </p:nvPr>
        </p:nvSpPr>
        <p:spPr>
          <a:xfrm>
            <a:off x="406400" y="274320"/>
            <a:ext cx="75184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fld id="{CF43EBCF-461F-46EC-828D-36D946019A39}" type="datetimeFigureOut">
              <a:rPr lang="en-US" smtClean="0"/>
              <a:t>11/16/2021</a:t>
            </a:fld>
            <a:endParaRPr lang="en-US"/>
          </a:p>
        </p:txBody>
      </p:sp>
      <p:sp>
        <p:nvSpPr>
          <p:cNvPr id="22" name="Slide Number Placeholder 21"/>
          <p:cNvSpPr>
            <a:spLocks noGrp="1"/>
          </p:cNvSpPr>
          <p:nvPr>
            <p:ph type="sldNum" sz="quarter" idx="15"/>
          </p:nvPr>
        </p:nvSpPr>
        <p:spPr/>
        <p:txBody>
          <a:bodyPr rtlCol="0"/>
          <a:lstStyle/>
          <a:p>
            <a:fld id="{5ECD9C8C-FBAA-450B-A194-8580252FC70E}" type="slidenum">
              <a:rPr lang="en-US" smtClean="0"/>
              <a:t>‹#›</a:t>
            </a:fld>
            <a:endParaRPr lang="en-US"/>
          </a:p>
        </p:txBody>
      </p:sp>
      <p:sp>
        <p:nvSpPr>
          <p:cNvPr id="23" name="Footer Placeholder 22"/>
          <p:cNvSpPr>
            <a:spLocks noGrp="1"/>
          </p:cNvSpPr>
          <p:nvPr>
            <p:ph type="ftr" sz="quarter" idx="16"/>
          </p:nvPr>
        </p:nvSpPr>
        <p:spPr/>
        <p:txBody>
          <a:bodyPr rtlCol="0"/>
          <a:lstStyle/>
          <a:p>
            <a:endParaRPr lang="en-US"/>
          </a:p>
        </p:txBody>
      </p:sp>
    </p:spTree>
    <p:extLst>
      <p:ext uri="{BB962C8B-B14F-4D97-AF65-F5344CB8AC3E}">
        <p14:creationId xmlns:p14="http://schemas.microsoft.com/office/powerpoint/2010/main" val="694228319"/>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F43EBCF-461F-46EC-828D-36D946019A39}" type="datetimeFigureOut">
              <a:rPr lang="en-US" smtClean="0"/>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CD9C8C-FBAA-450B-A194-8580252FC70E}" type="slidenum">
              <a:rPr lang="en-US" smtClean="0"/>
              <a:t>‹#›</a:t>
            </a:fld>
            <a:endParaRPr lang="en-US"/>
          </a:p>
        </p:txBody>
      </p:sp>
    </p:spTree>
    <p:extLst>
      <p:ext uri="{BB962C8B-B14F-4D97-AF65-F5344CB8AC3E}">
        <p14:creationId xmlns:p14="http://schemas.microsoft.com/office/powerpoint/2010/main" val="1897028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2352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F43EBCF-461F-46EC-828D-36D946019A39}" type="datetimeFigureOut">
              <a:rPr lang="en-US" smtClean="0"/>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CD9C8C-FBAA-450B-A194-8580252FC70E}" type="slidenum">
              <a:rPr lang="en-US" smtClean="0"/>
              <a:t>‹#›</a:t>
            </a:fld>
            <a:endParaRPr lang="en-US"/>
          </a:p>
        </p:txBody>
      </p:sp>
    </p:spTree>
    <p:extLst>
      <p:ext uri="{BB962C8B-B14F-4D97-AF65-F5344CB8AC3E}">
        <p14:creationId xmlns:p14="http://schemas.microsoft.com/office/powerpoint/2010/main" val="4208444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2" name="Title Placeholder 21"/>
          <p:cNvSpPr>
            <a:spLocks noGrp="1"/>
          </p:cNvSpPr>
          <p:nvPr>
            <p:ph type="title"/>
          </p:nvPr>
        </p:nvSpPr>
        <p:spPr>
          <a:xfrm>
            <a:off x="609600" y="274638"/>
            <a:ext cx="995680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609600" y="1600200"/>
            <a:ext cx="99568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10454640" y="1017843"/>
            <a:ext cx="2011680" cy="512064"/>
          </a:xfrm>
          <a:prstGeom prst="rect">
            <a:avLst/>
          </a:prstGeom>
        </p:spPr>
        <p:txBody>
          <a:bodyPr vert="horz" anchor="ctr" anchorCtr="0"/>
          <a:lstStyle>
            <a:lvl1pPr algn="r" eaLnBrk="1" latinLnBrk="0" hangingPunct="1">
              <a:defRPr kumimoji="0" sz="1200">
                <a:solidFill>
                  <a:schemeClr val="tx2"/>
                </a:solidFill>
              </a:defRPr>
            </a:lvl1pPr>
          </a:lstStyle>
          <a:p>
            <a:fld id="{CF43EBCF-461F-46EC-828D-36D946019A39}" type="datetimeFigureOut">
              <a:rPr lang="en-US" smtClean="0"/>
              <a:t>11/16/2021</a:t>
            </a:fld>
            <a:endParaRPr lang="en-US"/>
          </a:p>
        </p:txBody>
      </p:sp>
      <p:sp>
        <p:nvSpPr>
          <p:cNvPr id="3" name="Footer Placeholder 2"/>
          <p:cNvSpPr>
            <a:spLocks noGrp="1"/>
          </p:cNvSpPr>
          <p:nvPr>
            <p:ph type="ftr" sz="quarter" idx="3"/>
          </p:nvPr>
        </p:nvSpPr>
        <p:spPr>
          <a:xfrm rot="5400000">
            <a:off x="9853648" y="3676280"/>
            <a:ext cx="3200400" cy="48768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9" name="Straight Connector 8"/>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0" name="Rectangle 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Straight Connector 10"/>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3" name="Slide Number Placeholder 22"/>
          <p:cNvSpPr>
            <a:spLocks noGrp="1"/>
          </p:cNvSpPr>
          <p:nvPr>
            <p:ph type="sldNum" sz="quarter" idx="4"/>
          </p:nvPr>
        </p:nvSpPr>
        <p:spPr>
          <a:xfrm>
            <a:off x="10838688" y="5734050"/>
            <a:ext cx="812800" cy="521208"/>
          </a:xfrm>
          <a:prstGeom prst="rect">
            <a:avLst/>
          </a:prstGeom>
        </p:spPr>
        <p:txBody>
          <a:bodyPr vert="horz" anchor="ctr"/>
          <a:lstStyle>
            <a:lvl1pPr algn="ctr" eaLnBrk="1" latinLnBrk="0" hangingPunct="1">
              <a:defRPr kumimoji="0" sz="1400" b="1">
                <a:solidFill>
                  <a:srgbClr val="FFFFFF"/>
                </a:solidFill>
              </a:defRPr>
            </a:lvl1pPr>
          </a:lstStyle>
          <a:p>
            <a:fld id="{5ECD9C8C-FBAA-450B-A194-8580252FC70E}" type="slidenum">
              <a:rPr lang="en-US" smtClean="0"/>
              <a:t>‹#›</a:t>
            </a:fld>
            <a:endParaRPr lang="en-US"/>
          </a:p>
        </p:txBody>
      </p:sp>
    </p:spTree>
    <p:extLst>
      <p:ext uri="{BB962C8B-B14F-4D97-AF65-F5344CB8AC3E}">
        <p14:creationId xmlns:p14="http://schemas.microsoft.com/office/powerpoint/2010/main" val="593532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rtl="0" eaLnBrk="1" latinLnBrk="0" hangingPunct="1">
        <a:spcBef>
          <a:spcPct val="0"/>
        </a:spcBef>
        <a:buNone/>
        <a:defRPr kumimoji="0" sz="3000" b="0" kern="1200" cap="small" baseline="0">
          <a:solidFill>
            <a:schemeClr val="tx2"/>
          </a:solidFill>
          <a:latin typeface="Calibri"/>
          <a:ea typeface="+mj-ea"/>
          <a:cs typeface="Calibri"/>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Calibri"/>
          <a:ea typeface="+mn-ea"/>
          <a:cs typeface="Calibri"/>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Calibri"/>
          <a:ea typeface="+mn-ea"/>
          <a:cs typeface="Calibri"/>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Calibri"/>
          <a:ea typeface="+mn-ea"/>
          <a:cs typeface="Calibri"/>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Calibri"/>
          <a:ea typeface="+mn-ea"/>
          <a:cs typeface="Calibri"/>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Calibri"/>
          <a:ea typeface="+mn-ea"/>
          <a:cs typeface="Calibri"/>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4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5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53.emf"/></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hyperlink" Target="https://pubmed.ncbi.nlm.nih.gov/17475091/" TargetMode="External"/><Relationship Id="rId2" Type="http://schemas.openxmlformats.org/officeDocument/2006/relationships/hyperlink" Target="https://www.cdc.gov/salmonella/2010/alfala-sprouts-2-10-11.html" TargetMode="External"/><Relationship Id="rId1" Type="http://schemas.openxmlformats.org/officeDocument/2006/relationships/slideLayout" Target="../slideLayouts/slideLayout2.xml"/><Relationship Id="rId4" Type="http://schemas.openxmlformats.org/officeDocument/2006/relationships/hyperlink" Target="https://www.cdc.gov/ecoli/2018/o157h7-11-18/index.html" TargetMode="Externa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emf"/><Relationship Id="rId4" Type="http://schemas.openxmlformats.org/officeDocument/2006/relationships/image" Target="../media/image13.tiff"/></Relationships>
</file>

<file path=ppt/slides/_rels/slide80.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sda-and-nifa.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089175" y="5486401"/>
            <a:ext cx="1980702" cy="864005"/>
          </a:xfrm>
          <a:prstGeom prst="rect">
            <a:avLst/>
          </a:prstGeom>
        </p:spPr>
      </p:pic>
      <p:pic>
        <p:nvPicPr>
          <p:cNvPr id="3" name="Picture 2" descr="CONSERVE_logo_COE.eps"/>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67995" y="718395"/>
            <a:ext cx="4354871" cy="1043695"/>
          </a:xfrm>
          <a:prstGeom prst="rect">
            <a:avLst/>
          </a:prstGeom>
        </p:spPr>
      </p:pic>
      <p:sp>
        <p:nvSpPr>
          <p:cNvPr id="4" name="Footer Placeholder 4"/>
          <p:cNvSpPr txBox="1">
            <a:spLocks/>
          </p:cNvSpPr>
          <p:nvPr/>
        </p:nvSpPr>
        <p:spPr>
          <a:xfrm>
            <a:off x="3554947" y="5225570"/>
            <a:ext cx="4190559" cy="1193159"/>
          </a:xfrm>
          <a:prstGeom prst="rect">
            <a:avLst/>
          </a:prstGeom>
        </p:spPr>
        <p:txBody>
          <a:bodyPr/>
          <a:lstStyle>
            <a:defPPr>
              <a:defRPr lang="en-US"/>
            </a:defPPr>
            <a:lvl1pPr marL="0" algn="l" defTabSz="457200" rtl="0" eaLnBrk="1" latinLnBrk="0" hangingPunct="1">
              <a:defRPr sz="1800" kern="1200">
                <a:solidFill>
                  <a:srgbClr val="008B00"/>
                </a:solidFill>
                <a:latin typeface="Calibri"/>
                <a:ea typeface="+mn-ea"/>
                <a:cs typeface="Calibri"/>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a:solidFill>
                  <a:srgbClr val="133164"/>
                </a:solidFill>
              </a:rPr>
              <a:t>CONSERVE is a Center of Excellence supported by the United States Department of Agriculture-National Institute of Food and Agriculture, Grant number 20166800725064. Any opinions, findings, conclusions, or recommendations expressed in this work are those of the author(s) and do not necessarily reflect the view of the U.S. Department of Agriculture.</a:t>
            </a:r>
          </a:p>
        </p:txBody>
      </p:sp>
      <p:sp>
        <p:nvSpPr>
          <p:cNvPr id="5" name="Title 4"/>
          <p:cNvSpPr>
            <a:spLocks noGrp="1"/>
          </p:cNvSpPr>
          <p:nvPr>
            <p:ph type="ctrTitle"/>
          </p:nvPr>
        </p:nvSpPr>
        <p:spPr>
          <a:xfrm>
            <a:off x="2591332" y="2328811"/>
            <a:ext cx="8768329" cy="1894362"/>
          </a:xfrm>
        </p:spPr>
        <p:txBody>
          <a:bodyPr>
            <a:normAutofit/>
          </a:bodyPr>
          <a:lstStyle/>
          <a:p>
            <a:r>
              <a:rPr lang="en-US" sz="5000" dirty="0">
                <a:effectLst>
                  <a:outerShdw blurRad="38100" dist="38100" dir="2700000" algn="tl">
                    <a:srgbClr val="000000">
                      <a:alpha val="43137"/>
                    </a:srgbClr>
                  </a:outerShdw>
                </a:effectLst>
              </a:rPr>
              <a:t>Food and Water Safety for </a:t>
            </a:r>
            <a:br>
              <a:rPr lang="en-US" sz="5000" dirty="0">
                <a:effectLst>
                  <a:outerShdw blurRad="38100" dist="38100" dir="2700000" algn="tl">
                    <a:srgbClr val="000000">
                      <a:alpha val="43137"/>
                    </a:srgbClr>
                  </a:outerShdw>
                </a:effectLst>
              </a:rPr>
            </a:br>
            <a:r>
              <a:rPr lang="en-US" sz="5000" dirty="0">
                <a:effectLst>
                  <a:outerShdw blurRad="38100" dist="38100" dir="2700000" algn="tl">
                    <a:srgbClr val="000000">
                      <a:alpha val="43137"/>
                    </a:srgbClr>
                  </a:outerShdw>
                </a:effectLst>
              </a:rPr>
              <a:t>One Health</a:t>
            </a:r>
          </a:p>
        </p:txBody>
      </p:sp>
      <p:pic>
        <p:nvPicPr>
          <p:cNvPr id="7" name="Picture 6"/>
          <p:cNvPicPr>
            <a:picLocks noChangeAspect="1"/>
          </p:cNvPicPr>
          <p:nvPr/>
        </p:nvPicPr>
        <p:blipFill>
          <a:blip r:embed="rId5"/>
          <a:stretch>
            <a:fillRect/>
          </a:stretch>
        </p:blipFill>
        <p:spPr>
          <a:xfrm>
            <a:off x="2362733" y="718395"/>
            <a:ext cx="2947535" cy="1210473"/>
          </a:xfrm>
          <a:prstGeom prst="rect">
            <a:avLst/>
          </a:prstGeom>
        </p:spPr>
      </p:pic>
    </p:spTree>
    <p:extLst>
      <p:ext uri="{BB962C8B-B14F-4D97-AF65-F5344CB8AC3E}">
        <p14:creationId xmlns:p14="http://schemas.microsoft.com/office/powerpoint/2010/main" val="27228269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Foodborne Bacteria</a:t>
            </a:r>
          </a:p>
        </p:txBody>
      </p:sp>
      <p:sp>
        <p:nvSpPr>
          <p:cNvPr id="3" name="Content Placeholder 2"/>
          <p:cNvSpPr>
            <a:spLocks noGrp="1"/>
          </p:cNvSpPr>
          <p:nvPr>
            <p:ph sz="quarter" idx="1"/>
          </p:nvPr>
        </p:nvSpPr>
        <p:spPr>
          <a:xfrm>
            <a:off x="609600" y="1579418"/>
            <a:ext cx="5697291" cy="4873752"/>
          </a:xfrm>
        </p:spPr>
        <p:txBody>
          <a:bodyPr/>
          <a:lstStyle/>
          <a:p>
            <a:pPr>
              <a:buFont typeface="Courier New" panose="02070309020205020404" pitchFamily="49" charset="0"/>
              <a:buChar char="o"/>
            </a:pPr>
            <a:r>
              <a:rPr lang="en-US" dirty="0"/>
              <a:t>Capable of growth and replication in food</a:t>
            </a:r>
          </a:p>
          <a:p>
            <a:pPr lvl="1">
              <a:buFont typeface="Courier New" panose="02070309020205020404" pitchFamily="49" charset="0"/>
              <a:buChar char="o"/>
            </a:pPr>
            <a:r>
              <a:rPr lang="en-US" dirty="0"/>
              <a:t>Given appropriate conditions</a:t>
            </a:r>
          </a:p>
          <a:p>
            <a:pPr lvl="2">
              <a:buFont typeface="Courier New" panose="02070309020205020404" pitchFamily="49" charset="0"/>
              <a:buChar char="o"/>
            </a:pPr>
            <a:r>
              <a:rPr lang="en-US" dirty="0"/>
              <a:t>Nutrients</a:t>
            </a:r>
          </a:p>
          <a:p>
            <a:pPr lvl="2">
              <a:buFont typeface="Courier New" panose="02070309020205020404" pitchFamily="49" charset="0"/>
              <a:buChar char="o"/>
            </a:pPr>
            <a:r>
              <a:rPr lang="en-US" dirty="0"/>
              <a:t>Water availability</a:t>
            </a:r>
          </a:p>
          <a:p>
            <a:pPr lvl="2">
              <a:buFont typeface="Courier New" panose="02070309020205020404" pitchFamily="49" charset="0"/>
              <a:buChar char="o"/>
            </a:pPr>
            <a:r>
              <a:rPr lang="en-US" dirty="0"/>
              <a:t>Temperature</a:t>
            </a:r>
          </a:p>
          <a:p>
            <a:pPr lvl="2">
              <a:buFont typeface="Courier New" panose="02070309020205020404" pitchFamily="49" charset="0"/>
              <a:buChar char="o"/>
            </a:pPr>
            <a:r>
              <a:rPr lang="en-US" dirty="0"/>
              <a:t>pH</a:t>
            </a:r>
          </a:p>
          <a:p>
            <a:pPr lvl="2">
              <a:buFont typeface="Courier New" panose="02070309020205020404" pitchFamily="49" charset="0"/>
              <a:buChar char="o"/>
            </a:pPr>
            <a:r>
              <a:rPr lang="en-US" dirty="0"/>
              <a:t>Atmospheric conditions</a:t>
            </a:r>
          </a:p>
          <a:p>
            <a:pPr lvl="1">
              <a:buFont typeface="Courier New" panose="02070309020205020404" pitchFamily="49" charset="0"/>
              <a:buChar char="o"/>
            </a:pPr>
            <a:r>
              <a:rPr lang="en-US" dirty="0"/>
              <a:t>Food characteristics can be modified to inhibit growth</a:t>
            </a:r>
          </a:p>
          <a:p>
            <a:pPr>
              <a:buFont typeface="Courier New" panose="02070309020205020404" pitchFamily="49" charset="0"/>
              <a:buChar char="o"/>
            </a:pPr>
            <a:r>
              <a:rPr lang="en-US" dirty="0"/>
              <a:t>Capable of growth in host</a:t>
            </a:r>
          </a:p>
          <a:p>
            <a:pPr>
              <a:buFont typeface="Courier New" panose="02070309020205020404" pitchFamily="49" charset="0"/>
              <a:buChar char="o"/>
            </a:pPr>
            <a:endParaRPr lang="en-US"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10635" y="1908791"/>
            <a:ext cx="5445620" cy="2848479"/>
          </a:xfrm>
          <a:prstGeom prst="rect">
            <a:avLst/>
          </a:prstGeom>
        </p:spPr>
      </p:pic>
      <p:sp>
        <p:nvSpPr>
          <p:cNvPr id="5" name="TextBox 4"/>
          <p:cNvSpPr txBox="1"/>
          <p:nvPr/>
        </p:nvSpPr>
        <p:spPr>
          <a:xfrm>
            <a:off x="9621911" y="4994310"/>
            <a:ext cx="944489" cy="184666"/>
          </a:xfrm>
          <a:prstGeom prst="rect">
            <a:avLst/>
          </a:prstGeom>
          <a:noFill/>
        </p:spPr>
        <p:txBody>
          <a:bodyPr wrap="none" rtlCol="0">
            <a:spAutoFit/>
          </a:bodyPr>
          <a:lstStyle/>
          <a:p>
            <a:r>
              <a:rPr lang="en-US" sz="600" dirty="0" err="1">
                <a:latin typeface="Calibri" panose="020F0502020204030204" pitchFamily="34" charset="0"/>
                <a:cs typeface="Calibri" panose="020F0502020204030204" pitchFamily="34" charset="0"/>
              </a:rPr>
              <a:t>Shutterstock</a:t>
            </a:r>
            <a:r>
              <a:rPr lang="en-US" sz="600" dirty="0">
                <a:latin typeface="Calibri" panose="020F0502020204030204" pitchFamily="34" charset="0"/>
                <a:cs typeface="Calibri" panose="020F0502020204030204" pitchFamily="34" charset="0"/>
              </a:rPr>
              <a:t> 711055639</a:t>
            </a:r>
          </a:p>
        </p:txBody>
      </p:sp>
    </p:spTree>
    <p:extLst>
      <p:ext uri="{BB962C8B-B14F-4D97-AF65-F5344CB8AC3E}">
        <p14:creationId xmlns:p14="http://schemas.microsoft.com/office/powerpoint/2010/main" val="3096549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Foodborne Bacteria</a:t>
            </a:r>
          </a:p>
        </p:txBody>
      </p:sp>
      <p:sp>
        <p:nvSpPr>
          <p:cNvPr id="3" name="Content Placeholder 2"/>
          <p:cNvSpPr>
            <a:spLocks noGrp="1"/>
          </p:cNvSpPr>
          <p:nvPr>
            <p:ph sz="quarter" idx="1"/>
          </p:nvPr>
        </p:nvSpPr>
        <p:spPr>
          <a:xfrm>
            <a:off x="609601" y="1600200"/>
            <a:ext cx="6143812" cy="4873752"/>
          </a:xfrm>
        </p:spPr>
        <p:txBody>
          <a:bodyPr>
            <a:normAutofit lnSpcReduction="10000"/>
          </a:bodyPr>
          <a:lstStyle/>
          <a:p>
            <a:r>
              <a:rPr lang="en-US" dirty="0"/>
              <a:t>Stages of growth of bacterial population </a:t>
            </a:r>
          </a:p>
          <a:p>
            <a:pPr lvl="1"/>
            <a:r>
              <a:rPr lang="en-US" dirty="0"/>
              <a:t>Lag </a:t>
            </a:r>
          </a:p>
          <a:p>
            <a:pPr lvl="2"/>
            <a:r>
              <a:rPr lang="en-US" dirty="0"/>
              <a:t>Adjustment to environmental conditions</a:t>
            </a:r>
          </a:p>
          <a:p>
            <a:pPr lvl="1"/>
            <a:r>
              <a:rPr lang="en-US" dirty="0"/>
              <a:t>Exponential growth </a:t>
            </a:r>
          </a:p>
          <a:p>
            <a:pPr lvl="2"/>
            <a:r>
              <a:rPr lang="en-US" dirty="0"/>
              <a:t>Bacterial growth and multiplication</a:t>
            </a:r>
          </a:p>
          <a:p>
            <a:pPr lvl="1"/>
            <a:r>
              <a:rPr lang="en-US" dirty="0"/>
              <a:t>Stationary</a:t>
            </a:r>
          </a:p>
          <a:p>
            <a:pPr lvl="2"/>
            <a:r>
              <a:rPr lang="en-US" dirty="0"/>
              <a:t>Depletion of nutrients</a:t>
            </a:r>
          </a:p>
          <a:p>
            <a:pPr lvl="2"/>
            <a:r>
              <a:rPr lang="en-US" dirty="0"/>
              <a:t>Accumulation of waste</a:t>
            </a:r>
          </a:p>
          <a:p>
            <a:pPr lvl="1"/>
            <a:r>
              <a:rPr lang="en-US" dirty="0"/>
              <a:t>Death</a:t>
            </a:r>
          </a:p>
          <a:p>
            <a:r>
              <a:rPr lang="en-US" dirty="0"/>
              <a:t>Time scale</a:t>
            </a:r>
          </a:p>
          <a:p>
            <a:pPr lvl="1"/>
            <a:r>
              <a:rPr lang="en-US" dirty="0"/>
              <a:t>Varies by bacteria</a:t>
            </a:r>
          </a:p>
          <a:p>
            <a:pPr lvl="1"/>
            <a:r>
              <a:rPr lang="en-US" dirty="0"/>
              <a:t>Varies by environmental conditions </a:t>
            </a:r>
          </a:p>
          <a:p>
            <a:pPr lvl="1"/>
            <a:r>
              <a:rPr lang="en-US" dirty="0"/>
              <a:t>Doubling time can be as short as 20 minutes</a:t>
            </a:r>
          </a:p>
        </p:txBody>
      </p:sp>
      <p:pic>
        <p:nvPicPr>
          <p:cNvPr id="4" name="Picture 3"/>
          <p:cNvPicPr>
            <a:picLocks noChangeAspect="1"/>
          </p:cNvPicPr>
          <p:nvPr/>
        </p:nvPicPr>
        <p:blipFill>
          <a:blip r:embed="rId3"/>
          <a:stretch>
            <a:fillRect/>
          </a:stretch>
        </p:blipFill>
        <p:spPr>
          <a:xfrm>
            <a:off x="6136534" y="2324848"/>
            <a:ext cx="5203813" cy="3074980"/>
          </a:xfrm>
          <a:prstGeom prst="rect">
            <a:avLst/>
          </a:prstGeom>
        </p:spPr>
      </p:pic>
    </p:spTree>
    <p:extLst>
      <p:ext uri="{BB962C8B-B14F-4D97-AF65-F5344CB8AC3E}">
        <p14:creationId xmlns:p14="http://schemas.microsoft.com/office/powerpoint/2010/main" val="1227755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Foodborne Bacteria</a:t>
            </a:r>
          </a:p>
        </p:txBody>
      </p:sp>
      <p:sp>
        <p:nvSpPr>
          <p:cNvPr id="3" name="Content Placeholder 2"/>
          <p:cNvSpPr>
            <a:spLocks noGrp="1"/>
          </p:cNvSpPr>
          <p:nvPr>
            <p:ph sz="quarter" idx="1"/>
          </p:nvPr>
        </p:nvSpPr>
        <p:spPr/>
        <p:txBody>
          <a:bodyPr/>
          <a:lstStyle/>
          <a:p>
            <a:r>
              <a:rPr lang="en-US" dirty="0"/>
              <a:t>Exponential growth phase </a:t>
            </a:r>
          </a:p>
          <a:p>
            <a:r>
              <a:rPr lang="en-US" dirty="0"/>
              <a:t>Rapid increase in bacterial populations</a:t>
            </a:r>
          </a:p>
          <a:p>
            <a:r>
              <a:rPr lang="en-US" dirty="0"/>
              <a:t>Low level of initial contamination can become problematic</a:t>
            </a:r>
          </a:p>
          <a:p>
            <a:r>
              <a:rPr lang="en-US" dirty="0"/>
              <a:t>Control conditions to minimize growth</a:t>
            </a:r>
          </a:p>
          <a:p>
            <a:pPr lvl="1"/>
            <a:r>
              <a:rPr lang="en-US" dirty="0"/>
              <a:t>Temperature ‘Danger Zone’ (40 to 140</a:t>
            </a:r>
            <a:r>
              <a:rPr lang="en-US" dirty="0">
                <a:sym typeface="Symbol" panose="05050102010706020507" pitchFamily="18" charset="2"/>
              </a:rPr>
              <a:t></a:t>
            </a:r>
            <a:r>
              <a:rPr lang="en-US" dirty="0"/>
              <a:t>F)</a:t>
            </a:r>
          </a:p>
          <a:p>
            <a:pPr lvl="1"/>
            <a:r>
              <a:rPr lang="en-US" dirty="0"/>
              <a:t>Refrigerate (below 40</a:t>
            </a:r>
            <a:r>
              <a:rPr lang="en-US" dirty="0">
                <a:sym typeface="Symbol" panose="05050102010706020507" pitchFamily="18" charset="2"/>
              </a:rPr>
              <a:t></a:t>
            </a:r>
            <a:r>
              <a:rPr lang="en-US" dirty="0"/>
              <a:t>F) to inhibit growth </a:t>
            </a:r>
          </a:p>
          <a:p>
            <a:pPr lvl="1"/>
            <a:r>
              <a:rPr lang="en-US" dirty="0"/>
              <a:t>Keep warm (above 140</a:t>
            </a:r>
            <a:r>
              <a:rPr lang="en-US" dirty="0">
                <a:sym typeface="Symbol" panose="05050102010706020507" pitchFamily="18" charset="2"/>
              </a:rPr>
              <a:t></a:t>
            </a:r>
            <a:r>
              <a:rPr lang="en-US" dirty="0"/>
              <a:t>F) to inhibit growth</a:t>
            </a:r>
          </a:p>
          <a:p>
            <a:pPr lvl="1"/>
            <a:endParaRPr lang="en-US" dirty="0"/>
          </a:p>
        </p:txBody>
      </p:sp>
      <p:pic>
        <p:nvPicPr>
          <p:cNvPr id="5" name="Picture 4"/>
          <p:cNvPicPr>
            <a:picLocks noChangeAspect="1"/>
          </p:cNvPicPr>
          <p:nvPr/>
        </p:nvPicPr>
        <p:blipFill>
          <a:blip r:embed="rId2"/>
          <a:stretch>
            <a:fillRect/>
          </a:stretch>
        </p:blipFill>
        <p:spPr>
          <a:xfrm>
            <a:off x="7220610" y="3049074"/>
            <a:ext cx="3991249" cy="2873698"/>
          </a:xfrm>
          <a:prstGeom prst="rect">
            <a:avLst/>
          </a:prstGeom>
        </p:spPr>
      </p:pic>
    </p:spTree>
    <p:extLst>
      <p:ext uri="{BB962C8B-B14F-4D97-AF65-F5344CB8AC3E}">
        <p14:creationId xmlns:p14="http://schemas.microsoft.com/office/powerpoint/2010/main" val="26822979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Foodborne Bacteria – Major Pathogens of Concern</a:t>
            </a:r>
          </a:p>
        </p:txBody>
      </p:sp>
      <p:sp>
        <p:nvSpPr>
          <p:cNvPr id="3" name="Content Placeholder 2"/>
          <p:cNvSpPr>
            <a:spLocks noGrp="1"/>
          </p:cNvSpPr>
          <p:nvPr>
            <p:ph sz="quarter" idx="1"/>
          </p:nvPr>
        </p:nvSpPr>
        <p:spPr>
          <a:xfrm>
            <a:off x="1270000" y="1600200"/>
            <a:ext cx="9296400" cy="4873752"/>
          </a:xfrm>
        </p:spPr>
        <p:txBody>
          <a:bodyPr/>
          <a:lstStyle/>
          <a:p>
            <a:pPr>
              <a:buFont typeface="Courier New" panose="02070309020205020404" pitchFamily="49" charset="0"/>
              <a:buChar char="o"/>
            </a:pPr>
            <a:r>
              <a:rPr lang="en-US" i="1" dirty="0"/>
              <a:t>Campylobacter</a:t>
            </a:r>
          </a:p>
          <a:p>
            <a:pPr>
              <a:buFont typeface="Courier New" panose="02070309020205020404" pitchFamily="49" charset="0"/>
              <a:buChar char="o"/>
            </a:pPr>
            <a:r>
              <a:rPr lang="en-US" i="1" dirty="0"/>
              <a:t>Salmonellae</a:t>
            </a:r>
          </a:p>
          <a:p>
            <a:pPr>
              <a:buFont typeface="Courier New" panose="02070309020205020404" pitchFamily="49" charset="0"/>
              <a:buChar char="o"/>
            </a:pPr>
            <a:r>
              <a:rPr lang="en-US" i="1" dirty="0"/>
              <a:t>Escherichia coli </a:t>
            </a:r>
            <a:r>
              <a:rPr lang="en-US" dirty="0"/>
              <a:t>O157:H7 (and other </a:t>
            </a:r>
            <a:r>
              <a:rPr lang="en-US" dirty="0" err="1"/>
              <a:t>shigatoxigenic</a:t>
            </a:r>
            <a:r>
              <a:rPr lang="en-US" dirty="0"/>
              <a:t> (STEC) </a:t>
            </a:r>
            <a:r>
              <a:rPr lang="en-US" i="1" dirty="0"/>
              <a:t>E. coli</a:t>
            </a:r>
            <a:r>
              <a:rPr lang="en-US" dirty="0"/>
              <a:t>)</a:t>
            </a:r>
          </a:p>
          <a:p>
            <a:pPr>
              <a:buFont typeface="Courier New" panose="02070309020205020404" pitchFamily="49" charset="0"/>
              <a:buChar char="o"/>
            </a:pPr>
            <a:r>
              <a:rPr lang="en-US" i="1" dirty="0"/>
              <a:t>Staphylococcus aureus</a:t>
            </a:r>
          </a:p>
          <a:p>
            <a:pPr>
              <a:buFont typeface="Courier New" panose="02070309020205020404" pitchFamily="49" charset="0"/>
              <a:buChar char="o"/>
            </a:pPr>
            <a:r>
              <a:rPr lang="en-US" i="1" dirty="0"/>
              <a:t>Listeria monocytogenes</a:t>
            </a:r>
          </a:p>
          <a:p>
            <a:pPr>
              <a:buFont typeface="Courier New" panose="02070309020205020404" pitchFamily="49" charset="0"/>
              <a:buChar char="o"/>
            </a:pPr>
            <a:r>
              <a:rPr lang="en-US" i="1" dirty="0"/>
              <a:t>Clostridium perfringens</a:t>
            </a:r>
          </a:p>
          <a:p>
            <a:pPr>
              <a:buFont typeface="Courier New" panose="02070309020205020404" pitchFamily="49" charset="0"/>
              <a:buChar char="o"/>
            </a:pPr>
            <a:r>
              <a:rPr lang="en-US" i="1" dirty="0"/>
              <a:t>Clostridium botulinum</a:t>
            </a:r>
          </a:p>
          <a:p>
            <a:pPr>
              <a:buFont typeface="Courier New" panose="02070309020205020404" pitchFamily="49" charset="0"/>
              <a:buChar char="o"/>
            </a:pPr>
            <a:r>
              <a:rPr lang="en-US" i="1" dirty="0"/>
              <a:t>Bacillus cereus</a:t>
            </a:r>
          </a:p>
          <a:p>
            <a:pPr>
              <a:buFont typeface="Courier New" panose="02070309020205020404" pitchFamily="49" charset="0"/>
              <a:buChar char="o"/>
            </a:pPr>
            <a:endParaRPr lang="en-US"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63441" y="3038215"/>
            <a:ext cx="5206155" cy="3458240"/>
          </a:xfrm>
          <a:prstGeom prst="rect">
            <a:avLst/>
          </a:prstGeom>
        </p:spPr>
      </p:pic>
      <p:sp>
        <p:nvSpPr>
          <p:cNvPr id="5" name="TextBox 4"/>
          <p:cNvSpPr txBox="1"/>
          <p:nvPr/>
        </p:nvSpPr>
        <p:spPr>
          <a:xfrm>
            <a:off x="7694273" y="6574272"/>
            <a:ext cx="944489" cy="184666"/>
          </a:xfrm>
          <a:prstGeom prst="rect">
            <a:avLst/>
          </a:prstGeom>
          <a:noFill/>
        </p:spPr>
        <p:txBody>
          <a:bodyPr wrap="none" rtlCol="0">
            <a:spAutoFit/>
          </a:bodyPr>
          <a:lstStyle/>
          <a:p>
            <a:r>
              <a:rPr lang="en-US" sz="600" dirty="0" err="1">
                <a:latin typeface="Calibri" panose="020F0502020204030204" pitchFamily="34" charset="0"/>
                <a:cs typeface="Calibri" panose="020F0502020204030204" pitchFamily="34" charset="0"/>
              </a:rPr>
              <a:t>Shutterstock</a:t>
            </a:r>
            <a:r>
              <a:rPr lang="en-US" sz="600" dirty="0">
                <a:latin typeface="Calibri" panose="020F0502020204030204" pitchFamily="34" charset="0"/>
                <a:cs typeface="Calibri" panose="020F0502020204030204" pitchFamily="34" charset="0"/>
              </a:rPr>
              <a:t> 541889974</a:t>
            </a:r>
          </a:p>
        </p:txBody>
      </p:sp>
    </p:spTree>
    <p:extLst>
      <p:ext uri="{BB962C8B-B14F-4D97-AF65-F5344CB8AC3E}">
        <p14:creationId xmlns:p14="http://schemas.microsoft.com/office/powerpoint/2010/main" val="20447506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Foodborne Bacteria – Infection vs. Intoxication</a:t>
            </a:r>
          </a:p>
        </p:txBody>
      </p:sp>
      <p:sp>
        <p:nvSpPr>
          <p:cNvPr id="3" name="Content Placeholder 2"/>
          <p:cNvSpPr>
            <a:spLocks noGrp="1"/>
          </p:cNvSpPr>
          <p:nvPr>
            <p:ph sz="quarter" idx="1"/>
          </p:nvPr>
        </p:nvSpPr>
        <p:spPr>
          <a:xfrm>
            <a:off x="588817" y="1600200"/>
            <a:ext cx="11163301" cy="4873752"/>
          </a:xfrm>
        </p:spPr>
        <p:txBody>
          <a:bodyPr>
            <a:normAutofit/>
          </a:bodyPr>
          <a:lstStyle/>
          <a:p>
            <a:pPr>
              <a:buFont typeface="Courier New" panose="02070309020205020404" pitchFamily="49" charset="0"/>
              <a:buChar char="o"/>
            </a:pPr>
            <a:r>
              <a:rPr lang="en-US" dirty="0"/>
              <a:t>Infection</a:t>
            </a:r>
          </a:p>
          <a:p>
            <a:pPr lvl="1">
              <a:buFont typeface="Courier New" panose="02070309020205020404" pitchFamily="49" charset="0"/>
              <a:buChar char="o"/>
            </a:pPr>
            <a:r>
              <a:rPr lang="en-US" dirty="0"/>
              <a:t>Bacteria enter digestive system</a:t>
            </a:r>
          </a:p>
          <a:p>
            <a:pPr lvl="1">
              <a:buFont typeface="Courier New" panose="02070309020205020404" pitchFamily="49" charset="0"/>
              <a:buChar char="o"/>
            </a:pPr>
            <a:r>
              <a:rPr lang="en-US" dirty="0"/>
              <a:t>Disrupt host cell structure, signaling and transport of ions in and out of cell to cause gastroenteritis symptoms (diarrhea)</a:t>
            </a:r>
          </a:p>
          <a:p>
            <a:pPr lvl="1">
              <a:buFont typeface="Courier New" panose="02070309020205020404" pitchFamily="49" charset="0"/>
              <a:buChar char="o"/>
            </a:pPr>
            <a:r>
              <a:rPr lang="en-US" dirty="0"/>
              <a:t>Some invade cell (Examples: </a:t>
            </a:r>
            <a:r>
              <a:rPr lang="en-US" i="1" dirty="0"/>
              <a:t>Salmonella</a:t>
            </a:r>
            <a:r>
              <a:rPr lang="en-US" dirty="0"/>
              <a:t>, </a:t>
            </a:r>
            <a:r>
              <a:rPr lang="en-US" i="1" dirty="0"/>
              <a:t>Listeria</a:t>
            </a:r>
            <a:r>
              <a:rPr lang="en-US" dirty="0"/>
              <a:t>)</a:t>
            </a:r>
          </a:p>
          <a:p>
            <a:pPr lvl="1">
              <a:buFont typeface="Courier New" panose="02070309020205020404" pitchFamily="49" charset="0"/>
              <a:buChar char="o"/>
            </a:pPr>
            <a:r>
              <a:rPr lang="en-US" dirty="0"/>
              <a:t>Others noninvasive</a:t>
            </a:r>
          </a:p>
          <a:p>
            <a:pPr>
              <a:buFont typeface="Courier New" panose="02070309020205020404" pitchFamily="49" charset="0"/>
              <a:buChar char="o"/>
            </a:pPr>
            <a:r>
              <a:rPr lang="en-US" dirty="0"/>
              <a:t>Intoxication</a:t>
            </a:r>
          </a:p>
          <a:p>
            <a:pPr lvl="1">
              <a:buFont typeface="Courier New" panose="02070309020205020404" pitchFamily="49" charset="0"/>
              <a:buChar char="o"/>
            </a:pPr>
            <a:r>
              <a:rPr lang="en-US" dirty="0"/>
              <a:t>Preformed toxin causes illness symptoms</a:t>
            </a:r>
          </a:p>
          <a:p>
            <a:pPr lvl="2">
              <a:buFont typeface="Courier New" panose="02070309020205020404" pitchFamily="49" charset="0"/>
              <a:buChar char="o"/>
            </a:pPr>
            <a:r>
              <a:rPr lang="en-US" dirty="0"/>
              <a:t>Examples: </a:t>
            </a:r>
            <a:r>
              <a:rPr lang="en-US" i="1" dirty="0"/>
              <a:t>C. botulinum, C. </a:t>
            </a:r>
            <a:r>
              <a:rPr lang="en-US" i="1" dirty="0" err="1"/>
              <a:t>perfringens</a:t>
            </a:r>
            <a:r>
              <a:rPr lang="en-US" i="1" dirty="0"/>
              <a:t>, S. aureus, B. cereus</a:t>
            </a:r>
          </a:p>
          <a:p>
            <a:pPr>
              <a:buFont typeface="Courier New" panose="02070309020205020404" pitchFamily="49" charset="0"/>
              <a:buChar char="o"/>
            </a:pPr>
            <a:r>
              <a:rPr lang="en-US" dirty="0"/>
              <a:t>Infectious and Toxigenic</a:t>
            </a:r>
          </a:p>
          <a:p>
            <a:pPr lvl="1">
              <a:buFont typeface="Courier New" panose="02070309020205020404" pitchFamily="49" charset="0"/>
              <a:buChar char="o"/>
            </a:pPr>
            <a:r>
              <a:rPr lang="en-US" dirty="0"/>
              <a:t>Some bacterial virulence attributed to both infection of host and release of toxins </a:t>
            </a:r>
          </a:p>
          <a:p>
            <a:pPr lvl="2">
              <a:buFont typeface="Courier New" panose="02070309020205020404" pitchFamily="49" charset="0"/>
              <a:buChar char="o"/>
            </a:pPr>
            <a:r>
              <a:rPr lang="en-US" dirty="0"/>
              <a:t>(Example: </a:t>
            </a:r>
            <a:r>
              <a:rPr lang="en-US" dirty="0" err="1"/>
              <a:t>shiga</a:t>
            </a:r>
            <a:r>
              <a:rPr lang="en-US" dirty="0"/>
              <a:t>-toxigenic </a:t>
            </a:r>
            <a:r>
              <a:rPr lang="en-US" i="1" dirty="0"/>
              <a:t>E. coli </a:t>
            </a:r>
            <a:r>
              <a:rPr lang="en-US" dirty="0"/>
              <a:t>– toxin encoded by virus genome incorporated into the bacterial genome)</a:t>
            </a:r>
          </a:p>
        </p:txBody>
      </p:sp>
    </p:spTree>
    <p:extLst>
      <p:ext uri="{BB962C8B-B14F-4D97-AF65-F5344CB8AC3E}">
        <p14:creationId xmlns:p14="http://schemas.microsoft.com/office/powerpoint/2010/main" val="17750452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Foodborne Virus</a:t>
            </a:r>
          </a:p>
        </p:txBody>
      </p:sp>
      <p:sp>
        <p:nvSpPr>
          <p:cNvPr id="3" name="Content Placeholder 2"/>
          <p:cNvSpPr>
            <a:spLocks noGrp="1"/>
          </p:cNvSpPr>
          <p:nvPr>
            <p:ph sz="quarter" idx="1"/>
          </p:nvPr>
        </p:nvSpPr>
        <p:spPr>
          <a:xfrm>
            <a:off x="1162423" y="1899024"/>
            <a:ext cx="9296400" cy="4873752"/>
          </a:xfrm>
        </p:spPr>
        <p:txBody>
          <a:bodyPr/>
          <a:lstStyle/>
          <a:p>
            <a:pPr>
              <a:buFont typeface="Courier New" panose="02070309020205020404" pitchFamily="49" charset="0"/>
              <a:buChar char="o"/>
            </a:pPr>
            <a:r>
              <a:rPr lang="en-US" dirty="0"/>
              <a:t>Virus structure</a:t>
            </a:r>
          </a:p>
          <a:p>
            <a:pPr lvl="1">
              <a:buFont typeface="Courier New" panose="02070309020205020404" pitchFamily="49" charset="0"/>
              <a:buChar char="o"/>
            </a:pPr>
            <a:r>
              <a:rPr lang="en-US" dirty="0"/>
              <a:t>Genomic material – DNA or RNA (RNA for common foodborne viruses)</a:t>
            </a:r>
          </a:p>
          <a:p>
            <a:pPr lvl="1">
              <a:buFont typeface="Courier New" panose="02070309020205020404" pitchFamily="49" charset="0"/>
              <a:buChar char="o"/>
            </a:pPr>
            <a:r>
              <a:rPr lang="en-US" dirty="0"/>
              <a:t>Capsid – protein outer layer</a:t>
            </a:r>
          </a:p>
          <a:p>
            <a:pPr>
              <a:buFont typeface="Courier New" panose="02070309020205020404" pitchFamily="49" charset="0"/>
              <a:buChar char="o"/>
            </a:pPr>
            <a:r>
              <a:rPr lang="en-US" dirty="0"/>
              <a:t>Virus replication</a:t>
            </a:r>
          </a:p>
          <a:p>
            <a:pPr lvl="1">
              <a:buFont typeface="Courier New" panose="02070309020205020404" pitchFamily="49" charset="0"/>
              <a:buChar char="o"/>
            </a:pPr>
            <a:r>
              <a:rPr lang="en-US" dirty="0"/>
              <a:t>No growth in food</a:t>
            </a:r>
          </a:p>
          <a:p>
            <a:pPr lvl="1">
              <a:buFont typeface="Courier New" panose="02070309020205020404" pitchFamily="49" charset="0"/>
              <a:buChar char="o"/>
            </a:pPr>
            <a:r>
              <a:rPr lang="en-US" dirty="0"/>
              <a:t>Can only replicate in host using host cell molecules needed for replication</a:t>
            </a:r>
          </a:p>
        </p:txBody>
      </p:sp>
    </p:spTree>
    <p:extLst>
      <p:ext uri="{BB962C8B-B14F-4D97-AF65-F5344CB8AC3E}">
        <p14:creationId xmlns:p14="http://schemas.microsoft.com/office/powerpoint/2010/main" val="23577615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cs typeface="Calibri" panose="020F0502020204030204" pitchFamily="34" charset="0"/>
              </a:rPr>
              <a:t>Virus Infection and Replication</a:t>
            </a:r>
          </a:p>
        </p:txBody>
      </p:sp>
      <p:grpSp>
        <p:nvGrpSpPr>
          <p:cNvPr id="91" name="Group 90"/>
          <p:cNvGrpSpPr/>
          <p:nvPr/>
        </p:nvGrpSpPr>
        <p:grpSpPr>
          <a:xfrm>
            <a:off x="3829648" y="1589975"/>
            <a:ext cx="2764176" cy="2472869"/>
            <a:chOff x="4317687" y="1478396"/>
            <a:chExt cx="2764176" cy="2472869"/>
          </a:xfrm>
        </p:grpSpPr>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17687" y="1478396"/>
              <a:ext cx="2764176" cy="2472869"/>
            </a:xfrm>
            <a:prstGeom prst="rect">
              <a:avLst/>
            </a:prstGeom>
          </p:spPr>
        </p:pic>
        <p:pic>
          <p:nvPicPr>
            <p:cNvPr id="11" name="Picture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31031" y="2082771"/>
              <a:ext cx="841624" cy="1453714"/>
            </a:xfrm>
            <a:prstGeom prst="rect">
              <a:avLst/>
            </a:prstGeom>
          </p:spPr>
        </p:pic>
      </p:grpSp>
      <p:grpSp>
        <p:nvGrpSpPr>
          <p:cNvPr id="92" name="Group 91"/>
          <p:cNvGrpSpPr/>
          <p:nvPr/>
        </p:nvGrpSpPr>
        <p:grpSpPr>
          <a:xfrm>
            <a:off x="7386061" y="1601486"/>
            <a:ext cx="2646326" cy="2486201"/>
            <a:chOff x="6914607" y="2102390"/>
            <a:chExt cx="2876684" cy="2573520"/>
          </a:xfrm>
        </p:grpSpPr>
        <p:pic>
          <p:nvPicPr>
            <p:cNvPr id="14" name="Picture 1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914607" y="2102390"/>
              <a:ext cx="2876684" cy="2573520"/>
            </a:xfrm>
            <a:prstGeom prst="rect">
              <a:avLst/>
            </a:prstGeom>
          </p:spPr>
        </p:pic>
        <p:pic>
          <p:nvPicPr>
            <p:cNvPr id="21" name="Picture 2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802765" y="2842399"/>
              <a:ext cx="903624" cy="1364042"/>
            </a:xfrm>
            <a:prstGeom prst="rect">
              <a:avLst/>
            </a:prstGeom>
          </p:spPr>
        </p:pic>
      </p:grpSp>
      <p:grpSp>
        <p:nvGrpSpPr>
          <p:cNvPr id="93" name="Group 92"/>
          <p:cNvGrpSpPr/>
          <p:nvPr/>
        </p:nvGrpSpPr>
        <p:grpSpPr>
          <a:xfrm>
            <a:off x="8411702" y="4218709"/>
            <a:ext cx="2379861" cy="2335775"/>
            <a:chOff x="9188725" y="2015856"/>
            <a:chExt cx="2877561" cy="2572735"/>
          </a:xfrm>
        </p:grpSpPr>
        <p:pic>
          <p:nvPicPr>
            <p:cNvPr id="38" name="Picture 37"/>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188725" y="2015856"/>
              <a:ext cx="2877561" cy="2572735"/>
            </a:xfrm>
            <a:prstGeom prst="rect">
              <a:avLst/>
            </a:prstGeom>
          </p:spPr>
        </p:pic>
        <p:pic>
          <p:nvPicPr>
            <p:cNvPr id="40" name="Picture 39"/>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955811" y="2456977"/>
              <a:ext cx="1626782" cy="1673873"/>
            </a:xfrm>
            <a:prstGeom prst="rect">
              <a:avLst/>
            </a:prstGeom>
          </p:spPr>
        </p:pic>
      </p:grpSp>
      <p:grpSp>
        <p:nvGrpSpPr>
          <p:cNvPr id="94" name="Group 93"/>
          <p:cNvGrpSpPr/>
          <p:nvPr/>
        </p:nvGrpSpPr>
        <p:grpSpPr>
          <a:xfrm>
            <a:off x="4841088" y="4416055"/>
            <a:ext cx="2775173" cy="2362201"/>
            <a:chOff x="5396627" y="4267199"/>
            <a:chExt cx="2792210" cy="2420322"/>
          </a:xfrm>
        </p:grpSpPr>
        <p:pic>
          <p:nvPicPr>
            <p:cNvPr id="42" name="Picture 41"/>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396627" y="4267199"/>
              <a:ext cx="2792210" cy="2420322"/>
            </a:xfrm>
            <a:prstGeom prst="rect">
              <a:avLst/>
            </a:prstGeom>
          </p:spPr>
        </p:pic>
        <p:pic>
          <p:nvPicPr>
            <p:cNvPr id="62" name="Picture 61"/>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072655" y="4656291"/>
              <a:ext cx="1539561" cy="1625092"/>
            </a:xfrm>
            <a:prstGeom prst="rect">
              <a:avLst/>
            </a:prstGeom>
          </p:spPr>
        </p:pic>
      </p:grpSp>
      <p:pic>
        <p:nvPicPr>
          <p:cNvPr id="89" name="Picture 88"/>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877977" y="4904600"/>
            <a:ext cx="1878618" cy="1649884"/>
          </a:xfrm>
          <a:prstGeom prst="rect">
            <a:avLst/>
          </a:prstGeom>
        </p:spPr>
      </p:pic>
      <p:grpSp>
        <p:nvGrpSpPr>
          <p:cNvPr id="90" name="Group 89"/>
          <p:cNvGrpSpPr/>
          <p:nvPr/>
        </p:nvGrpSpPr>
        <p:grpSpPr>
          <a:xfrm>
            <a:off x="581894" y="1694340"/>
            <a:ext cx="2578630" cy="2565933"/>
            <a:chOff x="679311" y="2109977"/>
            <a:chExt cx="2578630" cy="2565933"/>
          </a:xfrm>
        </p:grpSpPr>
        <p:pic>
          <p:nvPicPr>
            <p:cNvPr id="4" name="Picture 3"/>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679311" y="2445111"/>
              <a:ext cx="2578630" cy="2230799"/>
            </a:xfrm>
            <a:prstGeom prst="rect">
              <a:avLst/>
            </a:prstGeom>
          </p:spPr>
        </p:pic>
        <p:pic>
          <p:nvPicPr>
            <p:cNvPr id="5" name="Picture 4"/>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808665" y="2109977"/>
              <a:ext cx="631398" cy="881130"/>
            </a:xfrm>
            <a:prstGeom prst="rect">
              <a:avLst/>
            </a:prstGeom>
          </p:spPr>
        </p:pic>
        <p:pic>
          <p:nvPicPr>
            <p:cNvPr id="12" name="Picture 11"/>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a:off x="1286908" y="3657801"/>
              <a:ext cx="841321" cy="351414"/>
            </a:xfrm>
            <a:prstGeom prst="rect">
              <a:avLst/>
            </a:prstGeom>
          </p:spPr>
        </p:pic>
      </p:grpSp>
      <p:sp>
        <p:nvSpPr>
          <p:cNvPr id="95" name="Rectangle 94"/>
          <p:cNvSpPr/>
          <p:nvPr/>
        </p:nvSpPr>
        <p:spPr>
          <a:xfrm>
            <a:off x="523066" y="1610591"/>
            <a:ext cx="2585266" cy="248342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02" name="Rectangle 101"/>
          <p:cNvSpPr/>
          <p:nvPr/>
        </p:nvSpPr>
        <p:spPr>
          <a:xfrm>
            <a:off x="1641877" y="4225661"/>
            <a:ext cx="2585266" cy="248342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03" name="Rectangle 102"/>
          <p:cNvSpPr/>
          <p:nvPr/>
        </p:nvSpPr>
        <p:spPr>
          <a:xfrm>
            <a:off x="4985441" y="4222171"/>
            <a:ext cx="2585266" cy="248342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04" name="Rectangle 103"/>
          <p:cNvSpPr/>
          <p:nvPr/>
        </p:nvSpPr>
        <p:spPr>
          <a:xfrm>
            <a:off x="8308999" y="4225039"/>
            <a:ext cx="2585266" cy="248342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05" name="Rectangle 104"/>
          <p:cNvSpPr/>
          <p:nvPr/>
        </p:nvSpPr>
        <p:spPr>
          <a:xfrm>
            <a:off x="7406200" y="1610591"/>
            <a:ext cx="2585266" cy="248342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06" name="Rectangle 105"/>
          <p:cNvSpPr/>
          <p:nvPr/>
        </p:nvSpPr>
        <p:spPr>
          <a:xfrm>
            <a:off x="3953082" y="1610591"/>
            <a:ext cx="2585266" cy="248342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07" name="Right Arrow 106"/>
          <p:cNvSpPr/>
          <p:nvPr/>
        </p:nvSpPr>
        <p:spPr>
          <a:xfrm>
            <a:off x="3283958" y="2575470"/>
            <a:ext cx="484163" cy="204445"/>
          </a:xfrm>
          <a:prstGeom prst="righ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08" name="Right Arrow 107"/>
          <p:cNvSpPr/>
          <p:nvPr/>
        </p:nvSpPr>
        <p:spPr>
          <a:xfrm>
            <a:off x="6745531" y="2575469"/>
            <a:ext cx="484163" cy="204445"/>
          </a:xfrm>
          <a:prstGeom prst="righ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09" name="Right Arrow 108"/>
          <p:cNvSpPr/>
          <p:nvPr/>
        </p:nvSpPr>
        <p:spPr>
          <a:xfrm rot="10800000">
            <a:off x="7693992" y="5379052"/>
            <a:ext cx="484163" cy="204445"/>
          </a:xfrm>
          <a:prstGeom prst="righ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10" name="Right Arrow 109"/>
          <p:cNvSpPr/>
          <p:nvPr/>
        </p:nvSpPr>
        <p:spPr>
          <a:xfrm rot="10800000">
            <a:off x="4357408" y="5392710"/>
            <a:ext cx="484163" cy="204445"/>
          </a:xfrm>
          <a:prstGeom prst="righ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12" name="Bent-Up Arrow 111"/>
          <p:cNvSpPr/>
          <p:nvPr/>
        </p:nvSpPr>
        <p:spPr>
          <a:xfrm rot="10800000">
            <a:off x="10276744" y="2570605"/>
            <a:ext cx="384463" cy="371125"/>
          </a:xfrm>
          <a:prstGeom prst="bentUpArrow">
            <a:avLst/>
          </a:prstGeom>
          <a:solidFill>
            <a:schemeClr val="accent2">
              <a:lumMod val="40000"/>
              <a:lumOff val="60000"/>
            </a:schemeClr>
          </a:solidFill>
          <a:scene3d>
            <a:camera prst="orthographicFront">
              <a:rot lat="108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13" name="TextBox 112"/>
          <p:cNvSpPr txBox="1"/>
          <p:nvPr/>
        </p:nvSpPr>
        <p:spPr>
          <a:xfrm>
            <a:off x="2750537" y="1674217"/>
            <a:ext cx="284052" cy="307777"/>
          </a:xfrm>
          <a:prstGeom prst="rect">
            <a:avLst/>
          </a:prstGeom>
          <a:noFill/>
          <a:ln>
            <a:solidFill>
              <a:schemeClr val="tx1"/>
            </a:solidFill>
          </a:ln>
        </p:spPr>
        <p:txBody>
          <a:bodyPr wrap="none" rtlCol="0">
            <a:spAutoFit/>
          </a:bodyPr>
          <a:lstStyle/>
          <a:p>
            <a:r>
              <a:rPr lang="en-US" sz="1400" dirty="0">
                <a:latin typeface="Calibri" panose="020F0502020204030204" pitchFamily="34" charset="0"/>
                <a:cs typeface="Calibri" panose="020F0502020204030204" pitchFamily="34" charset="0"/>
              </a:rPr>
              <a:t>1</a:t>
            </a:r>
          </a:p>
        </p:txBody>
      </p:sp>
      <p:sp>
        <p:nvSpPr>
          <p:cNvPr id="114" name="TextBox 113"/>
          <p:cNvSpPr txBox="1"/>
          <p:nvPr/>
        </p:nvSpPr>
        <p:spPr>
          <a:xfrm>
            <a:off x="10519538" y="4278930"/>
            <a:ext cx="284052" cy="307777"/>
          </a:xfrm>
          <a:prstGeom prst="rect">
            <a:avLst/>
          </a:prstGeom>
          <a:noFill/>
          <a:ln>
            <a:solidFill>
              <a:schemeClr val="tx1"/>
            </a:solidFill>
          </a:ln>
        </p:spPr>
        <p:txBody>
          <a:bodyPr wrap="none" rtlCol="0">
            <a:spAutoFit/>
          </a:bodyPr>
          <a:lstStyle/>
          <a:p>
            <a:r>
              <a:rPr lang="en-US" sz="1400" dirty="0">
                <a:latin typeface="Calibri" panose="020F0502020204030204" pitchFamily="34" charset="0"/>
                <a:cs typeface="Calibri" panose="020F0502020204030204" pitchFamily="34" charset="0"/>
              </a:rPr>
              <a:t>4</a:t>
            </a:r>
          </a:p>
        </p:txBody>
      </p:sp>
      <p:sp>
        <p:nvSpPr>
          <p:cNvPr id="115" name="TextBox 114"/>
          <p:cNvSpPr txBox="1"/>
          <p:nvPr/>
        </p:nvSpPr>
        <p:spPr>
          <a:xfrm>
            <a:off x="9624757" y="1695134"/>
            <a:ext cx="284052" cy="307777"/>
          </a:xfrm>
          <a:prstGeom prst="rect">
            <a:avLst/>
          </a:prstGeom>
          <a:noFill/>
          <a:ln>
            <a:solidFill>
              <a:schemeClr val="tx1"/>
            </a:solidFill>
          </a:ln>
        </p:spPr>
        <p:txBody>
          <a:bodyPr wrap="none" rtlCol="0">
            <a:spAutoFit/>
          </a:bodyPr>
          <a:lstStyle/>
          <a:p>
            <a:r>
              <a:rPr lang="en-US" sz="1400" dirty="0">
                <a:latin typeface="Calibri" panose="020F0502020204030204" pitchFamily="34" charset="0"/>
                <a:cs typeface="Calibri" panose="020F0502020204030204" pitchFamily="34" charset="0"/>
              </a:rPr>
              <a:t>3</a:t>
            </a:r>
          </a:p>
        </p:txBody>
      </p:sp>
      <p:sp>
        <p:nvSpPr>
          <p:cNvPr id="116" name="TextBox 115"/>
          <p:cNvSpPr txBox="1"/>
          <p:nvPr/>
        </p:nvSpPr>
        <p:spPr>
          <a:xfrm>
            <a:off x="6183078" y="1671240"/>
            <a:ext cx="284052" cy="307777"/>
          </a:xfrm>
          <a:prstGeom prst="rect">
            <a:avLst/>
          </a:prstGeom>
          <a:noFill/>
          <a:ln>
            <a:solidFill>
              <a:schemeClr val="tx1"/>
            </a:solidFill>
          </a:ln>
        </p:spPr>
        <p:txBody>
          <a:bodyPr wrap="none" rtlCol="0">
            <a:spAutoFit/>
          </a:bodyPr>
          <a:lstStyle/>
          <a:p>
            <a:r>
              <a:rPr lang="en-US" sz="1400" dirty="0">
                <a:latin typeface="Calibri" panose="020F0502020204030204" pitchFamily="34" charset="0"/>
                <a:cs typeface="Calibri" panose="020F0502020204030204" pitchFamily="34" charset="0"/>
              </a:rPr>
              <a:t>2</a:t>
            </a:r>
          </a:p>
        </p:txBody>
      </p:sp>
      <p:sp>
        <p:nvSpPr>
          <p:cNvPr id="117" name="TextBox 116"/>
          <p:cNvSpPr txBox="1"/>
          <p:nvPr/>
        </p:nvSpPr>
        <p:spPr>
          <a:xfrm>
            <a:off x="7229048" y="4278930"/>
            <a:ext cx="284052" cy="307777"/>
          </a:xfrm>
          <a:prstGeom prst="rect">
            <a:avLst/>
          </a:prstGeom>
          <a:noFill/>
          <a:ln>
            <a:solidFill>
              <a:schemeClr val="tx1"/>
            </a:solidFill>
          </a:ln>
        </p:spPr>
        <p:txBody>
          <a:bodyPr wrap="none" rtlCol="0">
            <a:spAutoFit/>
          </a:bodyPr>
          <a:lstStyle/>
          <a:p>
            <a:r>
              <a:rPr lang="en-US" sz="1400" dirty="0">
                <a:latin typeface="Calibri" panose="020F0502020204030204" pitchFamily="34" charset="0"/>
                <a:cs typeface="Calibri" panose="020F0502020204030204" pitchFamily="34" charset="0"/>
              </a:rPr>
              <a:t>5</a:t>
            </a:r>
          </a:p>
        </p:txBody>
      </p:sp>
      <p:sp>
        <p:nvSpPr>
          <p:cNvPr id="118" name="TextBox 117"/>
          <p:cNvSpPr txBox="1"/>
          <p:nvPr/>
        </p:nvSpPr>
        <p:spPr>
          <a:xfrm>
            <a:off x="3870785" y="4301033"/>
            <a:ext cx="284052" cy="307777"/>
          </a:xfrm>
          <a:prstGeom prst="rect">
            <a:avLst/>
          </a:prstGeom>
          <a:noFill/>
          <a:ln>
            <a:solidFill>
              <a:schemeClr val="tx1"/>
            </a:solidFill>
          </a:ln>
        </p:spPr>
        <p:txBody>
          <a:bodyPr wrap="none" rtlCol="0">
            <a:spAutoFit/>
          </a:bodyPr>
          <a:lstStyle/>
          <a:p>
            <a:r>
              <a:rPr lang="en-US" sz="1400" dirty="0">
                <a:latin typeface="Calibri" panose="020F0502020204030204" pitchFamily="34" charset="0"/>
                <a:cs typeface="Calibri" panose="020F0502020204030204" pitchFamily="34" charset="0"/>
              </a:rPr>
              <a:t>6</a:t>
            </a:r>
          </a:p>
        </p:txBody>
      </p:sp>
    </p:spTree>
    <p:extLst>
      <p:ext uri="{BB962C8B-B14F-4D97-AF65-F5344CB8AC3E}">
        <p14:creationId xmlns:p14="http://schemas.microsoft.com/office/powerpoint/2010/main" val="19446617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9483" y="277868"/>
            <a:ext cx="9956800" cy="1143000"/>
          </a:xfrm>
        </p:spPr>
        <p:txBody>
          <a:bodyPr/>
          <a:lstStyle/>
          <a:p>
            <a:r>
              <a:rPr lang="en-US" dirty="0"/>
              <a:t>Foodborne Virus – Major Pathogens of Concern</a:t>
            </a:r>
          </a:p>
        </p:txBody>
      </p:sp>
      <p:sp>
        <p:nvSpPr>
          <p:cNvPr id="3" name="Content Placeholder 2"/>
          <p:cNvSpPr>
            <a:spLocks noGrp="1"/>
          </p:cNvSpPr>
          <p:nvPr>
            <p:ph sz="quarter" idx="1"/>
          </p:nvPr>
        </p:nvSpPr>
        <p:spPr>
          <a:xfrm>
            <a:off x="880931" y="1683870"/>
            <a:ext cx="5752951" cy="4873752"/>
          </a:xfrm>
        </p:spPr>
        <p:txBody>
          <a:bodyPr/>
          <a:lstStyle/>
          <a:p>
            <a:pPr>
              <a:buFont typeface="Courier New" panose="02070309020205020404" pitchFamily="49" charset="0"/>
              <a:buChar char="o"/>
            </a:pPr>
            <a:r>
              <a:rPr lang="en-US" dirty="0"/>
              <a:t>Norovirus</a:t>
            </a:r>
          </a:p>
          <a:p>
            <a:pPr lvl="1">
              <a:buFont typeface="Courier New" panose="02070309020205020404" pitchFamily="49" charset="0"/>
              <a:buChar char="o"/>
            </a:pPr>
            <a:r>
              <a:rPr lang="en-US" dirty="0"/>
              <a:t>Estimated public health impact of approximately 20 million illnesses annually, of which an estimated 5.5 million are derived from contaminated food </a:t>
            </a:r>
          </a:p>
          <a:p>
            <a:pPr>
              <a:buFont typeface="Courier New" panose="02070309020205020404" pitchFamily="49" charset="0"/>
              <a:buChar char="o"/>
            </a:pPr>
            <a:r>
              <a:rPr lang="en-US" dirty="0"/>
              <a:t>Hepatitis A virus</a:t>
            </a:r>
          </a:p>
          <a:p>
            <a:pPr lvl="1">
              <a:buFont typeface="Courier New" panose="02070309020205020404" pitchFamily="49" charset="0"/>
              <a:buChar char="o"/>
            </a:pPr>
            <a:r>
              <a:rPr lang="en-US" dirty="0"/>
              <a:t>Less than 2,000 annual illnesses in the United States</a:t>
            </a:r>
          </a:p>
          <a:p>
            <a:pPr lvl="1">
              <a:buFont typeface="Courier New" panose="02070309020205020404" pitchFamily="49" charset="0"/>
              <a:buChar char="o"/>
            </a:pPr>
            <a:r>
              <a:rPr lang="en-US" dirty="0"/>
              <a:t>30% hospitalization rate</a:t>
            </a:r>
          </a:p>
          <a:p>
            <a:pPr>
              <a:buFont typeface="Courier New" panose="02070309020205020404" pitchFamily="49" charset="0"/>
              <a:buChar char="o"/>
            </a:pPr>
            <a:endParaRPr lang="en-US" dirty="0"/>
          </a:p>
        </p:txBody>
      </p:sp>
      <p:sp>
        <p:nvSpPr>
          <p:cNvPr id="7" name="TextBox 6">
            <a:extLst>
              <a:ext uri="{FF2B5EF4-FFF2-40B4-BE49-F238E27FC236}">
                <a16:creationId xmlns:a16="http://schemas.microsoft.com/office/drawing/2014/main" id="{17D923CF-9144-294F-B3C7-1392FA5473B4}"/>
              </a:ext>
            </a:extLst>
          </p:cNvPr>
          <p:cNvSpPr txBox="1"/>
          <p:nvPr/>
        </p:nvSpPr>
        <p:spPr>
          <a:xfrm>
            <a:off x="8349129" y="5203820"/>
            <a:ext cx="2753936" cy="1384995"/>
          </a:xfrm>
          <a:prstGeom prst="rect">
            <a:avLst/>
          </a:prstGeom>
          <a:noFill/>
        </p:spPr>
        <p:txBody>
          <a:bodyPr wrap="square" rtlCol="0">
            <a:spAutoFit/>
          </a:bodyPr>
          <a:lstStyle/>
          <a:p>
            <a:r>
              <a:rPr lang="en-US" sz="1400" dirty="0">
                <a:latin typeface="Calibri" panose="020F0502020204030204" pitchFamily="34" charset="0"/>
                <a:cs typeface="Calibri" panose="020F0502020204030204" pitchFamily="34" charset="0"/>
              </a:rPr>
              <a:t>Burden of norovirus in the United States. Estimated annual number of illnesses and associated outcomes for norovirus disease in the U.S., across all age groups.</a:t>
            </a:r>
          </a:p>
          <a:p>
            <a:r>
              <a:rPr lang="en-US" sz="1400" dirty="0">
                <a:latin typeface="Calibri" panose="020F0502020204030204" pitchFamily="34" charset="0"/>
                <a:cs typeface="Calibri" panose="020F0502020204030204" pitchFamily="34" charset="0"/>
              </a:rPr>
              <a:t>Source: CDC</a:t>
            </a:r>
          </a:p>
        </p:txBody>
      </p:sp>
      <p:graphicFrame>
        <p:nvGraphicFramePr>
          <p:cNvPr id="4" name="Diagram 3"/>
          <p:cNvGraphicFramePr/>
          <p:nvPr>
            <p:extLst>
              <p:ext uri="{D42A27DB-BD31-4B8C-83A1-F6EECF244321}">
                <p14:modId xmlns:p14="http://schemas.microsoft.com/office/powerpoint/2010/main" val="1498446941"/>
              </p:ext>
            </p:extLst>
          </p:nvPr>
        </p:nvGraphicFramePr>
        <p:xfrm>
          <a:off x="6974541" y="2114529"/>
          <a:ext cx="4512235" cy="32751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8433358" y="1936986"/>
            <a:ext cx="2736671" cy="369332"/>
          </a:xfrm>
          <a:prstGeom prst="rect">
            <a:avLst/>
          </a:prstGeom>
          <a:noFill/>
        </p:spPr>
        <p:txBody>
          <a:bodyPr wrap="square" rtlCol="0">
            <a:spAutoFit/>
          </a:bodyPr>
          <a:lstStyle/>
          <a:p>
            <a:r>
              <a:rPr lang="en-US" b="1" dirty="0">
                <a:latin typeface="Calibri" panose="020F0502020204030204" pitchFamily="34" charset="0"/>
                <a:cs typeface="Calibri" panose="020F0502020204030204" pitchFamily="34" charset="0"/>
              </a:rPr>
              <a:t>Norovirus by the Numbers</a:t>
            </a:r>
          </a:p>
        </p:txBody>
      </p:sp>
    </p:spTree>
    <p:extLst>
      <p:ext uri="{BB962C8B-B14F-4D97-AF65-F5344CB8AC3E}">
        <p14:creationId xmlns:p14="http://schemas.microsoft.com/office/powerpoint/2010/main" val="9654959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01726" y="1573030"/>
            <a:ext cx="2938875" cy="2938875"/>
          </a:xfrm>
          <a:prstGeom prst="rect">
            <a:avLst/>
          </a:prstGeom>
        </p:spPr>
      </p:pic>
      <p:sp>
        <p:nvSpPr>
          <p:cNvPr id="2" name="Title 1"/>
          <p:cNvSpPr>
            <a:spLocks noGrp="1"/>
          </p:cNvSpPr>
          <p:nvPr>
            <p:ph type="title"/>
          </p:nvPr>
        </p:nvSpPr>
        <p:spPr/>
        <p:txBody>
          <a:bodyPr/>
          <a:lstStyle/>
          <a:p>
            <a:r>
              <a:rPr lang="en-US" dirty="0"/>
              <a:t>Foodborne Protozoa</a:t>
            </a:r>
          </a:p>
        </p:txBody>
      </p:sp>
      <p:sp>
        <p:nvSpPr>
          <p:cNvPr id="3" name="Content Placeholder 2"/>
          <p:cNvSpPr>
            <a:spLocks noGrp="1"/>
          </p:cNvSpPr>
          <p:nvPr>
            <p:ph sz="quarter" idx="1"/>
          </p:nvPr>
        </p:nvSpPr>
        <p:spPr>
          <a:xfrm>
            <a:off x="1108364" y="1573030"/>
            <a:ext cx="7162800" cy="4873752"/>
          </a:xfrm>
        </p:spPr>
        <p:txBody>
          <a:bodyPr/>
          <a:lstStyle/>
          <a:p>
            <a:pPr>
              <a:buFont typeface="Courier New" panose="02070309020205020404" pitchFamily="49" charset="0"/>
              <a:buChar char="o"/>
            </a:pPr>
            <a:r>
              <a:rPr lang="en-US" dirty="0"/>
              <a:t>Protozoa structure</a:t>
            </a:r>
          </a:p>
          <a:p>
            <a:pPr lvl="1">
              <a:buFont typeface="Courier New" panose="02070309020205020404" pitchFamily="49" charset="0"/>
              <a:buChar char="o"/>
            </a:pPr>
            <a:r>
              <a:rPr lang="en-US" dirty="0"/>
              <a:t>Oocyst outer layer</a:t>
            </a:r>
          </a:p>
          <a:p>
            <a:pPr lvl="1">
              <a:buFont typeface="Courier New" panose="02070309020205020404" pitchFamily="49" charset="0"/>
              <a:buChar char="o"/>
            </a:pPr>
            <a:r>
              <a:rPr lang="en-US" dirty="0" err="1"/>
              <a:t>Sporocysts</a:t>
            </a:r>
            <a:r>
              <a:rPr lang="en-US" dirty="0"/>
              <a:t> internal compartments</a:t>
            </a:r>
          </a:p>
          <a:p>
            <a:pPr lvl="1">
              <a:buFont typeface="Courier New" panose="02070309020205020404" pitchFamily="49" charset="0"/>
              <a:buChar char="o"/>
            </a:pPr>
            <a:r>
              <a:rPr lang="en-US" dirty="0" err="1"/>
              <a:t>Sporozoite</a:t>
            </a:r>
            <a:r>
              <a:rPr lang="en-US" dirty="0"/>
              <a:t> </a:t>
            </a:r>
          </a:p>
          <a:p>
            <a:pPr>
              <a:buFont typeface="Courier New" panose="02070309020205020404" pitchFamily="49" charset="0"/>
              <a:buChar char="o"/>
            </a:pPr>
            <a:r>
              <a:rPr lang="en-US" dirty="0"/>
              <a:t>Protozoa do not grow in food</a:t>
            </a:r>
          </a:p>
          <a:p>
            <a:pPr>
              <a:buFont typeface="Courier New" panose="02070309020205020404" pitchFamily="49" charset="0"/>
              <a:buChar char="o"/>
            </a:pPr>
            <a:r>
              <a:rPr lang="en-US" dirty="0"/>
              <a:t>Potential sources:</a:t>
            </a:r>
          </a:p>
          <a:p>
            <a:pPr lvl="1">
              <a:buFont typeface="Courier New" panose="02070309020205020404" pitchFamily="49" charset="0"/>
              <a:buChar char="o"/>
            </a:pPr>
            <a:r>
              <a:rPr lang="en-US" dirty="0"/>
              <a:t>Contaminated environmental water</a:t>
            </a:r>
          </a:p>
          <a:p>
            <a:pPr lvl="1">
              <a:buFont typeface="Courier New" panose="02070309020205020404" pitchFamily="49" charset="0"/>
              <a:buChar char="o"/>
            </a:pPr>
            <a:r>
              <a:rPr lang="en-US" dirty="0"/>
              <a:t>Cattle</a:t>
            </a:r>
          </a:p>
          <a:p>
            <a:pPr>
              <a:buFont typeface="Courier New" panose="02070309020205020404" pitchFamily="49" charset="0"/>
              <a:buChar char="o"/>
            </a:pPr>
            <a:endParaRPr lang="en-US" dirty="0"/>
          </a:p>
          <a:p>
            <a:pPr lvl="1">
              <a:buFont typeface="Courier New" panose="02070309020205020404" pitchFamily="49" charset="0"/>
              <a:buChar char="o"/>
            </a:pPr>
            <a:endParaRPr lang="en-US" dirty="0"/>
          </a:p>
          <a:p>
            <a:pPr lvl="1">
              <a:buFont typeface="Courier New" panose="02070309020205020404" pitchFamily="49" charset="0"/>
              <a:buChar char="o"/>
            </a:pPr>
            <a:endParaRPr lang="en-US" dirty="0"/>
          </a:p>
        </p:txBody>
      </p:sp>
      <p:sp>
        <p:nvSpPr>
          <p:cNvPr id="7" name="TextBox 6">
            <a:extLst>
              <a:ext uri="{FF2B5EF4-FFF2-40B4-BE49-F238E27FC236}">
                <a16:creationId xmlns:a16="http://schemas.microsoft.com/office/drawing/2014/main" id="{10E73FE3-5BCD-D643-BD90-7046FEF2EA69}"/>
              </a:ext>
            </a:extLst>
          </p:cNvPr>
          <p:cNvSpPr txBox="1"/>
          <p:nvPr/>
        </p:nvSpPr>
        <p:spPr>
          <a:xfrm>
            <a:off x="9676403" y="3965366"/>
            <a:ext cx="1779993" cy="1554272"/>
          </a:xfrm>
          <a:prstGeom prst="rect">
            <a:avLst/>
          </a:prstGeom>
          <a:noFill/>
        </p:spPr>
        <p:txBody>
          <a:bodyPr wrap="square" rtlCol="0">
            <a:spAutoFit/>
          </a:bodyPr>
          <a:lstStyle/>
          <a:p>
            <a:r>
              <a:rPr lang="en-US" sz="1100" i="1" dirty="0">
                <a:latin typeface="Calibri" panose="020F0502020204030204" pitchFamily="34" charset="0"/>
                <a:cs typeface="Calibri" panose="020F0502020204030204" pitchFamily="34" charset="0"/>
              </a:rPr>
              <a:t>Cryptosporidium parvum </a:t>
            </a:r>
            <a:r>
              <a:rPr lang="en-US" sz="1100" dirty="0">
                <a:latin typeface="Calibri" panose="020F0502020204030204" pitchFamily="34" charset="0"/>
                <a:cs typeface="Calibri" panose="020F0502020204030204" pitchFamily="34" charset="0"/>
              </a:rPr>
              <a:t>oocyst, 3D illustration. Cryptosporidium is a protozoan, microscopic parasite, the causative agent of the diarrheal disease cryptosporidiosis</a:t>
            </a:r>
          </a:p>
          <a:p>
            <a:endParaRPr lang="en-US" dirty="0">
              <a:latin typeface="Calibri" panose="020F0502020204030204" pitchFamily="34" charset="0"/>
              <a:cs typeface="Calibri" panose="020F0502020204030204" pitchFamily="34" charset="0"/>
            </a:endParaRPr>
          </a:p>
        </p:txBody>
      </p:sp>
      <p:sp>
        <p:nvSpPr>
          <p:cNvPr id="5" name="TextBox 4"/>
          <p:cNvSpPr txBox="1"/>
          <p:nvPr/>
        </p:nvSpPr>
        <p:spPr>
          <a:xfrm>
            <a:off x="10074918" y="5334972"/>
            <a:ext cx="982961" cy="184666"/>
          </a:xfrm>
          <a:prstGeom prst="rect">
            <a:avLst/>
          </a:prstGeom>
          <a:noFill/>
        </p:spPr>
        <p:txBody>
          <a:bodyPr wrap="none" rtlCol="0">
            <a:spAutoFit/>
          </a:bodyPr>
          <a:lstStyle/>
          <a:p>
            <a:r>
              <a:rPr lang="en-US" sz="600" dirty="0" err="1">
                <a:latin typeface="Calibri" panose="020F0502020204030204" pitchFamily="34" charset="0"/>
                <a:cs typeface="Calibri" panose="020F0502020204030204" pitchFamily="34" charset="0"/>
              </a:rPr>
              <a:t>Shutterstock</a:t>
            </a:r>
            <a:r>
              <a:rPr lang="en-US" sz="600" dirty="0">
                <a:latin typeface="Calibri" panose="020F0502020204030204" pitchFamily="34" charset="0"/>
                <a:cs typeface="Calibri" panose="020F0502020204030204" pitchFamily="34" charset="0"/>
              </a:rPr>
              <a:t> 1245396574</a:t>
            </a:r>
          </a:p>
        </p:txBody>
      </p:sp>
    </p:spTree>
    <p:extLst>
      <p:ext uri="{BB962C8B-B14F-4D97-AF65-F5344CB8AC3E}">
        <p14:creationId xmlns:p14="http://schemas.microsoft.com/office/powerpoint/2010/main" val="25882837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Foodborne Protozoa – Major Pathogens of Concern</a:t>
            </a:r>
          </a:p>
        </p:txBody>
      </p:sp>
      <p:sp>
        <p:nvSpPr>
          <p:cNvPr id="3" name="Content Placeholder 2"/>
          <p:cNvSpPr>
            <a:spLocks noGrp="1"/>
          </p:cNvSpPr>
          <p:nvPr>
            <p:ph sz="quarter" idx="1"/>
          </p:nvPr>
        </p:nvSpPr>
        <p:spPr>
          <a:xfrm>
            <a:off x="609600" y="1823401"/>
            <a:ext cx="10494682" cy="4244788"/>
          </a:xfrm>
        </p:spPr>
        <p:txBody>
          <a:bodyPr/>
          <a:lstStyle/>
          <a:p>
            <a:pPr>
              <a:buFont typeface="Courier New" panose="02070309020205020404" pitchFamily="49" charset="0"/>
              <a:buChar char="o"/>
            </a:pPr>
            <a:r>
              <a:rPr lang="en-US" i="1" dirty="0"/>
              <a:t>Cryptosporidium species</a:t>
            </a:r>
            <a:r>
              <a:rPr lang="en-US" dirty="0"/>
              <a:t>, especially</a:t>
            </a:r>
          </a:p>
          <a:p>
            <a:pPr lvl="1">
              <a:buFont typeface="Courier New" panose="02070309020205020404" pitchFamily="49" charset="0"/>
              <a:buChar char="o"/>
            </a:pPr>
            <a:r>
              <a:rPr lang="en-US" i="1" dirty="0"/>
              <a:t>Cryptosporidium </a:t>
            </a:r>
            <a:r>
              <a:rPr lang="en-US" i="1" dirty="0" err="1"/>
              <a:t>hominis</a:t>
            </a:r>
            <a:endParaRPr lang="en-US" i="1" dirty="0"/>
          </a:p>
          <a:p>
            <a:pPr lvl="1">
              <a:buFont typeface="Courier New" panose="02070309020205020404" pitchFamily="49" charset="0"/>
              <a:buChar char="o"/>
            </a:pPr>
            <a:r>
              <a:rPr lang="en-US" i="1" dirty="0"/>
              <a:t>Cryptosporidium </a:t>
            </a:r>
            <a:r>
              <a:rPr lang="en-US" i="1" dirty="0" err="1"/>
              <a:t>parvum</a:t>
            </a:r>
            <a:endParaRPr lang="en-US" i="1" dirty="0"/>
          </a:p>
          <a:p>
            <a:pPr>
              <a:buFont typeface="Courier New" panose="02070309020205020404" pitchFamily="49" charset="0"/>
              <a:buChar char="o"/>
            </a:pPr>
            <a:r>
              <a:rPr lang="en-US" i="1" dirty="0" err="1"/>
              <a:t>Cyclospora</a:t>
            </a:r>
            <a:r>
              <a:rPr lang="en-US" i="1" dirty="0"/>
              <a:t> </a:t>
            </a:r>
            <a:r>
              <a:rPr lang="en-US" i="1" dirty="0" err="1"/>
              <a:t>cayetenensis</a:t>
            </a:r>
            <a:endParaRPr lang="en-US" i="1" dirty="0"/>
          </a:p>
          <a:p>
            <a:pPr>
              <a:buFont typeface="Courier New" panose="02070309020205020404" pitchFamily="49" charset="0"/>
              <a:buChar char="o"/>
            </a:pPr>
            <a:r>
              <a:rPr lang="en-US" i="1" dirty="0"/>
              <a:t>Toxoplasma </a:t>
            </a:r>
            <a:r>
              <a:rPr lang="en-US" i="1" dirty="0" err="1"/>
              <a:t>gondii</a:t>
            </a:r>
            <a:endParaRPr lang="en-US" i="1" dirty="0"/>
          </a:p>
          <a:p>
            <a:pPr>
              <a:buFont typeface="Courier New" panose="02070309020205020404" pitchFamily="49" charset="0"/>
              <a:buChar char="o"/>
            </a:pPr>
            <a:endParaRPr lang="en-US" i="1" dirty="0"/>
          </a:p>
          <a:p>
            <a:pPr>
              <a:buFont typeface="Courier New" panose="02070309020205020404" pitchFamily="49" charset="0"/>
              <a:buChar char="o"/>
            </a:pPr>
            <a:r>
              <a:rPr lang="en-US" dirty="0"/>
              <a:t>Estimated over 200,000 annual foodborne illnesses in the U.S. due to parasites </a:t>
            </a:r>
          </a:p>
        </p:txBody>
      </p:sp>
      <p:sp>
        <p:nvSpPr>
          <p:cNvPr id="6" name="Rectangle 5"/>
          <p:cNvSpPr/>
          <p:nvPr/>
        </p:nvSpPr>
        <p:spPr>
          <a:xfrm>
            <a:off x="1643529" y="6473952"/>
            <a:ext cx="5755341" cy="246221"/>
          </a:xfrm>
          <a:prstGeom prst="rect">
            <a:avLst/>
          </a:prstGeom>
        </p:spPr>
        <p:txBody>
          <a:bodyPr wrap="square">
            <a:spAutoFit/>
          </a:bodyPr>
          <a:lstStyle/>
          <a:p>
            <a:r>
              <a:rPr lang="en-US" sz="1000" dirty="0">
                <a:latin typeface="Calibri" panose="020F0502020204030204" pitchFamily="34" charset="0"/>
                <a:cs typeface="Calibri" panose="020F0502020204030204" pitchFamily="34" charset="0"/>
              </a:rPr>
              <a:t>https://www.cdc.gov/foodborneburden/pdfs/scallan-estimated-illnesses-foodborne-pathogens.pdf</a:t>
            </a:r>
          </a:p>
        </p:txBody>
      </p:sp>
    </p:spTree>
    <p:extLst>
      <p:ext uri="{BB962C8B-B14F-4D97-AF65-F5344CB8AC3E}">
        <p14:creationId xmlns:p14="http://schemas.microsoft.com/office/powerpoint/2010/main" val="29722702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441" y="264247"/>
            <a:ext cx="9956800" cy="1143000"/>
          </a:xfrm>
        </p:spPr>
        <p:txBody>
          <a:bodyPr/>
          <a:lstStyle/>
          <a:p>
            <a:r>
              <a:rPr lang="en-US" dirty="0"/>
              <a:t>Food and Water Safety Topics</a:t>
            </a:r>
          </a:p>
        </p:txBody>
      </p:sp>
      <p:sp>
        <p:nvSpPr>
          <p:cNvPr id="3" name="Content Placeholder 2"/>
          <p:cNvSpPr>
            <a:spLocks noGrp="1"/>
          </p:cNvSpPr>
          <p:nvPr>
            <p:ph sz="quarter" idx="1"/>
          </p:nvPr>
        </p:nvSpPr>
        <p:spPr>
          <a:xfrm>
            <a:off x="1032624" y="1537854"/>
            <a:ext cx="8357755" cy="4873752"/>
          </a:xfrm>
        </p:spPr>
        <p:txBody>
          <a:bodyPr/>
          <a:lstStyle/>
          <a:p>
            <a:pPr>
              <a:buFont typeface="Courier New" panose="02070309020205020404" pitchFamily="49" charset="0"/>
              <a:buChar char="o"/>
            </a:pPr>
            <a:r>
              <a:rPr lang="en-US" dirty="0"/>
              <a:t>Impacts of microbiological source of illness</a:t>
            </a:r>
          </a:p>
          <a:p>
            <a:pPr>
              <a:buFont typeface="Courier New" panose="02070309020205020404" pitchFamily="49" charset="0"/>
              <a:buChar char="o"/>
            </a:pPr>
            <a:r>
              <a:rPr lang="en-US" dirty="0"/>
              <a:t>Microbiology basics</a:t>
            </a:r>
          </a:p>
          <a:p>
            <a:pPr>
              <a:buFont typeface="Courier New" panose="02070309020205020404" pitchFamily="49" charset="0"/>
              <a:buChar char="o"/>
            </a:pPr>
            <a:r>
              <a:rPr lang="en-US" dirty="0"/>
              <a:t>Food microbiology and control strategies</a:t>
            </a:r>
          </a:p>
          <a:p>
            <a:pPr>
              <a:buFont typeface="Courier New" panose="02070309020205020404" pitchFamily="49" charset="0"/>
              <a:buChar char="o"/>
            </a:pPr>
            <a:r>
              <a:rPr lang="en-US" dirty="0"/>
              <a:t>Surveillance for foodborne illness</a:t>
            </a:r>
          </a:p>
          <a:p>
            <a:pPr>
              <a:buFont typeface="Courier New" panose="02070309020205020404" pitchFamily="49" charset="0"/>
              <a:buChar char="o"/>
            </a:pPr>
            <a:r>
              <a:rPr lang="en-US" dirty="0"/>
              <a:t>Outbreak investigations</a:t>
            </a:r>
          </a:p>
          <a:p>
            <a:pPr>
              <a:buFont typeface="Courier New" panose="02070309020205020404" pitchFamily="49" charset="0"/>
              <a:buChar char="o"/>
            </a:pPr>
            <a:r>
              <a:rPr lang="en-US" dirty="0"/>
              <a:t>Sources of contamination</a:t>
            </a:r>
          </a:p>
          <a:p>
            <a:pPr>
              <a:buFont typeface="Courier New" panose="02070309020205020404" pitchFamily="49" charset="0"/>
              <a:buChar char="o"/>
            </a:pPr>
            <a:r>
              <a:rPr lang="en-US" dirty="0"/>
              <a:t>Water as a critical resource</a:t>
            </a:r>
          </a:p>
          <a:p>
            <a:pPr>
              <a:buFont typeface="Courier New" panose="02070309020205020404" pitchFamily="49" charset="0"/>
              <a:buChar char="o"/>
            </a:pPr>
            <a:r>
              <a:rPr lang="en-US" dirty="0"/>
              <a:t>Food safety and environmental water connection</a:t>
            </a:r>
          </a:p>
          <a:p>
            <a:pPr>
              <a:buFont typeface="Courier New" panose="02070309020205020404" pitchFamily="49" charset="0"/>
              <a:buChar char="o"/>
            </a:pPr>
            <a:r>
              <a:rPr lang="en-US" dirty="0"/>
              <a:t>Water resources: changing needs and response</a:t>
            </a:r>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93515" y="2485864"/>
            <a:ext cx="3016624" cy="2011083"/>
          </a:xfrm>
          <a:prstGeom prst="rect">
            <a:avLst/>
          </a:prstGeom>
        </p:spPr>
      </p:pic>
      <p:sp>
        <p:nvSpPr>
          <p:cNvPr id="9" name="TextBox 8"/>
          <p:cNvSpPr txBox="1"/>
          <p:nvPr/>
        </p:nvSpPr>
        <p:spPr>
          <a:xfrm>
            <a:off x="8850995" y="4478263"/>
            <a:ext cx="982961" cy="184666"/>
          </a:xfrm>
          <a:prstGeom prst="rect">
            <a:avLst/>
          </a:prstGeom>
          <a:noFill/>
        </p:spPr>
        <p:txBody>
          <a:bodyPr wrap="none" rtlCol="0">
            <a:spAutoFit/>
          </a:bodyPr>
          <a:lstStyle/>
          <a:p>
            <a:r>
              <a:rPr lang="en-US" sz="600" dirty="0" err="1">
                <a:latin typeface="Calibri" panose="020F0502020204030204" pitchFamily="34" charset="0"/>
                <a:cs typeface="Calibri" panose="020F0502020204030204" pitchFamily="34" charset="0"/>
              </a:rPr>
              <a:t>Shutterstock</a:t>
            </a:r>
            <a:r>
              <a:rPr lang="en-US" sz="600" dirty="0">
                <a:latin typeface="Calibri" panose="020F0502020204030204" pitchFamily="34" charset="0"/>
                <a:cs typeface="Calibri" panose="020F0502020204030204" pitchFamily="34" charset="0"/>
              </a:rPr>
              <a:t> 1795299508</a:t>
            </a:r>
          </a:p>
        </p:txBody>
      </p:sp>
      <p:sp>
        <p:nvSpPr>
          <p:cNvPr id="12" name="TextBox 11"/>
          <p:cNvSpPr txBox="1"/>
          <p:nvPr/>
        </p:nvSpPr>
        <p:spPr>
          <a:xfrm>
            <a:off x="8827390" y="6707714"/>
            <a:ext cx="944489" cy="184666"/>
          </a:xfrm>
          <a:prstGeom prst="rect">
            <a:avLst/>
          </a:prstGeom>
          <a:noFill/>
        </p:spPr>
        <p:txBody>
          <a:bodyPr wrap="none" rtlCol="0">
            <a:spAutoFit/>
          </a:bodyPr>
          <a:lstStyle/>
          <a:p>
            <a:r>
              <a:rPr lang="en-US" sz="600" dirty="0" err="1">
                <a:latin typeface="Calibri" panose="020F0502020204030204" pitchFamily="34" charset="0"/>
                <a:cs typeface="Calibri" panose="020F0502020204030204" pitchFamily="34" charset="0"/>
              </a:rPr>
              <a:t>Shutterstock</a:t>
            </a:r>
            <a:r>
              <a:rPr lang="en-US" sz="600" dirty="0">
                <a:latin typeface="Calibri" panose="020F0502020204030204" pitchFamily="34" charset="0"/>
                <a:cs typeface="Calibri" panose="020F0502020204030204" pitchFamily="34" charset="0"/>
              </a:rPr>
              <a:t> 792426544</a:t>
            </a:r>
          </a:p>
        </p:txBody>
      </p:sp>
      <p:pic>
        <p:nvPicPr>
          <p:cNvPr id="13" name="Picture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91324" y="4702095"/>
            <a:ext cx="3027768" cy="2005619"/>
          </a:xfrm>
          <a:prstGeom prst="rect">
            <a:avLst/>
          </a:prstGeom>
        </p:spPr>
      </p:pic>
      <p:pic>
        <p:nvPicPr>
          <p:cNvPr id="14" name="Picture 1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91324" y="264247"/>
            <a:ext cx="3018815" cy="2012790"/>
          </a:xfrm>
          <a:prstGeom prst="rect">
            <a:avLst/>
          </a:prstGeom>
        </p:spPr>
      </p:pic>
      <p:sp>
        <p:nvSpPr>
          <p:cNvPr id="15" name="TextBox 14"/>
          <p:cNvSpPr txBox="1"/>
          <p:nvPr/>
        </p:nvSpPr>
        <p:spPr>
          <a:xfrm>
            <a:off x="8828486" y="2274303"/>
            <a:ext cx="944489" cy="184666"/>
          </a:xfrm>
          <a:prstGeom prst="rect">
            <a:avLst/>
          </a:prstGeom>
          <a:noFill/>
        </p:spPr>
        <p:txBody>
          <a:bodyPr wrap="none" rtlCol="0">
            <a:spAutoFit/>
          </a:bodyPr>
          <a:lstStyle/>
          <a:p>
            <a:r>
              <a:rPr lang="en-US" sz="600" dirty="0" err="1">
                <a:latin typeface="Calibri" panose="020F0502020204030204" pitchFamily="34" charset="0"/>
                <a:cs typeface="Calibri" panose="020F0502020204030204" pitchFamily="34" charset="0"/>
              </a:rPr>
              <a:t>Shutterstock</a:t>
            </a:r>
            <a:r>
              <a:rPr lang="en-US" sz="600" dirty="0">
                <a:latin typeface="Calibri" panose="020F0502020204030204" pitchFamily="34" charset="0"/>
                <a:cs typeface="Calibri" panose="020F0502020204030204" pitchFamily="34" charset="0"/>
              </a:rPr>
              <a:t> 142601641</a:t>
            </a:r>
          </a:p>
        </p:txBody>
      </p:sp>
    </p:spTree>
    <p:extLst>
      <p:ext uri="{BB962C8B-B14F-4D97-AF65-F5344CB8AC3E}">
        <p14:creationId xmlns:p14="http://schemas.microsoft.com/office/powerpoint/2010/main" val="1877005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Foodborne Pathogens</a:t>
            </a:r>
          </a:p>
        </p:txBody>
      </p:sp>
      <p:sp>
        <p:nvSpPr>
          <p:cNvPr id="3" name="Content Placeholder 2"/>
          <p:cNvSpPr>
            <a:spLocks noGrp="1"/>
          </p:cNvSpPr>
          <p:nvPr>
            <p:ph sz="quarter" idx="1"/>
          </p:nvPr>
        </p:nvSpPr>
        <p:spPr>
          <a:xfrm>
            <a:off x="555812" y="1588247"/>
            <a:ext cx="11032564" cy="4873752"/>
          </a:xfrm>
        </p:spPr>
        <p:txBody>
          <a:bodyPr/>
          <a:lstStyle/>
          <a:p>
            <a:pPr>
              <a:buFont typeface="Courier New" panose="02070309020205020404" pitchFamily="49" charset="0"/>
              <a:buChar char="o"/>
            </a:pPr>
            <a:r>
              <a:rPr lang="en-US" dirty="0"/>
              <a:t>Commonly zoonotic</a:t>
            </a:r>
          </a:p>
          <a:p>
            <a:pPr>
              <a:buFont typeface="Courier New" panose="02070309020205020404" pitchFamily="49" charset="0"/>
              <a:buChar char="o"/>
            </a:pPr>
            <a:r>
              <a:rPr lang="en-US" dirty="0"/>
              <a:t>Fecal-oral route of transmission</a:t>
            </a:r>
          </a:p>
          <a:p>
            <a:pPr lvl="1">
              <a:buFont typeface="Courier New" panose="02070309020205020404" pitchFamily="49" charset="0"/>
              <a:buChar char="o"/>
            </a:pPr>
            <a:r>
              <a:rPr lang="en-US" dirty="0"/>
              <a:t>Pathogen shed in feces of infected individual</a:t>
            </a:r>
          </a:p>
          <a:p>
            <a:pPr lvl="1">
              <a:buFont typeface="Courier New" panose="02070309020205020404" pitchFamily="49" charset="0"/>
              <a:buChar char="o"/>
            </a:pPr>
            <a:r>
              <a:rPr lang="en-US" dirty="0"/>
              <a:t>Inadvertently spread to other individuals through consumption of contaminated food or water</a:t>
            </a:r>
          </a:p>
          <a:p>
            <a:pPr>
              <a:buFont typeface="Courier New" panose="02070309020205020404" pitchFamily="49" charset="0"/>
              <a:buChar char="o"/>
            </a:pPr>
            <a:r>
              <a:rPr lang="en-US" dirty="0"/>
              <a:t>Potential transfer between animals and humans</a:t>
            </a:r>
          </a:p>
          <a:p>
            <a:pPr lvl="1">
              <a:buFont typeface="Courier New" panose="02070309020205020404" pitchFamily="49" charset="0"/>
              <a:buChar char="o"/>
            </a:pPr>
            <a:r>
              <a:rPr lang="en-US" dirty="0"/>
              <a:t>Direct contact with animals and between humans</a:t>
            </a:r>
          </a:p>
          <a:p>
            <a:pPr lvl="1">
              <a:buFont typeface="Courier New" panose="02070309020205020404" pitchFamily="49" charset="0"/>
              <a:buChar char="o"/>
            </a:pPr>
            <a:r>
              <a:rPr lang="en-US" dirty="0"/>
              <a:t>Transfer of contaminants to environment (water, soil) and ready-to-eat foods</a:t>
            </a:r>
          </a:p>
          <a:p>
            <a:pPr lvl="1">
              <a:buFont typeface="Courier New" panose="02070309020205020404" pitchFamily="49" charset="0"/>
              <a:buChar char="o"/>
            </a:pPr>
            <a:r>
              <a:rPr lang="en-US" dirty="0"/>
              <a:t>Contact with contaminated surfaces</a:t>
            </a:r>
          </a:p>
          <a:p>
            <a:pPr>
              <a:buFont typeface="Courier New" panose="02070309020205020404" pitchFamily="49" charset="0"/>
              <a:buChar char="o"/>
            </a:pPr>
            <a:r>
              <a:rPr lang="en-US" dirty="0"/>
              <a:t>Persist in environment</a:t>
            </a:r>
          </a:p>
          <a:p>
            <a:pPr>
              <a:buFont typeface="Courier New" panose="02070309020205020404" pitchFamily="49" charset="0"/>
              <a:buChar char="o"/>
            </a:pPr>
            <a:r>
              <a:rPr lang="en-US" dirty="0"/>
              <a:t>Resistant to removal from ready-to-eat foods</a:t>
            </a:r>
          </a:p>
          <a:p>
            <a:pPr lvl="1">
              <a:buFont typeface="Courier New" panose="02070309020205020404" pitchFamily="49" charset="0"/>
              <a:buChar char="o"/>
            </a:pPr>
            <a:endParaRPr lang="en-US" dirty="0"/>
          </a:p>
        </p:txBody>
      </p:sp>
    </p:spTree>
    <p:extLst>
      <p:ext uri="{BB962C8B-B14F-4D97-AF65-F5344CB8AC3E}">
        <p14:creationId xmlns:p14="http://schemas.microsoft.com/office/powerpoint/2010/main" val="22590896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Food Production – Farm to Fork</a:t>
            </a:r>
          </a:p>
        </p:txBody>
      </p:sp>
      <p:sp>
        <p:nvSpPr>
          <p:cNvPr id="6" name="Content Placeholder 5"/>
          <p:cNvSpPr>
            <a:spLocks noGrp="1"/>
          </p:cNvSpPr>
          <p:nvPr>
            <p:ph sz="quarter" idx="1"/>
          </p:nvPr>
        </p:nvSpPr>
        <p:spPr>
          <a:xfrm>
            <a:off x="609600" y="2008094"/>
            <a:ext cx="4213412" cy="4465858"/>
          </a:xfrm>
        </p:spPr>
        <p:txBody>
          <a:bodyPr/>
          <a:lstStyle/>
          <a:p>
            <a:r>
              <a:rPr lang="en-US" dirty="0"/>
              <a:t>Food can become contaminated with pathogens at all stages of handling from production to processing, distribution, and final preparation</a:t>
            </a:r>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77527" y="683380"/>
            <a:ext cx="5441872" cy="5406644"/>
          </a:xfrm>
          <a:prstGeom prst="rect">
            <a:avLst/>
          </a:prstGeom>
        </p:spPr>
      </p:pic>
      <p:sp>
        <p:nvSpPr>
          <p:cNvPr id="3" name="TextBox 2"/>
          <p:cNvSpPr txBox="1"/>
          <p:nvPr/>
        </p:nvSpPr>
        <p:spPr>
          <a:xfrm>
            <a:off x="8402481" y="6381619"/>
            <a:ext cx="982961" cy="184666"/>
          </a:xfrm>
          <a:prstGeom prst="rect">
            <a:avLst/>
          </a:prstGeom>
          <a:noFill/>
        </p:spPr>
        <p:txBody>
          <a:bodyPr wrap="none" rtlCol="0">
            <a:spAutoFit/>
          </a:bodyPr>
          <a:lstStyle/>
          <a:p>
            <a:r>
              <a:rPr lang="en-US" sz="600" dirty="0" err="1">
                <a:latin typeface="Calibri" panose="020F0502020204030204" pitchFamily="34" charset="0"/>
                <a:cs typeface="Calibri" panose="020F0502020204030204" pitchFamily="34" charset="0"/>
              </a:rPr>
              <a:t>Shutterstock</a:t>
            </a:r>
            <a:r>
              <a:rPr lang="en-US" sz="600" dirty="0">
                <a:latin typeface="Calibri" panose="020F0502020204030204" pitchFamily="34" charset="0"/>
                <a:cs typeface="Calibri" panose="020F0502020204030204" pitchFamily="34" charset="0"/>
              </a:rPr>
              <a:t> 1942119285</a:t>
            </a:r>
          </a:p>
        </p:txBody>
      </p:sp>
    </p:spTree>
    <p:extLst>
      <p:ext uri="{BB962C8B-B14F-4D97-AF65-F5344CB8AC3E}">
        <p14:creationId xmlns:p14="http://schemas.microsoft.com/office/powerpoint/2010/main" val="18860388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Foodborne Pathogens – Routes of Contamination</a:t>
            </a:r>
          </a:p>
        </p:txBody>
      </p:sp>
      <p:sp>
        <p:nvSpPr>
          <p:cNvPr id="3" name="Content Placeholder 2"/>
          <p:cNvSpPr>
            <a:spLocks noGrp="1"/>
          </p:cNvSpPr>
          <p:nvPr>
            <p:ph sz="quarter" idx="1"/>
          </p:nvPr>
        </p:nvSpPr>
        <p:spPr>
          <a:xfrm>
            <a:off x="1170709" y="1518782"/>
            <a:ext cx="7869382" cy="4873752"/>
          </a:xfrm>
        </p:spPr>
        <p:txBody>
          <a:bodyPr/>
          <a:lstStyle/>
          <a:p>
            <a:pPr>
              <a:buFont typeface="Courier New" panose="02070309020205020404" pitchFamily="49" charset="0"/>
              <a:buChar char="o"/>
            </a:pPr>
            <a:r>
              <a:rPr lang="en-US" dirty="0"/>
              <a:t>Production</a:t>
            </a:r>
          </a:p>
          <a:p>
            <a:pPr lvl="1">
              <a:buFont typeface="Courier New" panose="02070309020205020404" pitchFamily="49" charset="0"/>
              <a:buChar char="o"/>
            </a:pPr>
            <a:r>
              <a:rPr lang="en-US" dirty="0"/>
              <a:t>Water</a:t>
            </a:r>
          </a:p>
          <a:p>
            <a:pPr lvl="1">
              <a:buFont typeface="Courier New" panose="02070309020205020404" pitchFamily="49" charset="0"/>
              <a:buChar char="o"/>
            </a:pPr>
            <a:r>
              <a:rPr lang="en-US" dirty="0"/>
              <a:t>Soil</a:t>
            </a:r>
          </a:p>
          <a:p>
            <a:pPr lvl="1">
              <a:buFont typeface="Courier New" panose="02070309020205020404" pitchFamily="49" charset="0"/>
              <a:buChar char="o"/>
            </a:pPr>
            <a:r>
              <a:rPr lang="en-US" dirty="0"/>
              <a:t>Air</a:t>
            </a:r>
          </a:p>
          <a:p>
            <a:pPr lvl="1">
              <a:buFont typeface="Courier New" panose="02070309020205020404" pitchFamily="49" charset="0"/>
              <a:buChar char="o"/>
            </a:pPr>
            <a:r>
              <a:rPr lang="en-US" dirty="0"/>
              <a:t>Equipment</a:t>
            </a:r>
          </a:p>
          <a:p>
            <a:pPr lvl="1">
              <a:buFont typeface="Courier New" panose="02070309020205020404" pitchFamily="49" charset="0"/>
              <a:buChar char="o"/>
            </a:pPr>
            <a:r>
              <a:rPr lang="en-US" dirty="0"/>
              <a:t>Food handlers</a:t>
            </a:r>
          </a:p>
          <a:p>
            <a:pPr lvl="1">
              <a:buFont typeface="Courier New" panose="02070309020205020404" pitchFamily="49" charset="0"/>
              <a:buChar char="o"/>
            </a:pPr>
            <a:r>
              <a:rPr lang="en-US" dirty="0"/>
              <a:t>Animals and insects</a:t>
            </a:r>
          </a:p>
          <a:p>
            <a:pPr lvl="1">
              <a:buFont typeface="Courier New" panose="02070309020205020404" pitchFamily="49" charset="0"/>
              <a:buChar char="o"/>
            </a:pPr>
            <a:endParaRPr lang="en-US"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03800" y="1715295"/>
            <a:ext cx="6073924" cy="4048959"/>
          </a:xfrm>
          <a:prstGeom prst="rect">
            <a:avLst/>
          </a:prstGeom>
        </p:spPr>
      </p:pic>
      <p:sp>
        <p:nvSpPr>
          <p:cNvPr id="6" name="TextBox 5"/>
          <p:cNvSpPr txBox="1"/>
          <p:nvPr/>
        </p:nvSpPr>
        <p:spPr>
          <a:xfrm>
            <a:off x="7549281" y="5969578"/>
            <a:ext cx="982961" cy="184666"/>
          </a:xfrm>
          <a:prstGeom prst="rect">
            <a:avLst/>
          </a:prstGeom>
          <a:noFill/>
        </p:spPr>
        <p:txBody>
          <a:bodyPr wrap="none" rtlCol="0">
            <a:spAutoFit/>
          </a:bodyPr>
          <a:lstStyle/>
          <a:p>
            <a:r>
              <a:rPr lang="en-US" sz="600" dirty="0" err="1">
                <a:latin typeface="Calibri" panose="020F0502020204030204" pitchFamily="34" charset="0"/>
                <a:cs typeface="Calibri" panose="020F0502020204030204" pitchFamily="34" charset="0"/>
              </a:rPr>
              <a:t>Shutterstock</a:t>
            </a:r>
            <a:r>
              <a:rPr lang="en-US" sz="600" dirty="0">
                <a:latin typeface="Calibri" panose="020F0502020204030204" pitchFamily="34" charset="0"/>
                <a:cs typeface="Calibri" panose="020F0502020204030204" pitchFamily="34" charset="0"/>
              </a:rPr>
              <a:t> 1622521543</a:t>
            </a:r>
          </a:p>
        </p:txBody>
      </p:sp>
    </p:spTree>
    <p:extLst>
      <p:ext uri="{BB962C8B-B14F-4D97-AF65-F5344CB8AC3E}">
        <p14:creationId xmlns:p14="http://schemas.microsoft.com/office/powerpoint/2010/main" val="29310984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Foodborne Pathogens – Routes of Contamination</a:t>
            </a:r>
          </a:p>
        </p:txBody>
      </p:sp>
      <p:sp>
        <p:nvSpPr>
          <p:cNvPr id="3" name="Content Placeholder 2"/>
          <p:cNvSpPr>
            <a:spLocks noGrp="1"/>
          </p:cNvSpPr>
          <p:nvPr>
            <p:ph sz="quarter" idx="1"/>
          </p:nvPr>
        </p:nvSpPr>
        <p:spPr>
          <a:xfrm>
            <a:off x="1295400" y="1683328"/>
            <a:ext cx="7890164" cy="4873752"/>
          </a:xfrm>
        </p:spPr>
        <p:txBody>
          <a:bodyPr/>
          <a:lstStyle/>
          <a:p>
            <a:pPr>
              <a:buFont typeface="Courier New" panose="02070309020205020404" pitchFamily="49" charset="0"/>
              <a:buChar char="o"/>
            </a:pPr>
            <a:r>
              <a:rPr lang="en-US" dirty="0"/>
              <a:t>Processing </a:t>
            </a:r>
          </a:p>
          <a:p>
            <a:pPr lvl="1">
              <a:buFont typeface="Courier New" panose="02070309020205020404" pitchFamily="49" charset="0"/>
              <a:buChar char="o"/>
            </a:pPr>
            <a:r>
              <a:rPr lang="en-US" dirty="0"/>
              <a:t>Ingredients</a:t>
            </a:r>
          </a:p>
          <a:p>
            <a:pPr lvl="1">
              <a:buFont typeface="Courier New" panose="02070309020205020404" pitchFamily="49" charset="0"/>
              <a:buChar char="o"/>
            </a:pPr>
            <a:r>
              <a:rPr lang="en-US" dirty="0"/>
              <a:t>Equipment</a:t>
            </a:r>
          </a:p>
          <a:p>
            <a:pPr lvl="1">
              <a:buFont typeface="Courier New" panose="02070309020205020404" pitchFamily="49" charset="0"/>
              <a:buChar char="o"/>
            </a:pPr>
            <a:r>
              <a:rPr lang="en-US" dirty="0"/>
              <a:t>Processing environment</a:t>
            </a:r>
          </a:p>
          <a:p>
            <a:pPr lvl="1">
              <a:buFont typeface="Courier New" panose="02070309020205020404" pitchFamily="49" charset="0"/>
              <a:buChar char="o"/>
            </a:pPr>
            <a:r>
              <a:rPr lang="en-US" dirty="0"/>
              <a:t>Food handlers</a:t>
            </a:r>
          </a:p>
          <a:p>
            <a:pPr>
              <a:buFont typeface="Courier New" panose="02070309020205020404" pitchFamily="49" charset="0"/>
              <a:buChar char="o"/>
            </a:pPr>
            <a:endParaRPr lang="en-US" dirty="0"/>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40482" y="1837359"/>
            <a:ext cx="5871743" cy="3914497"/>
          </a:xfrm>
          <a:prstGeom prst="rect">
            <a:avLst/>
          </a:prstGeom>
        </p:spPr>
      </p:pic>
      <p:sp>
        <p:nvSpPr>
          <p:cNvPr id="7" name="TextBox 6"/>
          <p:cNvSpPr txBox="1"/>
          <p:nvPr/>
        </p:nvSpPr>
        <p:spPr>
          <a:xfrm>
            <a:off x="7684872" y="6079244"/>
            <a:ext cx="982961" cy="184666"/>
          </a:xfrm>
          <a:prstGeom prst="rect">
            <a:avLst/>
          </a:prstGeom>
          <a:noFill/>
        </p:spPr>
        <p:txBody>
          <a:bodyPr wrap="none" rtlCol="0">
            <a:spAutoFit/>
          </a:bodyPr>
          <a:lstStyle/>
          <a:p>
            <a:r>
              <a:rPr lang="en-US" sz="600" dirty="0" err="1">
                <a:latin typeface="Calibri" panose="020F0502020204030204" pitchFamily="34" charset="0"/>
                <a:cs typeface="Calibri" panose="020F0502020204030204" pitchFamily="34" charset="0"/>
              </a:rPr>
              <a:t>Shutterstock</a:t>
            </a:r>
            <a:r>
              <a:rPr lang="en-US" sz="600" dirty="0">
                <a:latin typeface="Calibri" panose="020F0502020204030204" pitchFamily="34" charset="0"/>
                <a:cs typeface="Calibri" panose="020F0502020204030204" pitchFamily="34" charset="0"/>
              </a:rPr>
              <a:t> 1586691583</a:t>
            </a:r>
          </a:p>
        </p:txBody>
      </p:sp>
    </p:spTree>
    <p:extLst>
      <p:ext uri="{BB962C8B-B14F-4D97-AF65-F5344CB8AC3E}">
        <p14:creationId xmlns:p14="http://schemas.microsoft.com/office/powerpoint/2010/main" val="28215884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Foodborne Pathogens – Routes of Contamination</a:t>
            </a:r>
          </a:p>
        </p:txBody>
      </p:sp>
      <p:sp>
        <p:nvSpPr>
          <p:cNvPr id="3" name="Content Placeholder 2"/>
          <p:cNvSpPr>
            <a:spLocks noGrp="1"/>
          </p:cNvSpPr>
          <p:nvPr>
            <p:ph sz="quarter" idx="1"/>
          </p:nvPr>
        </p:nvSpPr>
        <p:spPr>
          <a:xfrm>
            <a:off x="1139536" y="1662546"/>
            <a:ext cx="7090064" cy="4873752"/>
          </a:xfrm>
        </p:spPr>
        <p:txBody>
          <a:bodyPr/>
          <a:lstStyle/>
          <a:p>
            <a:pPr>
              <a:buFont typeface="Courier New" panose="02070309020205020404" pitchFamily="49" charset="0"/>
              <a:buChar char="o"/>
            </a:pPr>
            <a:r>
              <a:rPr lang="en-US" dirty="0"/>
              <a:t>Packaging</a:t>
            </a:r>
          </a:p>
          <a:p>
            <a:pPr lvl="1">
              <a:buFont typeface="Courier New" panose="02070309020205020404" pitchFamily="49" charset="0"/>
              <a:buChar char="o"/>
            </a:pPr>
            <a:r>
              <a:rPr lang="en-US" dirty="0"/>
              <a:t>Equipment</a:t>
            </a:r>
          </a:p>
          <a:p>
            <a:pPr lvl="1">
              <a:buFont typeface="Courier New" panose="02070309020205020404" pitchFamily="49" charset="0"/>
              <a:buChar char="o"/>
            </a:pPr>
            <a:r>
              <a:rPr lang="en-US" dirty="0"/>
              <a:t>Packaging materials</a:t>
            </a:r>
          </a:p>
          <a:p>
            <a:pPr lvl="1">
              <a:buFont typeface="Courier New" panose="02070309020205020404" pitchFamily="49" charset="0"/>
              <a:buChar char="o"/>
            </a:pPr>
            <a:r>
              <a:rPr lang="en-US" dirty="0"/>
              <a:t>Packaging environment</a:t>
            </a:r>
          </a:p>
          <a:p>
            <a:pPr lvl="1">
              <a:buFont typeface="Courier New" panose="02070309020205020404" pitchFamily="49" charset="0"/>
              <a:buChar char="o"/>
            </a:pPr>
            <a:r>
              <a:rPr lang="en-US" dirty="0"/>
              <a:t>Food handlers</a:t>
            </a:r>
          </a:p>
        </p:txBody>
      </p:sp>
      <p:sp>
        <p:nvSpPr>
          <p:cNvPr id="4" name="TextBox 3"/>
          <p:cNvSpPr txBox="1"/>
          <p:nvPr/>
        </p:nvSpPr>
        <p:spPr>
          <a:xfrm>
            <a:off x="7804824" y="4211515"/>
            <a:ext cx="1224876" cy="830997"/>
          </a:xfrm>
          <a:prstGeom prst="rect">
            <a:avLst/>
          </a:prstGeom>
          <a:noFill/>
          <a:ln>
            <a:solidFill>
              <a:schemeClr val="tx1"/>
            </a:solidFill>
          </a:ln>
        </p:spPr>
        <p:txBody>
          <a:bodyPr wrap="square" rtlCol="0">
            <a:spAutoFit/>
          </a:bodyPr>
          <a:lstStyle/>
          <a:p>
            <a:pPr algn="ctr"/>
            <a:r>
              <a:rPr lang="en-US" sz="1600" dirty="0"/>
              <a:t>Insert visual for packaging </a:t>
            </a: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13668" y="1829971"/>
            <a:ext cx="5998355" cy="3998905"/>
          </a:xfrm>
          <a:prstGeom prst="rect">
            <a:avLst/>
          </a:prstGeom>
        </p:spPr>
      </p:pic>
      <p:sp>
        <p:nvSpPr>
          <p:cNvPr id="7" name="TextBox 6"/>
          <p:cNvSpPr txBox="1"/>
          <p:nvPr/>
        </p:nvSpPr>
        <p:spPr>
          <a:xfrm>
            <a:off x="7421364" y="6241209"/>
            <a:ext cx="982961" cy="184666"/>
          </a:xfrm>
          <a:prstGeom prst="rect">
            <a:avLst/>
          </a:prstGeom>
          <a:noFill/>
        </p:spPr>
        <p:txBody>
          <a:bodyPr wrap="none" rtlCol="0">
            <a:spAutoFit/>
          </a:bodyPr>
          <a:lstStyle/>
          <a:p>
            <a:r>
              <a:rPr lang="en-US" sz="600" dirty="0" err="1">
                <a:latin typeface="Calibri" panose="020F0502020204030204" pitchFamily="34" charset="0"/>
                <a:cs typeface="Calibri" panose="020F0502020204030204" pitchFamily="34" charset="0"/>
              </a:rPr>
              <a:t>Shutterstock</a:t>
            </a:r>
            <a:r>
              <a:rPr lang="en-US" sz="600" dirty="0">
                <a:latin typeface="Calibri" panose="020F0502020204030204" pitchFamily="34" charset="0"/>
                <a:cs typeface="Calibri" panose="020F0502020204030204" pitchFamily="34" charset="0"/>
              </a:rPr>
              <a:t> 1285882819</a:t>
            </a:r>
          </a:p>
        </p:txBody>
      </p:sp>
    </p:spTree>
    <p:extLst>
      <p:ext uri="{BB962C8B-B14F-4D97-AF65-F5344CB8AC3E}">
        <p14:creationId xmlns:p14="http://schemas.microsoft.com/office/powerpoint/2010/main" val="31954380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Distribution</a:t>
            </a:r>
          </a:p>
        </p:txBody>
      </p:sp>
      <p:sp>
        <p:nvSpPr>
          <p:cNvPr id="3" name="Content Placeholder 2"/>
          <p:cNvSpPr>
            <a:spLocks noGrp="1"/>
          </p:cNvSpPr>
          <p:nvPr>
            <p:ph sz="quarter" idx="1"/>
          </p:nvPr>
        </p:nvSpPr>
        <p:spPr>
          <a:xfrm>
            <a:off x="994290" y="1610591"/>
            <a:ext cx="7568045" cy="4873752"/>
          </a:xfrm>
        </p:spPr>
        <p:txBody>
          <a:bodyPr/>
          <a:lstStyle/>
          <a:p>
            <a:pPr>
              <a:buFont typeface="Courier New" panose="02070309020205020404" pitchFamily="49" charset="0"/>
              <a:buChar char="o"/>
            </a:pPr>
            <a:r>
              <a:rPr lang="en-US" dirty="0"/>
              <a:t>Cleanliness of distribution vehicles</a:t>
            </a:r>
          </a:p>
          <a:p>
            <a:pPr>
              <a:buFont typeface="Courier New" panose="02070309020205020404" pitchFamily="49" charset="0"/>
              <a:buChar char="o"/>
            </a:pPr>
            <a:r>
              <a:rPr lang="en-US" dirty="0"/>
              <a:t>Storage facilities</a:t>
            </a:r>
          </a:p>
          <a:p>
            <a:pPr lvl="1">
              <a:buFont typeface="Courier New" panose="02070309020205020404" pitchFamily="49" charset="0"/>
              <a:buChar char="o"/>
            </a:pPr>
            <a:r>
              <a:rPr lang="en-US" dirty="0"/>
              <a:t>Cleanliness </a:t>
            </a:r>
          </a:p>
          <a:p>
            <a:pPr lvl="1">
              <a:buFont typeface="Courier New" panose="02070309020205020404" pitchFamily="49" charset="0"/>
              <a:buChar char="o"/>
            </a:pPr>
            <a:r>
              <a:rPr lang="en-US" dirty="0"/>
              <a:t>Temperature control</a:t>
            </a:r>
          </a:p>
          <a:p>
            <a:pPr lvl="1">
              <a:buFont typeface="Courier New" panose="02070309020205020404" pitchFamily="49" charset="0"/>
              <a:buChar char="o"/>
            </a:pPr>
            <a:r>
              <a:rPr lang="en-US" dirty="0"/>
              <a:t>Atmosphere control</a:t>
            </a:r>
          </a:p>
        </p:txBody>
      </p:sp>
      <p:sp>
        <p:nvSpPr>
          <p:cNvPr id="7" name="TextBox 6"/>
          <p:cNvSpPr txBox="1"/>
          <p:nvPr/>
        </p:nvSpPr>
        <p:spPr>
          <a:xfrm>
            <a:off x="7455624" y="6459837"/>
            <a:ext cx="982961" cy="184666"/>
          </a:xfrm>
          <a:prstGeom prst="rect">
            <a:avLst/>
          </a:prstGeom>
          <a:noFill/>
        </p:spPr>
        <p:txBody>
          <a:bodyPr wrap="none" rtlCol="0">
            <a:spAutoFit/>
          </a:bodyPr>
          <a:lstStyle/>
          <a:p>
            <a:r>
              <a:rPr lang="en-US" sz="600" dirty="0" err="1">
                <a:latin typeface="Calibri" panose="020F0502020204030204" pitchFamily="34" charset="0"/>
                <a:cs typeface="Calibri" panose="020F0502020204030204" pitchFamily="34" charset="0"/>
              </a:rPr>
              <a:t>Shutterstock</a:t>
            </a:r>
            <a:r>
              <a:rPr lang="en-US" sz="600" dirty="0">
                <a:latin typeface="Calibri" panose="020F0502020204030204" pitchFamily="34" charset="0"/>
                <a:cs typeface="Calibri" panose="020F0502020204030204" pitchFamily="34" charset="0"/>
              </a:rPr>
              <a:t> 1695432844</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21834" y="2366915"/>
            <a:ext cx="5850540" cy="3899969"/>
          </a:xfrm>
          <a:prstGeom prst="rect">
            <a:avLst/>
          </a:prstGeom>
        </p:spPr>
      </p:pic>
    </p:spTree>
    <p:extLst>
      <p:ext uri="{BB962C8B-B14F-4D97-AF65-F5344CB8AC3E}">
        <p14:creationId xmlns:p14="http://schemas.microsoft.com/office/powerpoint/2010/main" val="39226865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Consumer Role</a:t>
            </a:r>
          </a:p>
        </p:txBody>
      </p:sp>
      <p:sp>
        <p:nvSpPr>
          <p:cNvPr id="3" name="Content Placeholder 2"/>
          <p:cNvSpPr>
            <a:spLocks noGrp="1"/>
          </p:cNvSpPr>
          <p:nvPr>
            <p:ph sz="quarter" idx="1"/>
          </p:nvPr>
        </p:nvSpPr>
        <p:spPr>
          <a:xfrm>
            <a:off x="1149927" y="1610591"/>
            <a:ext cx="7557655" cy="4873752"/>
          </a:xfrm>
        </p:spPr>
        <p:txBody>
          <a:bodyPr/>
          <a:lstStyle/>
          <a:p>
            <a:pPr>
              <a:buFont typeface="Courier New" panose="02070309020205020404" pitchFamily="49" charset="0"/>
              <a:buChar char="o"/>
            </a:pPr>
            <a:r>
              <a:rPr lang="en-US" dirty="0"/>
              <a:t>Storage (before and after preparation)</a:t>
            </a:r>
          </a:p>
          <a:p>
            <a:pPr lvl="1">
              <a:buFont typeface="Courier New" panose="02070309020205020404" pitchFamily="49" charset="0"/>
              <a:buChar char="o"/>
            </a:pPr>
            <a:r>
              <a:rPr lang="en-US" dirty="0"/>
              <a:t>Temperature</a:t>
            </a:r>
          </a:p>
          <a:p>
            <a:pPr lvl="1">
              <a:buFont typeface="Courier New" panose="02070309020205020404" pitchFamily="49" charset="0"/>
              <a:buChar char="o"/>
            </a:pPr>
            <a:r>
              <a:rPr lang="en-US" dirty="0"/>
              <a:t>Time</a:t>
            </a:r>
          </a:p>
          <a:p>
            <a:pPr>
              <a:buFont typeface="Courier New" panose="02070309020205020404" pitchFamily="49" charset="0"/>
              <a:buChar char="o"/>
            </a:pPr>
            <a:r>
              <a:rPr lang="en-US" dirty="0"/>
              <a:t>Handling and Preparation</a:t>
            </a:r>
          </a:p>
          <a:p>
            <a:pPr lvl="1">
              <a:buFont typeface="Courier New" panose="02070309020205020404" pitchFamily="49" charset="0"/>
              <a:buChar char="o"/>
            </a:pPr>
            <a:r>
              <a:rPr lang="en-US" dirty="0"/>
              <a:t>Personal hygiene</a:t>
            </a:r>
          </a:p>
          <a:p>
            <a:pPr lvl="1">
              <a:buFont typeface="Courier New" panose="02070309020205020404" pitchFamily="49" charset="0"/>
              <a:buChar char="o"/>
            </a:pPr>
            <a:r>
              <a:rPr lang="en-US" dirty="0"/>
              <a:t>Surface cleanliness</a:t>
            </a:r>
          </a:p>
          <a:p>
            <a:pPr lvl="1">
              <a:buFont typeface="Courier New" panose="02070309020205020404" pitchFamily="49" charset="0"/>
              <a:buChar char="o"/>
            </a:pPr>
            <a:r>
              <a:rPr lang="en-US" dirty="0"/>
              <a:t>Avoid cross contamination</a:t>
            </a:r>
          </a:p>
          <a:p>
            <a:pPr lvl="1">
              <a:buFont typeface="Courier New" panose="02070309020205020404" pitchFamily="49" charset="0"/>
              <a:buChar char="o"/>
            </a:pPr>
            <a:r>
              <a:rPr lang="en-US" dirty="0"/>
              <a:t>Cook to recommended temperature for safety</a:t>
            </a:r>
          </a:p>
          <a:p>
            <a:pPr lvl="1">
              <a:buFont typeface="Courier New" panose="02070309020205020404" pitchFamily="49" charset="0"/>
              <a:buChar char="o"/>
            </a:pPr>
            <a:endParaRPr lang="en-US" dirty="0"/>
          </a:p>
        </p:txBody>
      </p:sp>
      <p:sp>
        <p:nvSpPr>
          <p:cNvPr id="4" name="Teardrop 3"/>
          <p:cNvSpPr/>
          <p:nvPr/>
        </p:nvSpPr>
        <p:spPr>
          <a:xfrm rot="19707602">
            <a:off x="7368640" y="1971103"/>
            <a:ext cx="1397266" cy="1375959"/>
          </a:xfrm>
          <a:prstGeom prst="teardrop">
            <a:avLst>
              <a:gd name="adj" fmla="val 108917"/>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Calibri" panose="020F0502020204030204" pitchFamily="34" charset="0"/>
                <a:cs typeface="Calibri" panose="020F0502020204030204" pitchFamily="34" charset="0"/>
              </a:rPr>
              <a:t>Clean</a:t>
            </a:r>
          </a:p>
        </p:txBody>
      </p:sp>
      <p:sp>
        <p:nvSpPr>
          <p:cNvPr id="5" name="Sun 4"/>
          <p:cNvSpPr/>
          <p:nvPr/>
        </p:nvSpPr>
        <p:spPr>
          <a:xfrm>
            <a:off x="8486137" y="3078484"/>
            <a:ext cx="2080263" cy="1755185"/>
          </a:xfrm>
          <a:prstGeom prst="sun">
            <a:avLst/>
          </a:prstGeom>
          <a:solidFill>
            <a:srgbClr val="EBF83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Calibri" panose="020F0502020204030204" pitchFamily="34" charset="0"/>
                <a:cs typeface="Calibri" panose="020F0502020204030204" pitchFamily="34" charset="0"/>
              </a:rPr>
              <a:t>Cook</a:t>
            </a:r>
          </a:p>
        </p:txBody>
      </p:sp>
      <p:grpSp>
        <p:nvGrpSpPr>
          <p:cNvPr id="12" name="Group 11"/>
          <p:cNvGrpSpPr/>
          <p:nvPr/>
        </p:nvGrpSpPr>
        <p:grpSpPr>
          <a:xfrm>
            <a:off x="7522710" y="4796556"/>
            <a:ext cx="1261520" cy="1218707"/>
            <a:chOff x="7269477" y="4811631"/>
            <a:chExt cx="1552118" cy="1480007"/>
          </a:xfrm>
        </p:grpSpPr>
        <p:sp>
          <p:nvSpPr>
            <p:cNvPr id="6" name="Donut 5"/>
            <p:cNvSpPr/>
            <p:nvPr/>
          </p:nvSpPr>
          <p:spPr>
            <a:xfrm>
              <a:off x="7269477" y="4811631"/>
              <a:ext cx="1552118" cy="1480007"/>
            </a:xfrm>
            <a:prstGeom prst="donut">
              <a:avLst>
                <a:gd name="adj" fmla="val 8963"/>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p:cNvSpPr txBox="1"/>
            <p:nvPr/>
          </p:nvSpPr>
          <p:spPr>
            <a:xfrm>
              <a:off x="7640459" y="5348264"/>
              <a:ext cx="598049" cy="369332"/>
            </a:xfrm>
            <a:prstGeom prst="rect">
              <a:avLst/>
            </a:prstGeom>
            <a:noFill/>
          </p:spPr>
          <p:txBody>
            <a:bodyPr wrap="none" rtlCol="0">
              <a:spAutoFit/>
            </a:bodyPr>
            <a:lstStyle/>
            <a:p>
              <a:r>
                <a:rPr lang="en-US" b="1" dirty="0">
                  <a:latin typeface="Calibri" panose="020F0502020204030204" pitchFamily="34" charset="0"/>
                  <a:cs typeface="Calibri" panose="020F0502020204030204" pitchFamily="34" charset="0"/>
                </a:rPr>
                <a:t>Raw</a:t>
              </a:r>
            </a:p>
          </p:txBody>
        </p:sp>
      </p:grpSp>
      <p:grpSp>
        <p:nvGrpSpPr>
          <p:cNvPr id="11" name="Group 10"/>
          <p:cNvGrpSpPr/>
          <p:nvPr/>
        </p:nvGrpSpPr>
        <p:grpSpPr>
          <a:xfrm>
            <a:off x="10229443" y="4796556"/>
            <a:ext cx="1264899" cy="1218707"/>
            <a:chOff x="9200561" y="4811630"/>
            <a:chExt cx="1552118" cy="1480007"/>
          </a:xfrm>
        </p:grpSpPr>
        <p:sp>
          <p:nvSpPr>
            <p:cNvPr id="8" name="Donut 7"/>
            <p:cNvSpPr/>
            <p:nvPr/>
          </p:nvSpPr>
          <p:spPr>
            <a:xfrm>
              <a:off x="9200561" y="4811630"/>
              <a:ext cx="1552118" cy="1480007"/>
            </a:xfrm>
            <a:prstGeom prst="donut">
              <a:avLst>
                <a:gd name="adj" fmla="val 8963"/>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p:cNvSpPr txBox="1"/>
            <p:nvPr/>
          </p:nvSpPr>
          <p:spPr>
            <a:xfrm>
              <a:off x="9435816" y="5312345"/>
              <a:ext cx="896527" cy="369332"/>
            </a:xfrm>
            <a:prstGeom prst="rect">
              <a:avLst/>
            </a:prstGeom>
            <a:noFill/>
          </p:spPr>
          <p:txBody>
            <a:bodyPr wrap="none" rtlCol="0">
              <a:spAutoFit/>
            </a:bodyPr>
            <a:lstStyle/>
            <a:p>
              <a:r>
                <a:rPr lang="en-US" b="1" dirty="0">
                  <a:latin typeface="Calibri" panose="020F0502020204030204" pitchFamily="34" charset="0"/>
                  <a:cs typeface="Calibri" panose="020F0502020204030204" pitchFamily="34" charset="0"/>
                </a:rPr>
                <a:t>Cooked</a:t>
              </a:r>
            </a:p>
          </p:txBody>
        </p:sp>
      </p:grpSp>
      <p:sp>
        <p:nvSpPr>
          <p:cNvPr id="10" name="Left-Right Arrow 9"/>
          <p:cNvSpPr/>
          <p:nvPr/>
        </p:nvSpPr>
        <p:spPr>
          <a:xfrm>
            <a:off x="8862827" y="5198611"/>
            <a:ext cx="1268683" cy="39668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Calibri" panose="020F0502020204030204" pitchFamily="34" charset="0"/>
                <a:cs typeface="Calibri" panose="020F0502020204030204" pitchFamily="34" charset="0"/>
              </a:rPr>
              <a:t>Separate</a:t>
            </a:r>
          </a:p>
        </p:txBody>
      </p:sp>
    </p:spTree>
    <p:extLst>
      <p:ext uri="{BB962C8B-B14F-4D97-AF65-F5344CB8AC3E}">
        <p14:creationId xmlns:p14="http://schemas.microsoft.com/office/powerpoint/2010/main" val="26887797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Foods Most Often Associated with Foodborne Illness</a:t>
            </a:r>
          </a:p>
        </p:txBody>
      </p:sp>
      <p:sp>
        <p:nvSpPr>
          <p:cNvPr id="3" name="Content Placeholder 2"/>
          <p:cNvSpPr>
            <a:spLocks noGrp="1"/>
          </p:cNvSpPr>
          <p:nvPr>
            <p:ph sz="quarter" idx="1"/>
          </p:nvPr>
        </p:nvSpPr>
        <p:spPr>
          <a:xfrm>
            <a:off x="952501" y="1527464"/>
            <a:ext cx="6767434" cy="4873752"/>
          </a:xfrm>
        </p:spPr>
        <p:txBody>
          <a:bodyPr>
            <a:normAutofit fontScale="92500" lnSpcReduction="20000"/>
          </a:bodyPr>
          <a:lstStyle/>
          <a:p>
            <a:pPr>
              <a:buFont typeface="Courier New" panose="02070309020205020404" pitchFamily="49" charset="0"/>
              <a:buChar char="o"/>
            </a:pPr>
            <a:r>
              <a:rPr lang="en-US" dirty="0"/>
              <a:t>Raw produce</a:t>
            </a:r>
          </a:p>
          <a:p>
            <a:pPr lvl="1">
              <a:buFont typeface="Courier New" panose="02070309020205020404" pitchFamily="49" charset="0"/>
              <a:buChar char="o"/>
            </a:pPr>
            <a:r>
              <a:rPr lang="en-US" dirty="0"/>
              <a:t>Leafy greens</a:t>
            </a:r>
          </a:p>
          <a:p>
            <a:pPr lvl="1">
              <a:buFont typeface="Courier New" panose="02070309020205020404" pitchFamily="49" charset="0"/>
              <a:buChar char="o"/>
            </a:pPr>
            <a:r>
              <a:rPr lang="en-US" dirty="0"/>
              <a:t>Berries</a:t>
            </a:r>
          </a:p>
          <a:p>
            <a:pPr lvl="2">
              <a:buFont typeface="Courier New" panose="02070309020205020404" pitchFamily="49" charset="0"/>
              <a:buChar char="o"/>
            </a:pPr>
            <a:r>
              <a:rPr lang="en-US" dirty="0"/>
              <a:t>Potential issues: Field contamination, strategies to remove contamination lacking</a:t>
            </a:r>
          </a:p>
          <a:p>
            <a:pPr>
              <a:buFont typeface="Courier New" panose="02070309020205020404" pitchFamily="49" charset="0"/>
              <a:buChar char="o"/>
            </a:pPr>
            <a:r>
              <a:rPr lang="en-US" dirty="0"/>
              <a:t>Animal-derived foods</a:t>
            </a:r>
          </a:p>
          <a:p>
            <a:pPr lvl="1">
              <a:buFont typeface="Courier New" panose="02070309020205020404" pitchFamily="49" charset="0"/>
              <a:buChar char="o"/>
            </a:pPr>
            <a:r>
              <a:rPr lang="en-US" dirty="0"/>
              <a:t>Poultry</a:t>
            </a:r>
          </a:p>
          <a:p>
            <a:pPr lvl="1">
              <a:buFont typeface="Courier New" panose="02070309020205020404" pitchFamily="49" charset="0"/>
              <a:buChar char="o"/>
            </a:pPr>
            <a:r>
              <a:rPr lang="en-US" dirty="0"/>
              <a:t>Beef</a:t>
            </a:r>
          </a:p>
          <a:p>
            <a:pPr lvl="1">
              <a:buFont typeface="Courier New" panose="02070309020205020404" pitchFamily="49" charset="0"/>
              <a:buChar char="o"/>
            </a:pPr>
            <a:r>
              <a:rPr lang="en-US" dirty="0"/>
              <a:t>Eggs</a:t>
            </a:r>
          </a:p>
          <a:p>
            <a:pPr lvl="1">
              <a:buFont typeface="Courier New" panose="02070309020205020404" pitchFamily="49" charset="0"/>
              <a:buChar char="o"/>
            </a:pPr>
            <a:r>
              <a:rPr lang="en-US" dirty="0"/>
              <a:t>Seafood</a:t>
            </a:r>
          </a:p>
          <a:p>
            <a:pPr lvl="1">
              <a:buFont typeface="Courier New" panose="02070309020205020404" pitchFamily="49" charset="0"/>
              <a:buChar char="o"/>
            </a:pPr>
            <a:r>
              <a:rPr lang="en-US" dirty="0"/>
              <a:t>Dairy</a:t>
            </a:r>
          </a:p>
          <a:p>
            <a:pPr lvl="2">
              <a:buFont typeface="Courier New" panose="02070309020205020404" pitchFamily="49" charset="0"/>
              <a:buChar char="o"/>
            </a:pPr>
            <a:r>
              <a:rPr lang="en-US" dirty="0"/>
              <a:t>Potential issues: Insufficient heating, storage, reheating, cross-contamination</a:t>
            </a:r>
          </a:p>
          <a:p>
            <a:pPr>
              <a:buFont typeface="Courier New" panose="02070309020205020404" pitchFamily="49" charset="0"/>
              <a:buChar char="o"/>
            </a:pPr>
            <a:r>
              <a:rPr lang="en-US" dirty="0"/>
              <a:t>Ready-to-Eat (RTE)</a:t>
            </a:r>
          </a:p>
          <a:p>
            <a:pPr lvl="1">
              <a:buFont typeface="Courier New" panose="02070309020205020404" pitchFamily="49" charset="0"/>
              <a:buChar char="o"/>
            </a:pPr>
            <a:r>
              <a:rPr lang="en-US" dirty="0"/>
              <a:t>Deli-meat</a:t>
            </a:r>
          </a:p>
          <a:p>
            <a:pPr lvl="2">
              <a:buFont typeface="Courier New" panose="02070309020205020404" pitchFamily="49" charset="0"/>
              <a:buChar char="o"/>
            </a:pPr>
            <a:r>
              <a:rPr lang="en-US" dirty="0"/>
              <a:t>Potential issues: Insufficient processing, post-process contamination</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20000" y="2072324"/>
            <a:ext cx="3858252" cy="2798499"/>
          </a:xfrm>
          <a:prstGeom prst="rect">
            <a:avLst/>
          </a:prstGeom>
        </p:spPr>
      </p:pic>
      <p:sp>
        <p:nvSpPr>
          <p:cNvPr id="6" name="TextBox 5"/>
          <p:cNvSpPr txBox="1"/>
          <p:nvPr/>
        </p:nvSpPr>
        <p:spPr>
          <a:xfrm>
            <a:off x="9057645" y="5085976"/>
            <a:ext cx="982961" cy="184666"/>
          </a:xfrm>
          <a:prstGeom prst="rect">
            <a:avLst/>
          </a:prstGeom>
          <a:noFill/>
        </p:spPr>
        <p:txBody>
          <a:bodyPr wrap="none" rtlCol="0">
            <a:spAutoFit/>
          </a:bodyPr>
          <a:lstStyle/>
          <a:p>
            <a:r>
              <a:rPr lang="en-US" sz="600" dirty="0" err="1">
                <a:latin typeface="Calibri" panose="020F0502020204030204" pitchFamily="34" charset="0"/>
                <a:cs typeface="Calibri" panose="020F0502020204030204" pitchFamily="34" charset="0"/>
              </a:rPr>
              <a:t>Shutterstock</a:t>
            </a:r>
            <a:r>
              <a:rPr lang="en-US" sz="600" dirty="0">
                <a:latin typeface="Calibri" panose="020F0502020204030204" pitchFamily="34" charset="0"/>
                <a:cs typeface="Calibri" panose="020F0502020204030204" pitchFamily="34" charset="0"/>
              </a:rPr>
              <a:t> 1766380025</a:t>
            </a:r>
          </a:p>
        </p:txBody>
      </p:sp>
    </p:spTree>
    <p:extLst>
      <p:ext uri="{BB962C8B-B14F-4D97-AF65-F5344CB8AC3E}">
        <p14:creationId xmlns:p14="http://schemas.microsoft.com/office/powerpoint/2010/main" val="23667949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Foodborne Pathogen Control </a:t>
            </a:r>
          </a:p>
        </p:txBody>
      </p:sp>
      <p:sp>
        <p:nvSpPr>
          <p:cNvPr id="3" name="Content Placeholder 2"/>
          <p:cNvSpPr>
            <a:spLocks noGrp="1"/>
          </p:cNvSpPr>
          <p:nvPr>
            <p:ph sz="quarter" idx="1"/>
          </p:nvPr>
        </p:nvSpPr>
        <p:spPr>
          <a:xfrm>
            <a:off x="1139536" y="1579418"/>
            <a:ext cx="7557655" cy="4873752"/>
          </a:xfrm>
        </p:spPr>
        <p:txBody>
          <a:bodyPr>
            <a:normAutofit fontScale="92500" lnSpcReduction="10000"/>
          </a:bodyPr>
          <a:lstStyle/>
          <a:p>
            <a:pPr>
              <a:buFont typeface="Courier New" panose="02070309020205020404" pitchFamily="49" charset="0"/>
              <a:buChar char="o"/>
            </a:pPr>
            <a:r>
              <a:rPr lang="en-US" dirty="0"/>
              <a:t>Prevent contamination of food</a:t>
            </a:r>
          </a:p>
          <a:p>
            <a:pPr lvl="1">
              <a:buFont typeface="Courier New" panose="02070309020205020404" pitchFamily="49" charset="0"/>
              <a:buChar char="o"/>
            </a:pPr>
            <a:r>
              <a:rPr lang="en-US" dirty="0"/>
              <a:t>Hygiene</a:t>
            </a:r>
          </a:p>
          <a:p>
            <a:pPr lvl="1">
              <a:buFont typeface="Courier New" panose="02070309020205020404" pitchFamily="49" charset="0"/>
              <a:buChar char="o"/>
            </a:pPr>
            <a:r>
              <a:rPr lang="en-US" dirty="0"/>
              <a:t>Environmental controls</a:t>
            </a:r>
          </a:p>
          <a:p>
            <a:pPr>
              <a:buFont typeface="Courier New" panose="02070309020205020404" pitchFamily="49" charset="0"/>
              <a:buChar char="o"/>
            </a:pPr>
            <a:r>
              <a:rPr lang="en-US" dirty="0"/>
              <a:t>Suppress bacterial growth in food</a:t>
            </a:r>
          </a:p>
          <a:p>
            <a:pPr lvl="1">
              <a:buFont typeface="Courier New" panose="02070309020205020404" pitchFamily="49" charset="0"/>
              <a:buChar char="o"/>
            </a:pPr>
            <a:r>
              <a:rPr lang="en-US" dirty="0"/>
              <a:t>Acidity (pH)</a:t>
            </a:r>
          </a:p>
          <a:p>
            <a:pPr lvl="1">
              <a:buFont typeface="Courier New" panose="02070309020205020404" pitchFamily="49" charset="0"/>
              <a:buChar char="o"/>
            </a:pPr>
            <a:r>
              <a:rPr lang="en-US" dirty="0"/>
              <a:t>Water activity (A</a:t>
            </a:r>
            <a:r>
              <a:rPr lang="en-US" baseline="-25000" dirty="0"/>
              <a:t>w</a:t>
            </a:r>
            <a:r>
              <a:rPr lang="en-US" dirty="0"/>
              <a:t>)</a:t>
            </a:r>
          </a:p>
          <a:p>
            <a:pPr lvl="1">
              <a:buFont typeface="Courier New" panose="02070309020205020404" pitchFamily="49" charset="0"/>
              <a:buChar char="o"/>
            </a:pPr>
            <a:r>
              <a:rPr lang="en-US" dirty="0"/>
              <a:t>Atmospheric controls within package and storage</a:t>
            </a:r>
          </a:p>
          <a:p>
            <a:pPr lvl="1">
              <a:buFont typeface="Courier New" panose="02070309020205020404" pitchFamily="49" charset="0"/>
              <a:buChar char="o"/>
            </a:pPr>
            <a:r>
              <a:rPr lang="en-US" dirty="0"/>
              <a:t>Storage temperature</a:t>
            </a:r>
          </a:p>
          <a:p>
            <a:pPr>
              <a:buFont typeface="Courier New" panose="02070309020205020404" pitchFamily="49" charset="0"/>
              <a:buChar char="o"/>
            </a:pPr>
            <a:r>
              <a:rPr lang="en-US" dirty="0"/>
              <a:t>Inactivate in food</a:t>
            </a:r>
          </a:p>
          <a:p>
            <a:pPr lvl="1">
              <a:buFont typeface="Courier New" panose="02070309020205020404" pitchFamily="49" charset="0"/>
              <a:buChar char="o"/>
            </a:pPr>
            <a:r>
              <a:rPr lang="en-US" dirty="0"/>
              <a:t>Thermal conditions (time/temperature)</a:t>
            </a:r>
          </a:p>
          <a:p>
            <a:pPr lvl="1">
              <a:buFont typeface="Courier New" panose="02070309020205020404" pitchFamily="49" charset="0"/>
              <a:buChar char="o"/>
            </a:pPr>
            <a:r>
              <a:rPr lang="en-US" dirty="0"/>
              <a:t>Pressure</a:t>
            </a:r>
          </a:p>
          <a:p>
            <a:pPr lvl="1">
              <a:buFont typeface="Courier New" panose="02070309020205020404" pitchFamily="49" charset="0"/>
              <a:buChar char="o"/>
            </a:pPr>
            <a:r>
              <a:rPr lang="en-US" dirty="0"/>
              <a:t>Ultraviolet light</a:t>
            </a:r>
          </a:p>
          <a:p>
            <a:pPr lvl="1">
              <a:buFont typeface="Courier New" panose="02070309020205020404" pitchFamily="49" charset="0"/>
              <a:buChar char="o"/>
            </a:pPr>
            <a:r>
              <a:rPr lang="en-US" dirty="0"/>
              <a:t>Ozone </a:t>
            </a:r>
          </a:p>
          <a:p>
            <a:pPr lvl="1">
              <a:buFont typeface="Courier New" panose="02070309020205020404" pitchFamily="49" charset="0"/>
              <a:buChar char="o"/>
            </a:pPr>
            <a:r>
              <a:rPr lang="en-US" dirty="0"/>
              <a:t>Irradiation</a:t>
            </a:r>
          </a:p>
          <a:p>
            <a:pPr lvl="1">
              <a:buFont typeface="Courier New" panose="02070309020205020404" pitchFamily="49" charset="0"/>
              <a:buChar char="o"/>
            </a:pPr>
            <a:endParaRPr lang="en-US" dirty="0"/>
          </a:p>
        </p:txBody>
      </p:sp>
    </p:spTree>
    <p:extLst>
      <p:ext uri="{BB962C8B-B14F-4D97-AF65-F5344CB8AC3E}">
        <p14:creationId xmlns:p14="http://schemas.microsoft.com/office/powerpoint/2010/main" val="6406349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pPr eaLnBrk="1" hangingPunct="1"/>
            <a:r>
              <a:rPr lang="en-US" sz="3200" dirty="0"/>
              <a:t>Foodborne Illness Symptoms</a:t>
            </a:r>
          </a:p>
        </p:txBody>
      </p:sp>
      <p:sp>
        <p:nvSpPr>
          <p:cNvPr id="18435" name="Rectangle 3"/>
          <p:cNvSpPr>
            <a:spLocks noGrp="1" noChangeArrowheads="1"/>
          </p:cNvSpPr>
          <p:nvPr>
            <p:ph sz="quarter" idx="1"/>
          </p:nvPr>
        </p:nvSpPr>
        <p:spPr>
          <a:xfrm>
            <a:off x="1243444" y="1684338"/>
            <a:ext cx="8910579" cy="4734047"/>
          </a:xfrm>
        </p:spPr>
        <p:txBody>
          <a:bodyPr>
            <a:normAutofit lnSpcReduction="10000"/>
          </a:bodyPr>
          <a:lstStyle/>
          <a:p>
            <a:pPr eaLnBrk="1" hangingPunct="1">
              <a:buFont typeface="Courier New" panose="02070309020205020404" pitchFamily="49" charset="0"/>
              <a:buChar char="o"/>
            </a:pPr>
            <a:r>
              <a:rPr lang="en-US" sz="2400" dirty="0"/>
              <a:t>Predominantl</a:t>
            </a:r>
            <a:r>
              <a:rPr lang="en-US" dirty="0"/>
              <a:t>y acute gastroenteritis</a:t>
            </a:r>
          </a:p>
          <a:p>
            <a:pPr lvl="1">
              <a:buFont typeface="Courier New" panose="02070309020205020404" pitchFamily="49" charset="0"/>
              <a:buChar char="o"/>
            </a:pPr>
            <a:r>
              <a:rPr lang="en-US" dirty="0"/>
              <a:t>Diarrhea (sometimes bloody) (&gt; 3 or 4 loose stools within 24-hour period)</a:t>
            </a:r>
          </a:p>
          <a:p>
            <a:pPr lvl="1">
              <a:buFont typeface="Courier New" panose="02070309020205020404" pitchFamily="49" charset="0"/>
              <a:buChar char="o"/>
            </a:pPr>
            <a:r>
              <a:rPr lang="en-US" dirty="0"/>
              <a:t>Vomiting</a:t>
            </a:r>
          </a:p>
          <a:p>
            <a:pPr lvl="1">
              <a:buFont typeface="Courier New" panose="02070309020205020404" pitchFamily="49" charset="0"/>
              <a:buChar char="o"/>
            </a:pPr>
            <a:r>
              <a:rPr lang="en-US" dirty="0"/>
              <a:t>Abdominal pain</a:t>
            </a:r>
          </a:p>
          <a:p>
            <a:pPr lvl="1">
              <a:buFont typeface="Courier New" panose="02070309020205020404" pitchFamily="49" charset="0"/>
              <a:buChar char="o"/>
            </a:pPr>
            <a:r>
              <a:rPr lang="en-US" dirty="0"/>
              <a:t>Sometimes fever</a:t>
            </a:r>
          </a:p>
          <a:p>
            <a:pPr lvl="1">
              <a:buFont typeface="Courier New" panose="02070309020205020404" pitchFamily="49" charset="0"/>
              <a:buChar char="o"/>
            </a:pPr>
            <a:r>
              <a:rPr lang="en-US" dirty="0"/>
              <a:t>Body aches</a:t>
            </a:r>
          </a:p>
          <a:p>
            <a:pPr eaLnBrk="1" hangingPunct="1">
              <a:buFont typeface="Courier New" panose="02070309020205020404" pitchFamily="49" charset="0"/>
              <a:buChar char="o"/>
            </a:pPr>
            <a:r>
              <a:rPr lang="en-US" sz="2400" dirty="0"/>
              <a:t>Other systems can be affected</a:t>
            </a:r>
          </a:p>
          <a:p>
            <a:pPr lvl="1">
              <a:buFont typeface="Courier New" panose="02070309020205020404" pitchFamily="49" charset="0"/>
              <a:buChar char="o"/>
            </a:pPr>
            <a:r>
              <a:rPr lang="en-US" dirty="0"/>
              <a:t>Neurological (botulism)</a:t>
            </a:r>
          </a:p>
          <a:p>
            <a:pPr lvl="1">
              <a:buFont typeface="Courier New" panose="02070309020205020404" pitchFamily="49" charset="0"/>
              <a:buChar char="o"/>
            </a:pPr>
            <a:r>
              <a:rPr lang="en-US" dirty="0"/>
              <a:t>Renal (hemolytic uremic syndrome (STEC))</a:t>
            </a:r>
          </a:p>
          <a:p>
            <a:pPr lvl="1">
              <a:buFont typeface="Courier New" panose="02070309020205020404" pitchFamily="49" charset="0"/>
              <a:buChar char="o"/>
            </a:pPr>
            <a:r>
              <a:rPr lang="en-US" dirty="0"/>
              <a:t>Hepatic (hepatitis A viral infection)</a:t>
            </a:r>
          </a:p>
          <a:p>
            <a:pPr lvl="1">
              <a:buFont typeface="Courier New" panose="02070309020205020404" pitchFamily="49" charset="0"/>
              <a:buChar char="o"/>
            </a:pPr>
            <a:r>
              <a:rPr lang="en-US" dirty="0"/>
              <a:t>Meningitis (</a:t>
            </a:r>
            <a:r>
              <a:rPr lang="en-US" dirty="0" err="1"/>
              <a:t>listeriosis</a:t>
            </a:r>
            <a:r>
              <a:rPr lang="en-US" dirty="0"/>
              <a:t>)</a:t>
            </a:r>
          </a:p>
          <a:p>
            <a:pPr lvl="1">
              <a:buFont typeface="Courier New" panose="02070309020205020404" pitchFamily="49" charset="0"/>
              <a:buChar char="o"/>
            </a:pPr>
            <a:r>
              <a:rPr lang="en-US" dirty="0"/>
              <a:t>Fetal health (</a:t>
            </a:r>
            <a:r>
              <a:rPr lang="en-US" dirty="0" err="1"/>
              <a:t>listeriosis</a:t>
            </a:r>
            <a:r>
              <a:rPr lang="en-US" dirty="0"/>
              <a:t>)</a:t>
            </a:r>
          </a:p>
          <a:p>
            <a:pPr lvl="2">
              <a:buFont typeface="Courier New" panose="02070309020205020404" pitchFamily="49" charset="0"/>
              <a:buChar char="o"/>
            </a:pPr>
            <a:endParaRPr lang="en-US" dirty="0"/>
          </a:p>
        </p:txBody>
      </p:sp>
    </p:spTree>
    <p:extLst>
      <p:ext uri="{BB962C8B-B14F-4D97-AF65-F5344CB8AC3E}">
        <p14:creationId xmlns:p14="http://schemas.microsoft.com/office/powerpoint/2010/main" val="1323686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8"/>
          <p:cNvSpPr txBox="1">
            <a:spLocks/>
          </p:cNvSpPr>
          <p:nvPr/>
        </p:nvSpPr>
        <p:spPr>
          <a:xfrm>
            <a:off x="947803" y="274638"/>
            <a:ext cx="9956800" cy="1143000"/>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Calibri"/>
                <a:ea typeface="+mj-ea"/>
                <a:cs typeface="Calibri"/>
              </a:defRPr>
            </a:lvl1pPr>
          </a:lstStyle>
          <a:p>
            <a:r>
              <a:rPr lang="en-US" dirty="0"/>
              <a:t>Foodborne Illness – Microbiological Origin  </a:t>
            </a:r>
          </a:p>
        </p:txBody>
      </p:sp>
      <p:sp>
        <p:nvSpPr>
          <p:cNvPr id="5" name="Content Placeholder 19"/>
          <p:cNvSpPr txBox="1">
            <a:spLocks/>
          </p:cNvSpPr>
          <p:nvPr/>
        </p:nvSpPr>
        <p:spPr>
          <a:xfrm>
            <a:off x="1323584" y="1523932"/>
            <a:ext cx="9956800" cy="4873752"/>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Calibri"/>
                <a:ea typeface="+mn-ea"/>
                <a:cs typeface="Calibri"/>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Calibri"/>
                <a:ea typeface="+mn-ea"/>
                <a:cs typeface="Calibri"/>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Calibri"/>
                <a:ea typeface="+mn-ea"/>
                <a:cs typeface="Calibri"/>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Calibri"/>
                <a:ea typeface="+mn-ea"/>
                <a:cs typeface="Calibri"/>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Calibri"/>
                <a:ea typeface="+mn-ea"/>
                <a:cs typeface="Calibri"/>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a:buSzPct val="80000"/>
              <a:buFont typeface="Courier New" panose="02070309020205020404" pitchFamily="49" charset="0"/>
              <a:buChar char="o"/>
            </a:pPr>
            <a:r>
              <a:rPr lang="en-US" dirty="0"/>
              <a:t>Consumption of microbial contaminants from food or drinking water</a:t>
            </a:r>
          </a:p>
          <a:p>
            <a:pPr>
              <a:buFont typeface="Courier New" panose="02070309020205020404" pitchFamily="49" charset="0"/>
              <a:buChar char="o"/>
            </a:pPr>
            <a:r>
              <a:rPr lang="en-US" dirty="0"/>
              <a:t>Over 250 different foodborne disease agents</a:t>
            </a:r>
          </a:p>
          <a:p>
            <a:pPr>
              <a:buFont typeface="Courier New" panose="02070309020205020404" pitchFamily="49" charset="0"/>
              <a:buChar char="o"/>
            </a:pPr>
            <a:r>
              <a:rPr lang="en-US" dirty="0"/>
              <a:t>Emerging microorganisms</a:t>
            </a:r>
          </a:p>
          <a:p>
            <a:pPr lvl="1">
              <a:buFont typeface="Courier New" panose="02070309020205020404" pitchFamily="49" charset="0"/>
              <a:buChar char="o"/>
            </a:pPr>
            <a:r>
              <a:rPr lang="en-US" dirty="0"/>
              <a:t>Mutations</a:t>
            </a:r>
          </a:p>
          <a:p>
            <a:pPr lvl="1">
              <a:buFont typeface="Courier New" panose="02070309020205020404" pitchFamily="49" charset="0"/>
              <a:buChar char="o"/>
            </a:pPr>
            <a:r>
              <a:rPr lang="en-US" dirty="0"/>
              <a:t>Improved detection and characterization</a:t>
            </a:r>
          </a:p>
          <a:p>
            <a:pPr>
              <a:buFont typeface="Courier New" panose="02070309020205020404" pitchFamily="49" charset="0"/>
              <a:buChar char="o"/>
            </a:pPr>
            <a:r>
              <a:rPr lang="en-US" dirty="0"/>
              <a:t>Illness caused by</a:t>
            </a:r>
          </a:p>
          <a:p>
            <a:pPr lvl="1">
              <a:buFont typeface="Courier New" panose="02070309020205020404" pitchFamily="49" charset="0"/>
              <a:buChar char="o"/>
            </a:pPr>
            <a:r>
              <a:rPr lang="en-US" dirty="0"/>
              <a:t>Infection</a:t>
            </a:r>
          </a:p>
          <a:p>
            <a:pPr lvl="1">
              <a:buFont typeface="Courier New" panose="02070309020205020404" pitchFamily="49" charset="0"/>
              <a:buChar char="o"/>
            </a:pPr>
            <a:r>
              <a:rPr lang="en-US" dirty="0"/>
              <a:t>Intoxication</a:t>
            </a:r>
          </a:p>
          <a:p>
            <a:endParaRPr lang="en-US" dirty="0"/>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53100" y="2898318"/>
            <a:ext cx="3923343" cy="2941781"/>
          </a:xfrm>
          <a:prstGeom prst="rect">
            <a:avLst/>
          </a:prstGeom>
        </p:spPr>
      </p:pic>
      <p:sp>
        <p:nvSpPr>
          <p:cNvPr id="6" name="TextBox 5"/>
          <p:cNvSpPr txBox="1"/>
          <p:nvPr/>
        </p:nvSpPr>
        <p:spPr>
          <a:xfrm>
            <a:off x="8623290" y="6026558"/>
            <a:ext cx="982961" cy="184666"/>
          </a:xfrm>
          <a:prstGeom prst="rect">
            <a:avLst/>
          </a:prstGeom>
          <a:noFill/>
        </p:spPr>
        <p:txBody>
          <a:bodyPr wrap="none" rtlCol="0">
            <a:spAutoFit/>
          </a:bodyPr>
          <a:lstStyle/>
          <a:p>
            <a:r>
              <a:rPr lang="en-US" sz="600" dirty="0" err="1">
                <a:latin typeface="Calibri" panose="020F0502020204030204" pitchFamily="34" charset="0"/>
                <a:cs typeface="Calibri" panose="020F0502020204030204" pitchFamily="34" charset="0"/>
              </a:rPr>
              <a:t>Shutterstock</a:t>
            </a:r>
            <a:r>
              <a:rPr lang="en-US" sz="600" dirty="0">
                <a:latin typeface="Calibri" panose="020F0502020204030204" pitchFamily="34" charset="0"/>
                <a:cs typeface="Calibri" panose="020F0502020204030204" pitchFamily="34" charset="0"/>
              </a:rPr>
              <a:t> 1422733511</a:t>
            </a:r>
          </a:p>
        </p:txBody>
      </p:sp>
    </p:spTree>
    <p:extLst>
      <p:ext uri="{BB962C8B-B14F-4D97-AF65-F5344CB8AC3E}">
        <p14:creationId xmlns:p14="http://schemas.microsoft.com/office/powerpoint/2010/main" val="39372625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Foodborne Illness Timing</a:t>
            </a:r>
          </a:p>
        </p:txBody>
      </p:sp>
      <p:sp>
        <p:nvSpPr>
          <p:cNvPr id="3" name="Content Placeholder 2"/>
          <p:cNvSpPr>
            <a:spLocks noGrp="1"/>
          </p:cNvSpPr>
          <p:nvPr>
            <p:ph sz="quarter" idx="1"/>
          </p:nvPr>
        </p:nvSpPr>
        <p:spPr>
          <a:xfrm>
            <a:off x="1061027" y="1506681"/>
            <a:ext cx="9053945" cy="4873752"/>
          </a:xfrm>
        </p:spPr>
        <p:txBody>
          <a:bodyPr/>
          <a:lstStyle/>
          <a:p>
            <a:pPr>
              <a:buFont typeface="Courier New" panose="02070309020205020404" pitchFamily="49" charset="0"/>
              <a:buChar char="o"/>
            </a:pPr>
            <a:r>
              <a:rPr lang="en-US" dirty="0"/>
              <a:t>Incubation period</a:t>
            </a:r>
          </a:p>
          <a:p>
            <a:pPr lvl="1">
              <a:buFont typeface="Courier New" panose="02070309020205020404" pitchFamily="49" charset="0"/>
              <a:buChar char="o"/>
            </a:pPr>
            <a:r>
              <a:rPr lang="en-US" dirty="0"/>
              <a:t>Time between exposure and onset of symptoms</a:t>
            </a:r>
          </a:p>
          <a:p>
            <a:pPr lvl="1">
              <a:buFont typeface="Courier New" panose="02070309020205020404" pitchFamily="49" charset="0"/>
              <a:buChar char="o"/>
            </a:pPr>
            <a:r>
              <a:rPr lang="en-US" dirty="0"/>
              <a:t>Typically 12 to 72 hours</a:t>
            </a:r>
          </a:p>
          <a:p>
            <a:pPr lvl="1">
              <a:buFont typeface="Courier New" panose="02070309020205020404" pitchFamily="49" charset="0"/>
              <a:buChar char="o"/>
            </a:pPr>
            <a:r>
              <a:rPr lang="en-US" dirty="0"/>
              <a:t>Can be few hours (</a:t>
            </a:r>
            <a:r>
              <a:rPr lang="en-US" i="1" dirty="0"/>
              <a:t>B. cereus</a:t>
            </a:r>
            <a:r>
              <a:rPr lang="en-US" dirty="0"/>
              <a:t> intoxication)</a:t>
            </a:r>
          </a:p>
          <a:p>
            <a:pPr lvl="1">
              <a:buFont typeface="Courier New" panose="02070309020205020404" pitchFamily="49" charset="0"/>
              <a:buChar char="o"/>
            </a:pPr>
            <a:r>
              <a:rPr lang="en-US" dirty="0"/>
              <a:t>Can be more than 30 days (hepatitis A virus)</a:t>
            </a:r>
          </a:p>
          <a:p>
            <a:pPr>
              <a:buFont typeface="Courier New" panose="02070309020205020404" pitchFamily="49" charset="0"/>
              <a:buChar char="o"/>
            </a:pPr>
            <a:endParaRPr lang="en-US" dirty="0"/>
          </a:p>
          <a:p>
            <a:pPr>
              <a:buFont typeface="Courier New" panose="02070309020205020404" pitchFamily="49" charset="0"/>
              <a:buChar char="o"/>
            </a:pPr>
            <a:r>
              <a:rPr lang="en-US" dirty="0"/>
              <a:t>Duration</a:t>
            </a:r>
          </a:p>
          <a:p>
            <a:pPr lvl="1">
              <a:buFont typeface="Courier New" panose="02070309020205020404" pitchFamily="49" charset="0"/>
              <a:buChar char="o"/>
            </a:pPr>
            <a:r>
              <a:rPr lang="en-US" dirty="0"/>
              <a:t>Acute symptoms most common; often self-limiting</a:t>
            </a:r>
          </a:p>
          <a:p>
            <a:pPr lvl="1">
              <a:buFont typeface="Courier New" panose="02070309020205020404" pitchFamily="49" charset="0"/>
              <a:buChar char="o"/>
            </a:pPr>
            <a:r>
              <a:rPr lang="en-US" dirty="0"/>
              <a:t>Chronic sequelae possible</a:t>
            </a:r>
          </a:p>
          <a:p>
            <a:pPr lvl="2">
              <a:buFont typeface="Courier New" panose="02070309020205020404" pitchFamily="49" charset="0"/>
              <a:buChar char="o"/>
            </a:pPr>
            <a:r>
              <a:rPr lang="en-US" dirty="0"/>
              <a:t>Reactive arthritis (</a:t>
            </a:r>
            <a:r>
              <a:rPr lang="en-US" i="1" dirty="0"/>
              <a:t>Salmonella</a:t>
            </a:r>
            <a:r>
              <a:rPr lang="en-US" dirty="0"/>
              <a:t>)</a:t>
            </a:r>
          </a:p>
          <a:p>
            <a:pPr lvl="2">
              <a:buFont typeface="Courier New" panose="02070309020205020404" pitchFamily="49" charset="0"/>
              <a:buChar char="o"/>
            </a:pPr>
            <a:r>
              <a:rPr lang="en-US" dirty="0"/>
              <a:t>Kidney function (STEC)</a:t>
            </a:r>
          </a:p>
          <a:p>
            <a:pPr lvl="2">
              <a:buFont typeface="Courier New" panose="02070309020205020404" pitchFamily="49" charset="0"/>
              <a:buChar char="o"/>
            </a:pPr>
            <a:r>
              <a:rPr lang="en-US" dirty="0" err="1"/>
              <a:t>Guillaine-Barré</a:t>
            </a:r>
            <a:r>
              <a:rPr lang="en-US" dirty="0"/>
              <a:t> Syndrome (</a:t>
            </a:r>
            <a:r>
              <a:rPr lang="en-US" i="1" dirty="0"/>
              <a:t>Campylobacter</a:t>
            </a:r>
            <a:r>
              <a:rPr lang="en-US" dirty="0"/>
              <a:t>)</a:t>
            </a:r>
          </a:p>
          <a:p>
            <a:pPr>
              <a:buFont typeface="Courier New" panose="02070309020205020404" pitchFamily="49" charset="0"/>
              <a:buChar char="o"/>
            </a:pPr>
            <a:endParaRPr lang="en-US" dirty="0"/>
          </a:p>
        </p:txBody>
      </p:sp>
    </p:spTree>
    <p:extLst>
      <p:ext uri="{BB962C8B-B14F-4D97-AF65-F5344CB8AC3E}">
        <p14:creationId xmlns:p14="http://schemas.microsoft.com/office/powerpoint/2010/main" val="16199094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Foodborne Illness – Contributing Factors</a:t>
            </a:r>
          </a:p>
        </p:txBody>
      </p:sp>
      <p:sp>
        <p:nvSpPr>
          <p:cNvPr id="3" name="Content Placeholder 2"/>
          <p:cNvSpPr>
            <a:spLocks noGrp="1"/>
          </p:cNvSpPr>
          <p:nvPr>
            <p:ph sz="quarter" idx="1"/>
          </p:nvPr>
        </p:nvSpPr>
        <p:spPr>
          <a:xfrm>
            <a:off x="983095" y="1527464"/>
            <a:ext cx="9209809" cy="4873752"/>
          </a:xfrm>
        </p:spPr>
        <p:txBody>
          <a:bodyPr/>
          <a:lstStyle/>
          <a:p>
            <a:pPr>
              <a:buFont typeface="Courier New" panose="02070309020205020404" pitchFamily="49" charset="0"/>
              <a:buChar char="o"/>
            </a:pPr>
            <a:r>
              <a:rPr lang="en-US" dirty="0"/>
              <a:t>Host susceptibility </a:t>
            </a:r>
          </a:p>
          <a:p>
            <a:pPr lvl="1">
              <a:buFont typeface="Courier New" panose="02070309020205020404" pitchFamily="49" charset="0"/>
              <a:buChar char="o"/>
            </a:pPr>
            <a:r>
              <a:rPr lang="en-US" dirty="0"/>
              <a:t>Immunocompromised</a:t>
            </a:r>
          </a:p>
          <a:p>
            <a:pPr lvl="1">
              <a:buFont typeface="Courier New" panose="02070309020205020404" pitchFamily="49" charset="0"/>
              <a:buChar char="o"/>
            </a:pPr>
            <a:r>
              <a:rPr lang="en-US" dirty="0"/>
              <a:t>Age (very young, elderly)</a:t>
            </a:r>
          </a:p>
          <a:p>
            <a:pPr lvl="1">
              <a:buFont typeface="Courier New" panose="02070309020205020404" pitchFamily="49" charset="0"/>
              <a:buChar char="o"/>
            </a:pPr>
            <a:r>
              <a:rPr lang="en-US" dirty="0"/>
              <a:t>Pregnancy </a:t>
            </a:r>
          </a:p>
          <a:p>
            <a:pPr lvl="1">
              <a:buFont typeface="Courier New" panose="02070309020205020404" pitchFamily="49" charset="0"/>
              <a:buChar char="o"/>
            </a:pPr>
            <a:r>
              <a:rPr lang="en-US" dirty="0"/>
              <a:t>Other underlying health conditions</a:t>
            </a:r>
          </a:p>
          <a:p>
            <a:pPr>
              <a:buFont typeface="Courier New" panose="02070309020205020404" pitchFamily="49" charset="0"/>
              <a:buChar char="o"/>
            </a:pPr>
            <a:r>
              <a:rPr lang="en-US" dirty="0"/>
              <a:t>Carriers – asymptomatic hosts can transmit disease agents</a:t>
            </a:r>
          </a:p>
          <a:p>
            <a:pPr>
              <a:buFont typeface="Courier New" panose="02070309020205020404" pitchFamily="49" charset="0"/>
              <a:buChar char="o"/>
            </a:pPr>
            <a:r>
              <a:rPr lang="en-US" dirty="0"/>
              <a:t>Pathogen characteristics</a:t>
            </a:r>
          </a:p>
          <a:p>
            <a:pPr lvl="1">
              <a:buFont typeface="Courier New" panose="02070309020205020404" pitchFamily="49" charset="0"/>
              <a:buChar char="o"/>
            </a:pPr>
            <a:r>
              <a:rPr lang="en-US" dirty="0"/>
              <a:t>Virulence traits</a:t>
            </a:r>
          </a:p>
          <a:p>
            <a:pPr lvl="1">
              <a:buFont typeface="Courier New" panose="02070309020205020404" pitchFamily="49" charset="0"/>
              <a:buChar char="o"/>
            </a:pPr>
            <a:r>
              <a:rPr lang="en-US" dirty="0"/>
              <a:t>Infectious dose</a:t>
            </a:r>
          </a:p>
          <a:p>
            <a:pPr lvl="1">
              <a:buFont typeface="Courier New" panose="02070309020205020404" pitchFamily="49" charset="0"/>
              <a:buChar char="o"/>
            </a:pPr>
            <a:r>
              <a:rPr lang="en-US" dirty="0"/>
              <a:t>Interaction with other microorganisms</a:t>
            </a:r>
          </a:p>
          <a:p>
            <a:pPr lvl="1">
              <a:buFont typeface="Courier New" panose="02070309020205020404" pitchFamily="49" charset="0"/>
              <a:buChar char="o"/>
            </a:pPr>
            <a:r>
              <a:rPr lang="en-US" dirty="0"/>
              <a:t>Antimicrobial resistance</a:t>
            </a:r>
          </a:p>
          <a:p>
            <a:pPr lvl="1">
              <a:buFont typeface="Courier New" panose="02070309020205020404" pitchFamily="49" charset="0"/>
              <a:buChar char="o"/>
            </a:pPr>
            <a:r>
              <a:rPr lang="en-US" dirty="0"/>
              <a:t>Antimicrobial can exacerbate symptoms in some cases (STECs)</a:t>
            </a:r>
          </a:p>
        </p:txBody>
      </p:sp>
    </p:spTree>
    <p:extLst>
      <p:ext uri="{BB962C8B-B14F-4D97-AF65-F5344CB8AC3E}">
        <p14:creationId xmlns:p14="http://schemas.microsoft.com/office/powerpoint/2010/main" val="2709516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Foodborne Illness – Clinical Prevention and Treatment </a:t>
            </a:r>
          </a:p>
        </p:txBody>
      </p:sp>
      <p:sp>
        <p:nvSpPr>
          <p:cNvPr id="3" name="Content Placeholder 2"/>
          <p:cNvSpPr>
            <a:spLocks noGrp="1"/>
          </p:cNvSpPr>
          <p:nvPr>
            <p:ph sz="quarter" idx="1"/>
          </p:nvPr>
        </p:nvSpPr>
        <p:spPr>
          <a:xfrm>
            <a:off x="1035627" y="1548245"/>
            <a:ext cx="8077200" cy="4873752"/>
          </a:xfrm>
        </p:spPr>
        <p:txBody>
          <a:bodyPr/>
          <a:lstStyle/>
          <a:p>
            <a:pPr>
              <a:buFont typeface="Courier New" panose="02070309020205020404" pitchFamily="49" charset="0"/>
              <a:buChar char="o"/>
            </a:pPr>
            <a:r>
              <a:rPr lang="en-US" dirty="0"/>
              <a:t>Prevention</a:t>
            </a:r>
          </a:p>
          <a:p>
            <a:pPr lvl="1">
              <a:buFont typeface="Courier New" panose="02070309020205020404" pitchFamily="49" charset="0"/>
              <a:buChar char="o"/>
            </a:pPr>
            <a:r>
              <a:rPr lang="en-US" dirty="0"/>
              <a:t>Vaccination (hepatitis A virus)</a:t>
            </a:r>
          </a:p>
          <a:p>
            <a:pPr>
              <a:buFont typeface="Courier New" panose="02070309020205020404" pitchFamily="49" charset="0"/>
              <a:buChar char="o"/>
            </a:pPr>
            <a:r>
              <a:rPr lang="en-US" dirty="0"/>
              <a:t>Treatment</a:t>
            </a:r>
          </a:p>
          <a:p>
            <a:pPr lvl="1">
              <a:buFont typeface="Courier New" panose="02070309020205020404" pitchFamily="49" charset="0"/>
              <a:buChar char="o"/>
            </a:pPr>
            <a:r>
              <a:rPr lang="en-US" dirty="0"/>
              <a:t>Typically self-limiting</a:t>
            </a:r>
          </a:p>
          <a:p>
            <a:pPr lvl="1">
              <a:buFont typeface="Courier New" panose="02070309020205020404" pitchFamily="49" charset="0"/>
              <a:buChar char="o"/>
            </a:pPr>
            <a:r>
              <a:rPr lang="en-US" dirty="0"/>
              <a:t>Symptom management – rehydration therapy</a:t>
            </a:r>
          </a:p>
          <a:p>
            <a:pPr lvl="1">
              <a:buFont typeface="Courier New" panose="02070309020205020404" pitchFamily="49" charset="0"/>
              <a:buChar char="o"/>
            </a:pPr>
            <a:r>
              <a:rPr lang="en-US" dirty="0"/>
              <a:t>Antibiotics for susceptible bacteria</a:t>
            </a:r>
          </a:p>
          <a:p>
            <a:pPr lvl="1">
              <a:buFont typeface="Courier New" panose="02070309020205020404" pitchFamily="49" charset="0"/>
              <a:buChar char="o"/>
            </a:pPr>
            <a:r>
              <a:rPr lang="en-US" dirty="0"/>
              <a:t>Antimicrobial for some protozoa</a:t>
            </a:r>
          </a:p>
        </p:txBody>
      </p:sp>
    </p:spTree>
    <p:extLst>
      <p:ext uri="{BB962C8B-B14F-4D97-AF65-F5344CB8AC3E}">
        <p14:creationId xmlns:p14="http://schemas.microsoft.com/office/powerpoint/2010/main" val="14055803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Public Health – Many Components </a:t>
            </a:r>
          </a:p>
        </p:txBody>
      </p:sp>
      <p:graphicFrame>
        <p:nvGraphicFramePr>
          <p:cNvPr id="4" name="Diagram 3"/>
          <p:cNvGraphicFramePr/>
          <p:nvPr>
            <p:extLst>
              <p:ext uri="{D42A27DB-BD31-4B8C-83A1-F6EECF244321}">
                <p14:modId xmlns:p14="http://schemas.microsoft.com/office/powerpoint/2010/main" val="1457140607"/>
              </p:ext>
            </p:extLst>
          </p:nvPr>
        </p:nvGraphicFramePr>
        <p:xfrm>
          <a:off x="2790091" y="846138"/>
          <a:ext cx="8974015" cy="58468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66183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a:bodyPr>
          <a:lstStyle/>
          <a:p>
            <a:pPr eaLnBrk="1" hangingPunct="1"/>
            <a:r>
              <a:rPr lang="en-US" sz="3200" dirty="0"/>
              <a:t>Foodborne Disease Surveillance Functions</a:t>
            </a:r>
          </a:p>
        </p:txBody>
      </p:sp>
      <p:sp>
        <p:nvSpPr>
          <p:cNvPr id="26627" name="Rectangle 3"/>
          <p:cNvSpPr>
            <a:spLocks noGrp="1" noChangeArrowheads="1"/>
          </p:cNvSpPr>
          <p:nvPr>
            <p:ph sz="quarter" idx="1"/>
          </p:nvPr>
        </p:nvSpPr>
        <p:spPr>
          <a:xfrm>
            <a:off x="1035050" y="1769918"/>
            <a:ext cx="9105900" cy="4114800"/>
          </a:xfrm>
        </p:spPr>
        <p:txBody>
          <a:bodyPr>
            <a:normAutofit/>
          </a:bodyPr>
          <a:lstStyle/>
          <a:p>
            <a:pPr eaLnBrk="1" hangingPunct="1">
              <a:buFont typeface="Courier New" panose="02070309020205020404" pitchFamily="49" charset="0"/>
              <a:buChar char="o"/>
            </a:pPr>
            <a:r>
              <a:rPr lang="en-US" dirty="0">
                <a:latin typeface="Calibri" panose="020F0502020204030204" pitchFamily="34" charset="0"/>
                <a:cs typeface="Calibri" panose="020F0502020204030204" pitchFamily="34" charset="0"/>
              </a:rPr>
              <a:t>Detect disease</a:t>
            </a:r>
          </a:p>
          <a:p>
            <a:pPr eaLnBrk="1" hangingPunct="1">
              <a:buFont typeface="Courier New" panose="02070309020205020404" pitchFamily="49" charset="0"/>
              <a:buChar char="o"/>
            </a:pPr>
            <a:r>
              <a:rPr lang="en-US" dirty="0">
                <a:latin typeface="Calibri" panose="020F0502020204030204" pitchFamily="34" charset="0"/>
                <a:cs typeface="Calibri" panose="020F0502020204030204" pitchFamily="34" charset="0"/>
              </a:rPr>
              <a:t>Prevent spread of disease</a:t>
            </a:r>
          </a:p>
          <a:p>
            <a:pPr eaLnBrk="1" hangingPunct="1">
              <a:buFont typeface="Courier New" panose="02070309020205020404" pitchFamily="49" charset="0"/>
              <a:buChar char="o"/>
            </a:pPr>
            <a:r>
              <a:rPr lang="en-US" dirty="0">
                <a:latin typeface="Calibri" panose="020F0502020204030204" pitchFamily="34" charset="0"/>
                <a:cs typeface="Calibri" panose="020F0502020204030204" pitchFamily="34" charset="0"/>
              </a:rPr>
              <a:t>Study disease to strengthen scientific understanding</a:t>
            </a:r>
          </a:p>
          <a:p>
            <a:pPr eaLnBrk="1" hangingPunct="1">
              <a:buFont typeface="Courier New" panose="02070309020205020404" pitchFamily="49" charset="0"/>
              <a:buChar char="o"/>
            </a:pPr>
            <a:r>
              <a:rPr lang="en-US" dirty="0">
                <a:latin typeface="Calibri" panose="020F0502020204030204" pitchFamily="34" charset="0"/>
                <a:cs typeface="Calibri" panose="020F0502020204030204" pitchFamily="34" charset="0"/>
              </a:rPr>
              <a:t>Provide administrative guidance</a:t>
            </a:r>
          </a:p>
          <a:p>
            <a:pPr eaLnBrk="1" hangingPunct="1">
              <a:buFont typeface="Courier New" panose="02070309020205020404" pitchFamily="49" charset="0"/>
              <a:buChar char="o"/>
            </a:pPr>
            <a:endParaRPr lang="en-US" dirty="0">
              <a:latin typeface="Calibri" panose="020F0502020204030204" pitchFamily="34" charset="0"/>
              <a:cs typeface="Calibri" panose="020F0502020204030204" pitchFamily="34" charset="0"/>
            </a:endParaRPr>
          </a:p>
          <a:p>
            <a:pPr eaLnBrk="1" hangingPunct="1">
              <a:buFont typeface="Courier New" panose="02070309020205020404" pitchFamily="49" charset="0"/>
              <a:buChar char="o"/>
            </a:pP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838634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035629" y="316147"/>
            <a:ext cx="8142287" cy="1143000"/>
          </a:xfrm>
        </p:spPr>
        <p:txBody>
          <a:bodyPr>
            <a:normAutofit/>
          </a:bodyPr>
          <a:lstStyle/>
          <a:p>
            <a:pPr eaLnBrk="1" hangingPunct="1"/>
            <a:r>
              <a:rPr lang="en-US" sz="3200" dirty="0" err="1"/>
              <a:t>Foodborne</a:t>
            </a:r>
            <a:r>
              <a:rPr lang="en-US" sz="3200" dirty="0"/>
              <a:t> Outbreak Scenarios</a:t>
            </a:r>
          </a:p>
        </p:txBody>
      </p:sp>
      <p:sp>
        <p:nvSpPr>
          <p:cNvPr id="25603" name="Rectangle 3"/>
          <p:cNvSpPr>
            <a:spLocks noGrp="1" noChangeArrowheads="1"/>
          </p:cNvSpPr>
          <p:nvPr>
            <p:ph sz="quarter" idx="1"/>
          </p:nvPr>
        </p:nvSpPr>
        <p:spPr>
          <a:xfrm>
            <a:off x="1196339" y="1719797"/>
            <a:ext cx="7099002" cy="4203700"/>
          </a:xfrm>
        </p:spPr>
        <p:txBody>
          <a:bodyPr/>
          <a:lstStyle/>
          <a:p>
            <a:pPr>
              <a:buFont typeface="Courier New" panose="02070309020205020404" pitchFamily="49" charset="0"/>
              <a:buChar char="o"/>
            </a:pPr>
            <a:r>
              <a:rPr lang="en-US" sz="2400" dirty="0"/>
              <a:t>Localized	</a:t>
            </a:r>
          </a:p>
          <a:p>
            <a:pPr marL="982980" lvl="1" indent="-342900">
              <a:buFont typeface="Courier New" panose="02070309020205020404" pitchFamily="49" charset="0"/>
              <a:buChar char="o"/>
            </a:pPr>
            <a:r>
              <a:rPr lang="en-US" dirty="0"/>
              <a:t>Usually associated with a specific event or population</a:t>
            </a:r>
          </a:p>
          <a:p>
            <a:pPr marL="982980" lvl="1" indent="-342900">
              <a:buFont typeface="Courier New" panose="02070309020205020404" pitchFamily="49" charset="0"/>
              <a:buChar char="o"/>
            </a:pPr>
            <a:r>
              <a:rPr lang="en-US" dirty="0"/>
              <a:t>Outbreak may be more obvious</a:t>
            </a:r>
          </a:p>
          <a:p>
            <a:pPr marL="982980" lvl="1" indent="-342900">
              <a:buFont typeface="Courier New" panose="02070309020205020404" pitchFamily="49" charset="0"/>
              <a:buChar char="o"/>
            </a:pPr>
            <a:endParaRPr lang="en-US" dirty="0"/>
          </a:p>
          <a:p>
            <a:pPr marL="982980" lvl="1" indent="-342900">
              <a:buFont typeface="Courier New" panose="02070309020205020404" pitchFamily="49" charset="0"/>
              <a:buChar char="o"/>
            </a:pPr>
            <a:endParaRPr lang="en-US" dirty="0"/>
          </a:p>
          <a:p>
            <a:pPr>
              <a:buFont typeface="Courier New" panose="02070309020205020404" pitchFamily="49" charset="0"/>
              <a:buChar char="o"/>
            </a:pPr>
            <a:r>
              <a:rPr lang="en-US" sz="2400" dirty="0"/>
              <a:t>Widespread</a:t>
            </a:r>
          </a:p>
          <a:p>
            <a:pPr marL="982980" lvl="1" indent="-342900">
              <a:buFont typeface="Courier New" panose="02070309020205020404" pitchFamily="49" charset="0"/>
              <a:buChar char="o"/>
            </a:pPr>
            <a:r>
              <a:rPr lang="en-US" dirty="0"/>
              <a:t>Contamination of widely-distributed food product</a:t>
            </a:r>
          </a:p>
          <a:p>
            <a:pPr marL="982980" lvl="1" indent="-342900">
              <a:buFont typeface="Courier New" panose="02070309020205020404" pitchFamily="49" charset="0"/>
              <a:buChar char="o"/>
            </a:pPr>
            <a:r>
              <a:rPr lang="en-US" dirty="0"/>
              <a:t>Outbreak may be more difficult to detect </a:t>
            </a:r>
          </a:p>
        </p:txBody>
      </p:sp>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156944" y="1809408"/>
            <a:ext cx="3352800" cy="1854639"/>
          </a:xfrm>
          <a:prstGeom prst="rect">
            <a:avLst/>
          </a:prstGeom>
        </p:spPr>
      </p:pic>
      <p:pic>
        <p:nvPicPr>
          <p:cNvPr id="8" name="Picture 7"/>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156943" y="3987847"/>
            <a:ext cx="3352800" cy="1798917"/>
          </a:xfrm>
          <a:prstGeom prst="rect">
            <a:avLst/>
          </a:prstGeom>
        </p:spPr>
      </p:pic>
    </p:spTree>
    <p:extLst>
      <p:ext uri="{BB962C8B-B14F-4D97-AF65-F5344CB8AC3E}">
        <p14:creationId xmlns:p14="http://schemas.microsoft.com/office/powerpoint/2010/main" val="17370155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title"/>
          </p:nvPr>
        </p:nvSpPr>
        <p:spPr/>
        <p:txBody>
          <a:bodyPr>
            <a:normAutofit/>
          </a:bodyPr>
          <a:lstStyle/>
          <a:p>
            <a:pPr eaLnBrk="1" hangingPunct="1"/>
            <a:r>
              <a:rPr lang="en-US" sz="3200" dirty="0"/>
              <a:t>Foodborne Illness Surveillance</a:t>
            </a:r>
          </a:p>
        </p:txBody>
      </p:sp>
      <p:sp>
        <p:nvSpPr>
          <p:cNvPr id="3" name="Content Placeholder 2"/>
          <p:cNvSpPr>
            <a:spLocks noGrp="1"/>
          </p:cNvSpPr>
          <p:nvPr>
            <p:ph sz="quarter" idx="1"/>
          </p:nvPr>
        </p:nvSpPr>
        <p:spPr>
          <a:xfrm>
            <a:off x="805111" y="2556249"/>
            <a:ext cx="3397371" cy="1735197"/>
          </a:xfrm>
        </p:spPr>
        <p:txBody>
          <a:bodyPr>
            <a:normAutofit fontScale="92500" lnSpcReduction="10000"/>
          </a:bodyPr>
          <a:lstStyle/>
          <a:p>
            <a:pPr marL="0" indent="0">
              <a:buNone/>
            </a:pPr>
            <a:r>
              <a:rPr lang="en-US" dirty="0"/>
              <a:t>An increase in reported illnesses above baseline (typical levels for a region) may indicate an illness outbreak</a:t>
            </a:r>
          </a:p>
        </p:txBody>
      </p:sp>
      <p:sp>
        <p:nvSpPr>
          <p:cNvPr id="27652" name="Text Box 4"/>
          <p:cNvSpPr txBox="1">
            <a:spLocks noChangeArrowheads="1"/>
          </p:cNvSpPr>
          <p:nvPr/>
        </p:nvSpPr>
        <p:spPr bwMode="auto">
          <a:xfrm>
            <a:off x="4137119" y="6413480"/>
            <a:ext cx="4490332" cy="230832"/>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n-US" sz="900" dirty="0">
                <a:solidFill>
                  <a:prstClr val="black"/>
                </a:solidFill>
                <a:latin typeface="Calibri" panose="020F0502020204030204" pitchFamily="34" charset="0"/>
                <a:cs typeface="Calibri" panose="020F0502020204030204" pitchFamily="34" charset="0"/>
              </a:rPr>
              <a:t>Visual adapted from http://www.cdc.gov/foodnet/surveillance_pages/burden_pyramid.htm</a:t>
            </a:r>
          </a:p>
        </p:txBody>
      </p:sp>
      <p:graphicFrame>
        <p:nvGraphicFramePr>
          <p:cNvPr id="2" name="Diagram 1"/>
          <p:cNvGraphicFramePr/>
          <p:nvPr>
            <p:extLst>
              <p:ext uri="{D42A27DB-BD31-4B8C-83A1-F6EECF244321}">
                <p14:modId xmlns:p14="http://schemas.microsoft.com/office/powerpoint/2010/main" val="587328281"/>
              </p:ext>
            </p:extLst>
          </p:nvPr>
        </p:nvGraphicFramePr>
        <p:xfrm>
          <a:off x="4647157" y="1972850"/>
          <a:ext cx="6532322" cy="42446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352622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222663" y="467591"/>
            <a:ext cx="8229600" cy="990600"/>
          </a:xfrm>
        </p:spPr>
        <p:txBody>
          <a:bodyPr>
            <a:normAutofit/>
          </a:bodyPr>
          <a:lstStyle/>
          <a:p>
            <a:pPr eaLnBrk="1" hangingPunct="1"/>
            <a:r>
              <a:rPr lang="en-US" sz="3200" dirty="0"/>
              <a:t>Surveillance Methods</a:t>
            </a:r>
          </a:p>
        </p:txBody>
      </p:sp>
      <p:sp>
        <p:nvSpPr>
          <p:cNvPr id="29699" name="Rectangle 3"/>
          <p:cNvSpPr>
            <a:spLocks noGrp="1" noChangeArrowheads="1"/>
          </p:cNvSpPr>
          <p:nvPr>
            <p:ph sz="quarter" idx="1"/>
          </p:nvPr>
        </p:nvSpPr>
        <p:spPr>
          <a:xfrm>
            <a:off x="1555173" y="1725902"/>
            <a:ext cx="8229600" cy="4525963"/>
          </a:xfrm>
        </p:spPr>
        <p:txBody>
          <a:bodyPr>
            <a:normAutofit/>
          </a:bodyPr>
          <a:lstStyle/>
          <a:p>
            <a:pPr eaLnBrk="1" hangingPunct="1">
              <a:buFont typeface="Courier New" panose="02070309020205020404" pitchFamily="49" charset="0"/>
              <a:buChar char="o"/>
            </a:pPr>
            <a:r>
              <a:rPr lang="en-US" dirty="0"/>
              <a:t>Passive surveillance </a:t>
            </a:r>
          </a:p>
          <a:p>
            <a:pPr lvl="1">
              <a:buFont typeface="Courier New" panose="02070309020205020404" pitchFamily="49" charset="0"/>
              <a:buChar char="o"/>
            </a:pPr>
            <a:r>
              <a:rPr lang="en-US" dirty="0"/>
              <a:t>Physicians or laboratories report illnesses or laboratory results to public health agencies.</a:t>
            </a:r>
          </a:p>
          <a:p>
            <a:pPr>
              <a:buFont typeface="Courier New" panose="02070309020205020404" pitchFamily="49" charset="0"/>
              <a:buChar char="o"/>
            </a:pPr>
            <a:r>
              <a:rPr lang="en-US" dirty="0"/>
              <a:t>Sentinel surveillance</a:t>
            </a:r>
          </a:p>
          <a:p>
            <a:pPr lvl="1">
              <a:buFont typeface="Courier New" panose="02070309020205020404" pitchFamily="49" charset="0"/>
              <a:buChar char="o"/>
            </a:pPr>
            <a:r>
              <a:rPr lang="en-US" dirty="0"/>
              <a:t>Selected reporting units (ex: a large hospital network with physicians and laboratory resources) report high-quality data on a specific disease to public health agencies.</a:t>
            </a:r>
          </a:p>
          <a:p>
            <a:pPr eaLnBrk="1" hangingPunct="1">
              <a:buFont typeface="Courier New" panose="02070309020205020404" pitchFamily="49" charset="0"/>
              <a:buChar char="o"/>
            </a:pPr>
            <a:r>
              <a:rPr lang="en-US" dirty="0"/>
              <a:t>Active surveillance </a:t>
            </a:r>
          </a:p>
          <a:p>
            <a:pPr lvl="1">
              <a:buFont typeface="Courier New" panose="02070309020205020404" pitchFamily="49" charset="0"/>
              <a:buChar char="o"/>
            </a:pPr>
            <a:r>
              <a:rPr lang="en-US" dirty="0"/>
              <a:t>Health agencies contact physicians and laboratories to assure reportable diseases have been recognized, specimens analyzed and illnesses reported and conduct further investigations as needed.</a:t>
            </a:r>
          </a:p>
        </p:txBody>
      </p:sp>
    </p:spTree>
    <p:extLst>
      <p:ext uri="{BB962C8B-B14F-4D97-AF65-F5344CB8AC3E}">
        <p14:creationId xmlns:p14="http://schemas.microsoft.com/office/powerpoint/2010/main" val="5943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931985" y="457200"/>
            <a:ext cx="10287000" cy="1143000"/>
          </a:xfrm>
        </p:spPr>
        <p:txBody>
          <a:bodyPr>
            <a:normAutofit/>
          </a:bodyPr>
          <a:lstStyle/>
          <a:p>
            <a:pPr eaLnBrk="1" hangingPunct="1"/>
            <a:r>
              <a:rPr lang="en-US" sz="3200" dirty="0"/>
              <a:t>  Foodborne Outbreak Surveillance – Public Health Agencies</a:t>
            </a:r>
          </a:p>
        </p:txBody>
      </p:sp>
      <p:sp>
        <p:nvSpPr>
          <p:cNvPr id="28675" name="Rectangle 3"/>
          <p:cNvSpPr>
            <a:spLocks noChangeArrowheads="1"/>
          </p:cNvSpPr>
          <p:nvPr/>
        </p:nvSpPr>
        <p:spPr bwMode="auto">
          <a:xfrm>
            <a:off x="1641763" y="1690777"/>
            <a:ext cx="9112828" cy="4908550"/>
          </a:xfrm>
          <a:prstGeom prst="rect">
            <a:avLst/>
          </a:prstGeom>
          <a:noFill/>
          <a:ln w="9525">
            <a:noFill/>
            <a:miter lim="800000"/>
            <a:headEnd/>
            <a:tailEnd/>
          </a:ln>
        </p:spPr>
        <p:txBody>
          <a:bodyPr lIns="92075" tIns="46038" rIns="92075" bIns="46038"/>
          <a:lstStyle/>
          <a:p>
            <a:pPr marL="285750" indent="-285750" defTabSz="457200" fontAlgn="base">
              <a:spcBef>
                <a:spcPts val="600"/>
              </a:spcBef>
              <a:spcAft>
                <a:spcPct val="0"/>
              </a:spcAft>
              <a:buClr>
                <a:schemeClr val="accent1"/>
              </a:buClr>
              <a:buFont typeface="Courier New" panose="02070309020205020404" pitchFamily="49" charset="0"/>
              <a:buChar char="o"/>
            </a:pPr>
            <a:r>
              <a:rPr lang="en-US" dirty="0">
                <a:solidFill>
                  <a:srgbClr val="000000"/>
                </a:solidFill>
                <a:latin typeface="Calibri" panose="020F0502020204030204" pitchFamily="34" charset="0"/>
                <a:cs typeface="Calibri" panose="020F0502020204030204" pitchFamily="34" charset="0"/>
              </a:rPr>
              <a:t>Local Health Departments</a:t>
            </a:r>
          </a:p>
          <a:p>
            <a:pPr marL="742950" lvl="2" indent="-285750" defTabSz="457200" fontAlgn="base">
              <a:spcBef>
                <a:spcPts val="600"/>
              </a:spcBef>
              <a:spcAft>
                <a:spcPct val="0"/>
              </a:spcAft>
              <a:buClr>
                <a:schemeClr val="accent1"/>
              </a:buClr>
              <a:buFont typeface="Courier New" panose="02070309020205020404" pitchFamily="49" charset="0"/>
              <a:buChar char="o"/>
            </a:pPr>
            <a:r>
              <a:rPr lang="en-US" dirty="0">
                <a:solidFill>
                  <a:prstClr val="black"/>
                </a:solidFill>
                <a:latin typeface="Calibri" panose="020F0502020204030204" pitchFamily="34" charset="0"/>
                <a:cs typeface="Calibri" panose="020F0502020204030204" pitchFamily="34" charset="0"/>
              </a:rPr>
              <a:t>Patient complaints </a:t>
            </a:r>
          </a:p>
          <a:p>
            <a:pPr marL="742950" lvl="2" indent="-285750" defTabSz="457200" fontAlgn="base">
              <a:spcBef>
                <a:spcPts val="600"/>
              </a:spcBef>
              <a:spcAft>
                <a:spcPct val="0"/>
              </a:spcAft>
              <a:buClr>
                <a:schemeClr val="accent1"/>
              </a:buClr>
              <a:buFont typeface="Courier New" panose="02070309020205020404" pitchFamily="49" charset="0"/>
              <a:buChar char="o"/>
            </a:pPr>
            <a:r>
              <a:rPr lang="en-US" dirty="0">
                <a:solidFill>
                  <a:prstClr val="black"/>
                </a:solidFill>
                <a:latin typeface="Calibri" panose="020F0502020204030204" pitchFamily="34" charset="0"/>
                <a:cs typeface="Calibri" panose="020F0502020204030204" pitchFamily="34" charset="0"/>
              </a:rPr>
              <a:t>Laboratory analyses - individual specimens</a:t>
            </a:r>
          </a:p>
          <a:p>
            <a:pPr marL="742950" lvl="2" indent="-285750" defTabSz="457200" fontAlgn="base">
              <a:spcBef>
                <a:spcPts val="600"/>
              </a:spcBef>
              <a:spcAft>
                <a:spcPct val="0"/>
              </a:spcAft>
              <a:buClr>
                <a:schemeClr val="accent1"/>
              </a:buClr>
              <a:buFont typeface="Courier New" panose="02070309020205020404" pitchFamily="49" charset="0"/>
              <a:buChar char="o"/>
            </a:pPr>
            <a:r>
              <a:rPr lang="en-US" dirty="0">
                <a:solidFill>
                  <a:prstClr val="black"/>
                </a:solidFill>
                <a:latin typeface="Calibri" panose="020F0502020204030204" pitchFamily="34" charset="0"/>
                <a:cs typeface="Calibri" panose="020F0502020204030204" pitchFamily="34" charset="0"/>
              </a:rPr>
              <a:t>Provide data to State Health Departments</a:t>
            </a:r>
          </a:p>
          <a:p>
            <a:pPr marL="285750" indent="-285750" defTabSz="457200" fontAlgn="base">
              <a:spcBef>
                <a:spcPts val="600"/>
              </a:spcBef>
              <a:spcAft>
                <a:spcPct val="0"/>
              </a:spcAft>
              <a:buClr>
                <a:schemeClr val="accent1"/>
              </a:buClr>
              <a:buFont typeface="Courier New" panose="02070309020205020404" pitchFamily="49" charset="0"/>
              <a:buChar char="o"/>
            </a:pPr>
            <a:r>
              <a:rPr lang="en-US" dirty="0">
                <a:solidFill>
                  <a:srgbClr val="000000"/>
                </a:solidFill>
                <a:latin typeface="Calibri" panose="020F0502020204030204" pitchFamily="34" charset="0"/>
                <a:cs typeface="Calibri" panose="020F0502020204030204" pitchFamily="34" charset="0"/>
              </a:rPr>
              <a:t>State Health Departments</a:t>
            </a:r>
          </a:p>
          <a:p>
            <a:pPr marL="742950" lvl="2" indent="-285750" defTabSz="457200" fontAlgn="base">
              <a:spcBef>
                <a:spcPts val="600"/>
              </a:spcBef>
              <a:spcAft>
                <a:spcPct val="0"/>
              </a:spcAft>
              <a:buClr>
                <a:schemeClr val="accent1"/>
              </a:buClr>
              <a:buFont typeface="Courier New" panose="02070309020205020404" pitchFamily="49" charset="0"/>
              <a:buChar char="o"/>
            </a:pPr>
            <a:r>
              <a:rPr lang="en-US" dirty="0" err="1">
                <a:solidFill>
                  <a:prstClr val="black"/>
                </a:solidFill>
                <a:latin typeface="Calibri" panose="020F0502020204030204" pitchFamily="34" charset="0"/>
                <a:cs typeface="Calibri" panose="020F0502020204030204" pitchFamily="34" charset="0"/>
              </a:rPr>
              <a:t>Foodborne</a:t>
            </a:r>
            <a:r>
              <a:rPr lang="en-US" dirty="0">
                <a:solidFill>
                  <a:prstClr val="black"/>
                </a:solidFill>
                <a:latin typeface="Calibri" panose="020F0502020204030204" pitchFamily="34" charset="0"/>
                <a:cs typeface="Calibri" panose="020F0502020204030204" pitchFamily="34" charset="0"/>
              </a:rPr>
              <a:t> outbreak reports</a:t>
            </a:r>
          </a:p>
          <a:p>
            <a:pPr marL="742950" lvl="2" indent="-285750" defTabSz="457200" fontAlgn="base">
              <a:spcBef>
                <a:spcPts val="600"/>
              </a:spcBef>
              <a:spcAft>
                <a:spcPct val="0"/>
              </a:spcAft>
              <a:buClr>
                <a:schemeClr val="accent1"/>
              </a:buClr>
              <a:buFont typeface="Courier New" panose="02070309020205020404" pitchFamily="49" charset="0"/>
              <a:buChar char="o"/>
            </a:pPr>
            <a:r>
              <a:rPr lang="en-US" dirty="0">
                <a:solidFill>
                  <a:prstClr val="black"/>
                </a:solidFill>
                <a:latin typeface="Calibri" panose="020F0502020204030204" pitchFamily="34" charset="0"/>
                <a:cs typeface="Calibri" panose="020F0502020204030204" pitchFamily="34" charset="0"/>
              </a:rPr>
              <a:t>Laboratory analyses – comparison of isolates</a:t>
            </a:r>
          </a:p>
          <a:p>
            <a:pPr marL="742950" lvl="2" indent="-285750" defTabSz="457200" fontAlgn="base">
              <a:spcBef>
                <a:spcPts val="600"/>
              </a:spcBef>
              <a:spcAft>
                <a:spcPct val="0"/>
              </a:spcAft>
              <a:buClr>
                <a:schemeClr val="accent1"/>
              </a:buClr>
              <a:buFont typeface="Courier New" panose="02070309020205020404" pitchFamily="49" charset="0"/>
              <a:buChar char="o"/>
            </a:pPr>
            <a:r>
              <a:rPr lang="en-US" dirty="0">
                <a:solidFill>
                  <a:prstClr val="black"/>
                </a:solidFill>
                <a:latin typeface="Calibri" panose="020F0502020204030204" pitchFamily="34" charset="0"/>
                <a:cs typeface="Calibri" panose="020F0502020204030204" pitchFamily="34" charset="0"/>
              </a:rPr>
              <a:t>Provide data to Federal Health Agencies</a:t>
            </a:r>
          </a:p>
          <a:p>
            <a:pPr marL="285750" indent="-285750" defTabSz="457200" fontAlgn="base">
              <a:spcBef>
                <a:spcPts val="600"/>
              </a:spcBef>
              <a:spcAft>
                <a:spcPct val="0"/>
              </a:spcAft>
              <a:buClr>
                <a:schemeClr val="accent1"/>
              </a:buClr>
              <a:buFont typeface="Courier New" panose="02070309020205020404" pitchFamily="49" charset="0"/>
              <a:buChar char="o"/>
            </a:pPr>
            <a:r>
              <a:rPr lang="en-US" dirty="0">
                <a:solidFill>
                  <a:srgbClr val="000000"/>
                </a:solidFill>
                <a:latin typeface="Calibri" panose="020F0502020204030204" pitchFamily="34" charset="0"/>
                <a:cs typeface="Calibri" panose="020F0502020204030204" pitchFamily="34" charset="0"/>
              </a:rPr>
              <a:t>Federal Health Agencies </a:t>
            </a:r>
          </a:p>
          <a:p>
            <a:pPr marL="742950" lvl="3" indent="-285750" defTabSz="457200" fontAlgn="base">
              <a:spcBef>
                <a:spcPts val="600"/>
              </a:spcBef>
              <a:spcAft>
                <a:spcPct val="0"/>
              </a:spcAft>
              <a:buClr>
                <a:schemeClr val="accent1"/>
              </a:buClr>
              <a:buFont typeface="Courier New" panose="02070309020205020404" pitchFamily="49" charset="0"/>
              <a:buChar char="o"/>
            </a:pPr>
            <a:r>
              <a:rPr lang="en-US" dirty="0">
                <a:solidFill>
                  <a:srgbClr val="000000"/>
                </a:solidFill>
                <a:latin typeface="Calibri" panose="020F0502020204030204" pitchFamily="34" charset="0"/>
                <a:cs typeface="Calibri" panose="020F0502020204030204" pitchFamily="34" charset="0"/>
              </a:rPr>
              <a:t>Centers for Disease Control and Prevention (CDC)</a:t>
            </a:r>
          </a:p>
          <a:p>
            <a:pPr marL="742950" lvl="3" indent="-285750" defTabSz="457200" fontAlgn="base">
              <a:spcBef>
                <a:spcPts val="600"/>
              </a:spcBef>
              <a:spcAft>
                <a:spcPct val="0"/>
              </a:spcAft>
              <a:buClr>
                <a:schemeClr val="accent1"/>
              </a:buClr>
              <a:buFont typeface="Courier New" panose="02070309020205020404" pitchFamily="49" charset="0"/>
              <a:buChar char="o"/>
            </a:pPr>
            <a:r>
              <a:rPr lang="en-US" dirty="0">
                <a:solidFill>
                  <a:srgbClr val="000000"/>
                </a:solidFill>
                <a:latin typeface="Calibri" panose="020F0502020204030204" pitchFamily="34" charset="0"/>
                <a:cs typeface="Calibri" panose="020F0502020204030204" pitchFamily="34" charset="0"/>
              </a:rPr>
              <a:t>Food regulatory agencies </a:t>
            </a:r>
          </a:p>
          <a:p>
            <a:pPr marL="1200150" lvl="5" indent="-285750" defTabSz="457200" fontAlgn="base">
              <a:spcBef>
                <a:spcPts val="600"/>
              </a:spcBef>
              <a:spcAft>
                <a:spcPct val="0"/>
              </a:spcAft>
              <a:buClr>
                <a:schemeClr val="accent1"/>
              </a:buClr>
              <a:buFont typeface="Courier New" panose="02070309020205020404" pitchFamily="49" charset="0"/>
              <a:buChar char="o"/>
            </a:pPr>
            <a:r>
              <a:rPr lang="en-US" dirty="0">
                <a:solidFill>
                  <a:srgbClr val="000000"/>
                </a:solidFill>
                <a:latin typeface="Calibri" panose="020F0502020204030204" pitchFamily="34" charset="0"/>
                <a:cs typeface="Calibri" panose="020F0502020204030204" pitchFamily="34" charset="0"/>
              </a:rPr>
              <a:t>United States Department of Agriculture (USDA)</a:t>
            </a:r>
          </a:p>
          <a:p>
            <a:pPr marL="1200150" lvl="5" indent="-285750" defTabSz="457200" fontAlgn="base">
              <a:spcBef>
                <a:spcPts val="600"/>
              </a:spcBef>
              <a:spcAft>
                <a:spcPct val="0"/>
              </a:spcAft>
              <a:buClr>
                <a:schemeClr val="accent1"/>
              </a:buClr>
              <a:buFont typeface="Courier New" panose="02070309020205020404" pitchFamily="49" charset="0"/>
              <a:buChar char="o"/>
            </a:pPr>
            <a:r>
              <a:rPr lang="en-US" dirty="0">
                <a:solidFill>
                  <a:srgbClr val="000000"/>
                </a:solidFill>
                <a:latin typeface="Calibri" panose="020F0502020204030204" pitchFamily="34" charset="0"/>
                <a:cs typeface="Calibri" panose="020F0502020204030204" pitchFamily="34" charset="0"/>
              </a:rPr>
              <a:t>Food and Drug Administration (FDA)</a:t>
            </a:r>
          </a:p>
          <a:p>
            <a:pPr marL="742950" lvl="4" indent="-285750" defTabSz="457200" fontAlgn="base">
              <a:spcBef>
                <a:spcPts val="600"/>
              </a:spcBef>
              <a:spcAft>
                <a:spcPct val="0"/>
              </a:spcAft>
              <a:buClr>
                <a:schemeClr val="accent1"/>
              </a:buClr>
              <a:buFont typeface="Courier New" panose="02070309020205020404" pitchFamily="49" charset="0"/>
              <a:buChar char="o"/>
            </a:pPr>
            <a:r>
              <a:rPr lang="en-US" dirty="0">
                <a:solidFill>
                  <a:srgbClr val="000000"/>
                </a:solidFill>
                <a:latin typeface="Calibri" panose="020F0502020204030204" pitchFamily="34" charset="0"/>
                <a:cs typeface="Calibri" panose="020F0502020204030204" pitchFamily="34" charset="0"/>
              </a:rPr>
              <a:t>Maintain foodborne illness outbreak data networks</a:t>
            </a:r>
          </a:p>
          <a:p>
            <a:pPr marL="1200150" lvl="5" indent="-285750" defTabSz="457200" fontAlgn="base">
              <a:spcBef>
                <a:spcPts val="600"/>
              </a:spcBef>
              <a:spcAft>
                <a:spcPct val="0"/>
              </a:spcAft>
              <a:buClr>
                <a:schemeClr val="accent1"/>
              </a:buClr>
              <a:buFont typeface="Courier New" panose="02070309020205020404" pitchFamily="49" charset="0"/>
              <a:buChar char="o"/>
            </a:pPr>
            <a:endParaRPr lang="en-US"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29348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Public Health Agencies – Dual Role for Food Safety</a:t>
            </a:r>
          </a:p>
        </p:txBody>
      </p:sp>
      <p:sp>
        <p:nvSpPr>
          <p:cNvPr id="3" name="Content Placeholder 2"/>
          <p:cNvSpPr>
            <a:spLocks noGrp="1"/>
          </p:cNvSpPr>
          <p:nvPr>
            <p:ph sz="quarter" idx="1"/>
          </p:nvPr>
        </p:nvSpPr>
        <p:spPr>
          <a:xfrm>
            <a:off x="983672" y="1652154"/>
            <a:ext cx="8690264" cy="4873752"/>
          </a:xfrm>
        </p:spPr>
        <p:txBody>
          <a:bodyPr/>
          <a:lstStyle/>
          <a:p>
            <a:pPr>
              <a:buFont typeface="Courier New" panose="02070309020205020404" pitchFamily="49" charset="0"/>
              <a:buChar char="o"/>
            </a:pPr>
            <a:r>
              <a:rPr lang="en-US" dirty="0"/>
              <a:t>Illness Surveillance – Epidemiologists</a:t>
            </a:r>
          </a:p>
          <a:p>
            <a:pPr lvl="1">
              <a:buFont typeface="Courier New" panose="02070309020205020404" pitchFamily="49" charset="0"/>
              <a:buChar char="o"/>
            </a:pPr>
            <a:r>
              <a:rPr lang="en-US" dirty="0"/>
              <a:t>Detect illnesses</a:t>
            </a:r>
          </a:p>
          <a:p>
            <a:pPr lvl="1">
              <a:buFont typeface="Courier New" panose="02070309020205020404" pitchFamily="49" charset="0"/>
              <a:buChar char="o"/>
            </a:pPr>
            <a:r>
              <a:rPr lang="en-US" dirty="0"/>
              <a:t>Prevent spread of illness</a:t>
            </a:r>
          </a:p>
          <a:p>
            <a:pPr>
              <a:buFont typeface="Courier New" panose="02070309020205020404" pitchFamily="49" charset="0"/>
              <a:buChar char="o"/>
            </a:pPr>
            <a:r>
              <a:rPr lang="en-US" dirty="0"/>
              <a:t>Illness Prevention - Inspectors</a:t>
            </a:r>
          </a:p>
          <a:p>
            <a:pPr lvl="1">
              <a:buFont typeface="Courier New" panose="02070309020205020404" pitchFamily="49" charset="0"/>
              <a:buChar char="o"/>
            </a:pPr>
            <a:r>
              <a:rPr lang="en-US" dirty="0"/>
              <a:t>Food establishment inspections</a:t>
            </a:r>
          </a:p>
          <a:p>
            <a:pPr lvl="1">
              <a:buFont typeface="Courier New" panose="02070309020205020404" pitchFamily="49" charset="0"/>
              <a:buChar char="o"/>
            </a:pPr>
            <a:r>
              <a:rPr lang="en-US" dirty="0"/>
              <a:t>Assure legal standards for food handling upheld</a:t>
            </a:r>
          </a:p>
        </p:txBody>
      </p:sp>
    </p:spTree>
    <p:extLst>
      <p:ext uri="{BB962C8B-B14F-4D97-AF65-F5344CB8AC3E}">
        <p14:creationId xmlns:p14="http://schemas.microsoft.com/office/powerpoint/2010/main" val="1015274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a:xfrm>
            <a:off x="1440330" y="814663"/>
            <a:ext cx="9155952" cy="806258"/>
          </a:xfrm>
        </p:spPr>
        <p:txBody>
          <a:bodyPr>
            <a:normAutofit fontScale="90000"/>
          </a:bodyPr>
          <a:lstStyle/>
          <a:p>
            <a:pPr eaLnBrk="1" hangingPunct="1"/>
            <a:r>
              <a:rPr lang="en-US" sz="3200" dirty="0"/>
              <a:t>Estimated Annual Public Health Impact of Foodborne Illness in the United States</a:t>
            </a:r>
          </a:p>
        </p:txBody>
      </p:sp>
      <p:sp>
        <p:nvSpPr>
          <p:cNvPr id="5123" name="Rectangle 7"/>
          <p:cNvSpPr>
            <a:spLocks noGrp="1" noChangeArrowheads="1"/>
          </p:cNvSpPr>
          <p:nvPr>
            <p:ph sz="quarter" idx="1"/>
          </p:nvPr>
        </p:nvSpPr>
        <p:spPr>
          <a:xfrm>
            <a:off x="1981200" y="1798638"/>
            <a:ext cx="8229600" cy="4525963"/>
          </a:xfrm>
        </p:spPr>
        <p:txBody>
          <a:bodyPr>
            <a:normAutofit/>
          </a:bodyPr>
          <a:lstStyle/>
          <a:p>
            <a:pPr>
              <a:buFont typeface="Courier New" panose="02070309020205020404" pitchFamily="49" charset="0"/>
              <a:buChar char="o"/>
            </a:pPr>
            <a:r>
              <a:rPr lang="en-US" dirty="0"/>
              <a:t>Centers for Disease Control and Prevention (CDC)</a:t>
            </a:r>
            <a:r>
              <a:rPr lang="en-US" baseline="30000" dirty="0"/>
              <a:t>1</a:t>
            </a:r>
            <a:endParaRPr lang="en-US" dirty="0"/>
          </a:p>
          <a:p>
            <a:pPr>
              <a:buFont typeface="Courier New" panose="02070309020205020404" pitchFamily="49" charset="0"/>
              <a:buChar char="o"/>
            </a:pPr>
            <a:r>
              <a:rPr lang="en-US" dirty="0"/>
              <a:t>47.8 million illness cases, of which, an estimated </a:t>
            </a:r>
          </a:p>
          <a:p>
            <a:pPr lvl="1">
              <a:buFont typeface="Courier New" panose="02070309020205020404" pitchFamily="49" charset="0"/>
              <a:buChar char="o"/>
            </a:pPr>
            <a:r>
              <a:rPr lang="en-US" sz="2000" dirty="0"/>
              <a:t>9.4 million illnesses caused by 31 known pathogens</a:t>
            </a:r>
          </a:p>
          <a:p>
            <a:pPr lvl="1">
              <a:buFont typeface="Courier New" panose="02070309020205020404" pitchFamily="49" charset="0"/>
              <a:buChar char="o"/>
            </a:pPr>
            <a:r>
              <a:rPr lang="en-US" sz="2000" dirty="0"/>
              <a:t>38.4 million illnesses caused by unspecified agents</a:t>
            </a:r>
          </a:p>
          <a:p>
            <a:pPr>
              <a:buFont typeface="Courier New" panose="02070309020205020404" pitchFamily="49" charset="0"/>
              <a:buChar char="o"/>
            </a:pPr>
            <a:r>
              <a:rPr lang="en-US" dirty="0"/>
              <a:t>128,000 hospitalizations</a:t>
            </a:r>
          </a:p>
          <a:p>
            <a:pPr>
              <a:buFont typeface="Courier New" panose="02070309020205020404" pitchFamily="49" charset="0"/>
              <a:buChar char="o"/>
            </a:pPr>
            <a:r>
              <a:rPr lang="en-US" dirty="0"/>
              <a:t>3000 deaths</a:t>
            </a:r>
          </a:p>
          <a:p>
            <a:pPr>
              <a:buFont typeface="Courier New" panose="02070309020205020404" pitchFamily="49" charset="0"/>
              <a:buChar char="o"/>
            </a:pPr>
            <a:r>
              <a:rPr lang="en-US" dirty="0"/>
              <a:t>Estimates</a:t>
            </a:r>
          </a:p>
          <a:p>
            <a:pPr lvl="1">
              <a:buFont typeface="Courier New" panose="02070309020205020404" pitchFamily="49" charset="0"/>
              <a:buChar char="o"/>
            </a:pPr>
            <a:r>
              <a:rPr lang="en-US" dirty="0"/>
              <a:t>Generated by public health data</a:t>
            </a:r>
          </a:p>
          <a:p>
            <a:pPr lvl="1">
              <a:buFont typeface="Courier New" panose="02070309020205020404" pitchFamily="49" charset="0"/>
              <a:buChar char="o"/>
            </a:pPr>
            <a:r>
              <a:rPr lang="en-US" dirty="0"/>
              <a:t>Account for underreporting</a:t>
            </a:r>
          </a:p>
        </p:txBody>
      </p:sp>
      <p:sp>
        <p:nvSpPr>
          <p:cNvPr id="2" name="TextBox 1"/>
          <p:cNvSpPr txBox="1"/>
          <p:nvPr/>
        </p:nvSpPr>
        <p:spPr>
          <a:xfrm>
            <a:off x="5773133" y="6502318"/>
            <a:ext cx="5227713" cy="230832"/>
          </a:xfrm>
          <a:prstGeom prst="rect">
            <a:avLst/>
          </a:prstGeom>
          <a:noFill/>
        </p:spPr>
        <p:txBody>
          <a:bodyPr wrap="none" rtlCol="0">
            <a:spAutoFit/>
          </a:bodyPr>
          <a:lstStyle/>
          <a:p>
            <a:r>
              <a:rPr lang="en-US" sz="900" baseline="30000" dirty="0">
                <a:latin typeface="Calibri" panose="020F0502020204030204" pitchFamily="34" charset="0"/>
                <a:cs typeface="Calibri" panose="020F0502020204030204" pitchFamily="34" charset="0"/>
              </a:rPr>
              <a:t>1 </a:t>
            </a:r>
            <a:r>
              <a:rPr lang="en-US" sz="900" dirty="0" err="1">
                <a:latin typeface="Calibri" panose="020F0502020204030204" pitchFamily="34" charset="0"/>
                <a:cs typeface="Calibri" panose="020F0502020204030204" pitchFamily="34" charset="0"/>
              </a:rPr>
              <a:t>Scallan</a:t>
            </a:r>
            <a:r>
              <a:rPr lang="en-US" sz="900" dirty="0">
                <a:latin typeface="Calibri" panose="020F0502020204030204" pitchFamily="34" charset="0"/>
                <a:cs typeface="Calibri" panose="020F0502020204030204" pitchFamily="34" charset="0"/>
              </a:rPr>
              <a:t> </a:t>
            </a:r>
            <a:r>
              <a:rPr lang="en-US" sz="900" i="1" dirty="0">
                <a:latin typeface="Calibri" panose="020F0502020204030204" pitchFamily="34" charset="0"/>
                <a:cs typeface="Calibri" panose="020F0502020204030204" pitchFamily="34" charset="0"/>
              </a:rPr>
              <a:t>et al</a:t>
            </a:r>
            <a:r>
              <a:rPr lang="en-US" sz="900" dirty="0">
                <a:latin typeface="Calibri" panose="020F0502020204030204" pitchFamily="34" charset="0"/>
                <a:cs typeface="Calibri" panose="020F0502020204030204" pitchFamily="34" charset="0"/>
              </a:rPr>
              <a:t>., 2011. Foodborne illness acquired in the United States – Major Pathogens. </a:t>
            </a:r>
            <a:r>
              <a:rPr lang="en-US" sz="900" i="1" dirty="0" err="1">
                <a:latin typeface="Calibri" panose="020F0502020204030204" pitchFamily="34" charset="0"/>
                <a:cs typeface="Calibri" panose="020F0502020204030204" pitchFamily="34" charset="0"/>
              </a:rPr>
              <a:t>Emerg</a:t>
            </a:r>
            <a:r>
              <a:rPr lang="en-US" sz="900" i="1" dirty="0">
                <a:latin typeface="Calibri" panose="020F0502020204030204" pitchFamily="34" charset="0"/>
                <a:cs typeface="Calibri" panose="020F0502020204030204" pitchFamily="34" charset="0"/>
              </a:rPr>
              <a:t>. Infect. Dis. </a:t>
            </a:r>
          </a:p>
        </p:txBody>
      </p:sp>
    </p:spTree>
    <p:extLst>
      <p:ext uri="{BB962C8B-B14F-4D97-AF65-F5344CB8AC3E}">
        <p14:creationId xmlns:p14="http://schemas.microsoft.com/office/powerpoint/2010/main" val="24463407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rmAutofit/>
          </a:bodyPr>
          <a:lstStyle/>
          <a:p>
            <a:pPr eaLnBrk="1" hangingPunct="1"/>
            <a:r>
              <a:rPr lang="en-US" sz="3200" dirty="0"/>
              <a:t>Disease Reporting</a:t>
            </a:r>
            <a:br>
              <a:rPr lang="en-US" sz="3200" dirty="0"/>
            </a:br>
            <a:r>
              <a:rPr lang="en-US" sz="3200" dirty="0"/>
              <a:t>National Notifiable Diseases Surveillance System</a:t>
            </a:r>
          </a:p>
        </p:txBody>
      </p:sp>
      <p:sp>
        <p:nvSpPr>
          <p:cNvPr id="30723" name="Rectangle 3"/>
          <p:cNvSpPr>
            <a:spLocks noGrp="1" noChangeArrowheads="1"/>
          </p:cNvSpPr>
          <p:nvPr>
            <p:ph sz="quarter" idx="1"/>
          </p:nvPr>
        </p:nvSpPr>
        <p:spPr>
          <a:xfrm>
            <a:off x="762000" y="1828799"/>
            <a:ext cx="5417671" cy="4114800"/>
          </a:xfrm>
        </p:spPr>
        <p:txBody>
          <a:bodyPr>
            <a:normAutofit/>
          </a:bodyPr>
          <a:lstStyle/>
          <a:p>
            <a:pPr>
              <a:buFont typeface="Courier New" panose="02070309020205020404" pitchFamily="49" charset="0"/>
              <a:buChar char="o"/>
            </a:pPr>
            <a:r>
              <a:rPr lang="en-US" sz="2200" dirty="0"/>
              <a:t>Surveillance also applies to diseases not transmitted through food</a:t>
            </a:r>
          </a:p>
          <a:p>
            <a:pPr>
              <a:buFont typeface="Courier New" panose="02070309020205020404" pitchFamily="49" charset="0"/>
              <a:buChar char="o"/>
            </a:pPr>
            <a:r>
              <a:rPr lang="en-US" sz="2200" dirty="0"/>
              <a:t>Select agents must be reported immediately</a:t>
            </a:r>
          </a:p>
          <a:p>
            <a:pPr defTabSz="457200" fontAlgn="base">
              <a:spcAft>
                <a:spcPct val="0"/>
              </a:spcAft>
              <a:buFont typeface="Courier New" panose="02070309020205020404" pitchFamily="49" charset="0"/>
              <a:buChar char="o"/>
            </a:pPr>
            <a:r>
              <a:rPr lang="en-US" sz="2200" dirty="0">
                <a:solidFill>
                  <a:srgbClr val="000000"/>
                </a:solidFill>
                <a:latin typeface="Calibri" panose="020F0502020204030204" pitchFamily="34" charset="0"/>
                <a:cs typeface="Calibri" panose="020F0502020204030204" pitchFamily="34" charset="0"/>
              </a:rPr>
              <a:t>Illness outbreak data networks for </a:t>
            </a:r>
            <a:r>
              <a:rPr lang="en-US" sz="2200" b="1" dirty="0">
                <a:solidFill>
                  <a:srgbClr val="000000"/>
                </a:solidFill>
                <a:latin typeface="Calibri" panose="020F0502020204030204" pitchFamily="34" charset="0"/>
                <a:cs typeface="Calibri" panose="020F0502020204030204" pitchFamily="34" charset="0"/>
              </a:rPr>
              <a:t>foodborne</a:t>
            </a:r>
            <a:r>
              <a:rPr lang="en-US" sz="2200" dirty="0">
                <a:solidFill>
                  <a:srgbClr val="000000"/>
                </a:solidFill>
                <a:latin typeface="Calibri" panose="020F0502020204030204" pitchFamily="34" charset="0"/>
                <a:cs typeface="Calibri" panose="020F0502020204030204" pitchFamily="34" charset="0"/>
              </a:rPr>
              <a:t> diseases</a:t>
            </a:r>
          </a:p>
          <a:p>
            <a:pPr marL="708660" lvl="3" indent="-342900" defTabSz="457200" fontAlgn="base">
              <a:spcBef>
                <a:spcPts val="600"/>
              </a:spcBef>
              <a:spcAft>
                <a:spcPct val="0"/>
              </a:spcAft>
              <a:buFont typeface="Courier New" panose="02070309020205020404" pitchFamily="49" charset="0"/>
              <a:buChar char="o"/>
            </a:pPr>
            <a:r>
              <a:rPr lang="en-US" sz="2200" dirty="0" err="1">
                <a:solidFill>
                  <a:prstClr val="black"/>
                </a:solidFill>
                <a:latin typeface="Calibri" panose="020F0502020204030204" pitchFamily="34" charset="0"/>
                <a:cs typeface="Calibri" panose="020F0502020204030204" pitchFamily="34" charset="0"/>
              </a:rPr>
              <a:t>PulseNet</a:t>
            </a:r>
            <a:r>
              <a:rPr lang="en-US" sz="2200" dirty="0">
                <a:solidFill>
                  <a:prstClr val="black"/>
                </a:solidFill>
                <a:latin typeface="Calibri" panose="020F0502020204030204" pitchFamily="34" charset="0"/>
                <a:cs typeface="Calibri" panose="020F0502020204030204" pitchFamily="34" charset="0"/>
              </a:rPr>
              <a:t> </a:t>
            </a:r>
            <a:r>
              <a:rPr lang="en-US" dirty="0">
                <a:solidFill>
                  <a:prstClr val="black"/>
                </a:solidFill>
                <a:latin typeface="Calibri" panose="020F0502020204030204" pitchFamily="34" charset="0"/>
                <a:cs typeface="Calibri" panose="020F0502020204030204" pitchFamily="34" charset="0"/>
              </a:rPr>
              <a:t>– connect cases of bacterial origin</a:t>
            </a:r>
          </a:p>
          <a:p>
            <a:pPr marL="708660" lvl="3" indent="-342900" defTabSz="457200" fontAlgn="base">
              <a:spcBef>
                <a:spcPts val="600"/>
              </a:spcBef>
              <a:spcAft>
                <a:spcPct val="0"/>
              </a:spcAft>
              <a:buFont typeface="Courier New" panose="02070309020205020404" pitchFamily="49" charset="0"/>
              <a:buChar char="o"/>
            </a:pPr>
            <a:r>
              <a:rPr lang="en-US" sz="2200" dirty="0" err="1">
                <a:solidFill>
                  <a:prstClr val="black"/>
                </a:solidFill>
                <a:latin typeface="Calibri" panose="020F0502020204030204" pitchFamily="34" charset="0"/>
                <a:cs typeface="Calibri" panose="020F0502020204030204" pitchFamily="34" charset="0"/>
              </a:rPr>
              <a:t>CaliciNet</a:t>
            </a:r>
            <a:r>
              <a:rPr lang="en-US" sz="2200" dirty="0">
                <a:solidFill>
                  <a:prstClr val="black"/>
                </a:solidFill>
                <a:latin typeface="Calibri" panose="020F0502020204030204" pitchFamily="34" charset="0"/>
                <a:cs typeface="Calibri" panose="020F0502020204030204" pitchFamily="34" charset="0"/>
              </a:rPr>
              <a:t> </a:t>
            </a:r>
            <a:r>
              <a:rPr lang="en-US" dirty="0">
                <a:solidFill>
                  <a:prstClr val="black"/>
                </a:solidFill>
                <a:latin typeface="Calibri" panose="020F0502020204030204" pitchFamily="34" charset="0"/>
                <a:cs typeface="Calibri" panose="020F0502020204030204" pitchFamily="34" charset="0"/>
              </a:rPr>
              <a:t>– connect cases of norovirus</a:t>
            </a:r>
          </a:p>
          <a:p>
            <a:pPr marL="708660" lvl="3" indent="-342900" defTabSz="457200" fontAlgn="base">
              <a:spcBef>
                <a:spcPts val="600"/>
              </a:spcBef>
              <a:spcAft>
                <a:spcPct val="0"/>
              </a:spcAft>
              <a:buFont typeface="Courier New" panose="02070309020205020404" pitchFamily="49" charset="0"/>
              <a:buChar char="o"/>
            </a:pPr>
            <a:r>
              <a:rPr lang="en-US" sz="2200" dirty="0" err="1">
                <a:solidFill>
                  <a:prstClr val="black"/>
                </a:solidFill>
                <a:latin typeface="Calibri" panose="020F0502020204030204" pitchFamily="34" charset="0"/>
                <a:cs typeface="Calibri" panose="020F0502020204030204" pitchFamily="34" charset="0"/>
              </a:rPr>
              <a:t>FoodNet</a:t>
            </a:r>
            <a:r>
              <a:rPr lang="en-US" sz="2200" dirty="0">
                <a:solidFill>
                  <a:prstClr val="black"/>
                </a:solidFill>
                <a:latin typeface="Calibri" panose="020F0502020204030204" pitchFamily="34" charset="0"/>
                <a:cs typeface="Calibri" panose="020F0502020204030204" pitchFamily="34" charset="0"/>
              </a:rPr>
              <a:t> </a:t>
            </a:r>
            <a:r>
              <a:rPr lang="en-US" dirty="0">
                <a:solidFill>
                  <a:prstClr val="black"/>
                </a:solidFill>
                <a:latin typeface="Calibri" panose="020F0502020204030204" pitchFamily="34" charset="0"/>
                <a:cs typeface="Calibri" panose="020F0502020204030204" pitchFamily="34" charset="0"/>
              </a:rPr>
              <a:t>– monitor foodborne illness trends</a:t>
            </a:r>
          </a:p>
          <a:p>
            <a:pPr eaLnBrk="1" hangingPunct="1">
              <a:buFont typeface="Courier New" panose="02070309020205020404" pitchFamily="49" charset="0"/>
              <a:buChar char="o"/>
            </a:pPr>
            <a:endParaRPr lang="en-US" sz="2200" dirty="0"/>
          </a:p>
          <a:p>
            <a:pPr eaLnBrk="1" hangingPunct="1">
              <a:buFont typeface="Courier New" panose="02070309020205020404" pitchFamily="49" charset="0"/>
              <a:buChar char="o"/>
            </a:pPr>
            <a:endParaRPr lang="en-US" sz="2200" dirty="0"/>
          </a:p>
          <a:p>
            <a:pPr eaLnBrk="1" hangingPunct="1">
              <a:buFont typeface="Courier New" panose="02070309020205020404" pitchFamily="49" charset="0"/>
              <a:buChar char="o"/>
            </a:pPr>
            <a:endParaRPr lang="en-US" sz="2200" dirty="0"/>
          </a:p>
          <a:p>
            <a:pPr eaLnBrk="1" hangingPunct="1">
              <a:buFont typeface="Courier New" panose="02070309020205020404" pitchFamily="49" charset="0"/>
              <a:buChar char="o"/>
            </a:pPr>
            <a:endParaRPr lang="en-US" sz="2200" dirty="0"/>
          </a:p>
        </p:txBody>
      </p:sp>
      <p:sp>
        <p:nvSpPr>
          <p:cNvPr id="5" name="Rectangle 4"/>
          <p:cNvSpPr/>
          <p:nvPr/>
        </p:nvSpPr>
        <p:spPr>
          <a:xfrm>
            <a:off x="762000" y="6552189"/>
            <a:ext cx="3768436" cy="230832"/>
          </a:xfrm>
          <a:prstGeom prst="rect">
            <a:avLst/>
          </a:prstGeom>
        </p:spPr>
        <p:txBody>
          <a:bodyPr wrap="square">
            <a:spAutoFit/>
          </a:bodyPr>
          <a:lstStyle/>
          <a:p>
            <a:r>
              <a:rPr lang="en-US" sz="900" dirty="0">
                <a:latin typeface="Calibri" panose="020F0502020204030204" pitchFamily="34" charset="0"/>
                <a:cs typeface="Calibri" panose="020F0502020204030204" pitchFamily="34" charset="0"/>
              </a:rPr>
              <a:t>https://wwwn.cdc.gov/nndss/document/NNDSS_Infographic.pdf</a:t>
            </a:r>
          </a:p>
        </p:txBody>
      </p:sp>
      <p:graphicFrame>
        <p:nvGraphicFramePr>
          <p:cNvPr id="3" name="Diagram 2"/>
          <p:cNvGraphicFramePr/>
          <p:nvPr>
            <p:extLst>
              <p:ext uri="{D42A27DB-BD31-4B8C-83A1-F6EECF244321}">
                <p14:modId xmlns:p14="http://schemas.microsoft.com/office/powerpoint/2010/main" val="3489145317"/>
              </p:ext>
            </p:extLst>
          </p:nvPr>
        </p:nvGraphicFramePr>
        <p:xfrm>
          <a:off x="6179671" y="1417638"/>
          <a:ext cx="5075810" cy="3781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902520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PulseNet</a:t>
            </a:r>
            <a:r>
              <a:rPr lang="en-US" dirty="0"/>
              <a:t> USA</a:t>
            </a:r>
            <a:br>
              <a:rPr lang="en-US" dirty="0"/>
            </a:br>
            <a:r>
              <a:rPr lang="en-US" dirty="0"/>
              <a:t>Recognizing Outbreaks – Connecting Disease Cases in U.S.</a:t>
            </a:r>
          </a:p>
        </p:txBody>
      </p:sp>
      <p:sp>
        <p:nvSpPr>
          <p:cNvPr id="8" name="Rectangle 7"/>
          <p:cNvSpPr/>
          <p:nvPr/>
        </p:nvSpPr>
        <p:spPr>
          <a:xfrm>
            <a:off x="2121936" y="6511781"/>
            <a:ext cx="2685351" cy="230832"/>
          </a:xfrm>
          <a:prstGeom prst="rect">
            <a:avLst/>
          </a:prstGeom>
        </p:spPr>
        <p:txBody>
          <a:bodyPr wrap="none">
            <a:spAutoFit/>
          </a:bodyPr>
          <a:lstStyle/>
          <a:p>
            <a:r>
              <a:rPr lang="en-US" sz="900" dirty="0">
                <a:latin typeface="Calibri" panose="020F0502020204030204" pitchFamily="34" charset="0"/>
                <a:cs typeface="Calibri" panose="020F0502020204030204" pitchFamily="34" charset="0"/>
              </a:rPr>
              <a:t>https://www.cdc.gov/pulsenet/participants/usa.html</a:t>
            </a:r>
          </a:p>
        </p:txBody>
      </p:sp>
      <p:sp>
        <p:nvSpPr>
          <p:cNvPr id="9" name="Content Placeholder 8"/>
          <p:cNvSpPr>
            <a:spLocks noGrp="1"/>
          </p:cNvSpPr>
          <p:nvPr>
            <p:ph sz="quarter" idx="1"/>
          </p:nvPr>
        </p:nvSpPr>
        <p:spPr>
          <a:xfrm>
            <a:off x="609600" y="1600200"/>
            <a:ext cx="4139045" cy="4873752"/>
          </a:xfrm>
        </p:spPr>
        <p:txBody>
          <a:bodyPr/>
          <a:lstStyle/>
          <a:p>
            <a:pPr>
              <a:buFont typeface="Courier New" panose="02070309020205020404" pitchFamily="49" charset="0"/>
              <a:buChar char="o"/>
            </a:pPr>
            <a:r>
              <a:rPr lang="en-US" dirty="0"/>
              <a:t>Bacterial isolates recovered from patient, implicated food and/or environment compared according to  genetic profiles</a:t>
            </a:r>
          </a:p>
          <a:p>
            <a:pPr>
              <a:buFont typeface="Courier New" panose="02070309020205020404" pitchFamily="49" charset="0"/>
              <a:buChar char="o"/>
            </a:pPr>
            <a:endParaRPr lang="en-US" dirty="0"/>
          </a:p>
          <a:p>
            <a:pPr>
              <a:buFont typeface="Courier New" panose="02070309020205020404" pitchFamily="49" charset="0"/>
              <a:buChar char="o"/>
            </a:pPr>
            <a:r>
              <a:rPr lang="en-US" dirty="0"/>
              <a:t>Technology: Pulsed Field Gel Electrophoresis (PFGE)</a:t>
            </a:r>
          </a:p>
          <a:p>
            <a:pPr>
              <a:buFont typeface="Courier New" panose="02070309020205020404" pitchFamily="49" charset="0"/>
              <a:buChar char="o"/>
            </a:pPr>
            <a:endParaRPr lang="en-US" dirty="0"/>
          </a:p>
          <a:p>
            <a:pPr>
              <a:buFont typeface="Courier New" panose="02070309020205020404" pitchFamily="49" charset="0"/>
              <a:buChar char="o"/>
            </a:pPr>
            <a:r>
              <a:rPr lang="en-US" dirty="0"/>
              <a:t>Similar PFGE profiles among isolates suggests cases may be related to same outbreak</a:t>
            </a:r>
          </a:p>
        </p:txBody>
      </p:sp>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961996" y="1743959"/>
            <a:ext cx="5215294" cy="2931736"/>
          </a:xfrm>
          <a:prstGeom prst="rect">
            <a:avLst/>
          </a:prstGeom>
        </p:spPr>
      </p:pic>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961996" y="4828138"/>
            <a:ext cx="1010473" cy="1451727"/>
          </a:xfrm>
          <a:prstGeom prst="rect">
            <a:avLst/>
          </a:prstGeom>
        </p:spPr>
      </p:pic>
      <p:pic>
        <p:nvPicPr>
          <p:cNvPr id="6" name="Picture 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107811" y="4828138"/>
            <a:ext cx="952446" cy="761957"/>
          </a:xfrm>
          <a:prstGeom prst="rect">
            <a:avLst/>
          </a:prstGeom>
        </p:spPr>
      </p:pic>
      <p:sp>
        <p:nvSpPr>
          <p:cNvPr id="7" name="TextBox 6"/>
          <p:cNvSpPr txBox="1"/>
          <p:nvPr/>
        </p:nvSpPr>
        <p:spPr>
          <a:xfrm>
            <a:off x="8195598" y="4828138"/>
            <a:ext cx="3224877" cy="1384995"/>
          </a:xfrm>
          <a:prstGeom prst="rect">
            <a:avLst/>
          </a:prstGeom>
          <a:noFill/>
        </p:spPr>
        <p:txBody>
          <a:bodyPr wrap="square" rtlCol="0">
            <a:spAutoFit/>
          </a:bodyPr>
          <a:lstStyle/>
          <a:p>
            <a:r>
              <a:rPr lang="en-US" sz="1200" b="1" dirty="0" err="1">
                <a:latin typeface="Calibri" panose="020F0502020204030204" pitchFamily="34" charset="0"/>
                <a:cs typeface="Calibri" panose="020F0502020204030204" pitchFamily="34" charset="0"/>
              </a:rPr>
              <a:t>PulseNet</a:t>
            </a:r>
            <a:r>
              <a:rPr lang="en-US" sz="1200" b="1" dirty="0">
                <a:latin typeface="Calibri" panose="020F0502020204030204" pitchFamily="34" charset="0"/>
                <a:cs typeface="Calibri" panose="020F0502020204030204" pitchFamily="34" charset="0"/>
              </a:rPr>
              <a:t> USA Participants</a:t>
            </a:r>
          </a:p>
          <a:p>
            <a:pPr marL="171450" indent="-171450">
              <a:buFont typeface="Wingdings" panose="05000000000000000000" pitchFamily="2" charset="2"/>
              <a:buChar char="§"/>
            </a:pPr>
            <a:r>
              <a:rPr lang="en-US" sz="1200" dirty="0">
                <a:latin typeface="Calibri" panose="020F0502020204030204" pitchFamily="34" charset="0"/>
                <a:cs typeface="Calibri" panose="020F0502020204030204" pitchFamily="34" charset="0"/>
              </a:rPr>
              <a:t>Public Health Laboratories </a:t>
            </a:r>
          </a:p>
          <a:p>
            <a:pPr lvl="1" indent="-171450">
              <a:buFont typeface="Courier New" panose="02070309020205020404" pitchFamily="49" charset="0"/>
              <a:buChar char="o"/>
            </a:pPr>
            <a:r>
              <a:rPr lang="en-US" sz="1200" dirty="0">
                <a:latin typeface="Calibri" panose="020F0502020204030204" pitchFamily="34" charset="0"/>
                <a:cs typeface="Calibri" panose="020F0502020204030204" pitchFamily="34" charset="0"/>
              </a:rPr>
              <a:t>All 50 States &amp; Puerto Rico</a:t>
            </a:r>
          </a:p>
          <a:p>
            <a:pPr marL="171450" indent="-171450">
              <a:buFont typeface="Wingdings" panose="05000000000000000000" pitchFamily="2" charset="2"/>
              <a:buChar char="§"/>
            </a:pPr>
            <a:r>
              <a:rPr lang="en-US" sz="1200" dirty="0">
                <a:latin typeface="Calibri" panose="020F0502020204030204" pitchFamily="34" charset="0"/>
                <a:cs typeface="Calibri" panose="020F0502020204030204" pitchFamily="34" charset="0"/>
              </a:rPr>
              <a:t>Regulatory Laboratories </a:t>
            </a:r>
          </a:p>
          <a:p>
            <a:pPr lvl="1" indent="-171450">
              <a:buFont typeface="Courier New" panose="02070309020205020404" pitchFamily="49" charset="0"/>
              <a:buChar char="o"/>
            </a:pPr>
            <a:r>
              <a:rPr lang="en-US" sz="1200" dirty="0">
                <a:latin typeface="Calibri" panose="020F0502020204030204" pitchFamily="34" charset="0"/>
                <a:cs typeface="Calibri" panose="020F0502020204030204" pitchFamily="34" charset="0"/>
              </a:rPr>
              <a:t>Food &amp; Drug Administration (FDA)</a:t>
            </a:r>
          </a:p>
          <a:p>
            <a:pPr lvl="1" indent="-171450">
              <a:buFont typeface="Courier New" panose="02070309020205020404" pitchFamily="49" charset="0"/>
              <a:buChar char="o"/>
            </a:pPr>
            <a:r>
              <a:rPr lang="en-US" sz="1200" dirty="0">
                <a:latin typeface="Calibri" panose="020F0502020204030204" pitchFamily="34" charset="0"/>
                <a:cs typeface="Calibri" panose="020F0502020204030204" pitchFamily="34" charset="0"/>
              </a:rPr>
              <a:t>U.S. Department of Agriculture (USDA)</a:t>
            </a:r>
          </a:p>
          <a:p>
            <a:endParaRPr lang="en-US"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740260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PulseNet</a:t>
            </a:r>
            <a:r>
              <a:rPr lang="en-US" dirty="0"/>
              <a:t> International</a:t>
            </a:r>
            <a:br>
              <a:rPr lang="en-US" dirty="0"/>
            </a:br>
            <a:r>
              <a:rPr lang="en-US" dirty="0"/>
              <a:t>Global Connections – Partners in Foodborne Disease Detection</a:t>
            </a:r>
          </a:p>
        </p:txBody>
      </p:sp>
      <p:sp>
        <p:nvSpPr>
          <p:cNvPr id="6" name="Rectangle 5"/>
          <p:cNvSpPr/>
          <p:nvPr/>
        </p:nvSpPr>
        <p:spPr>
          <a:xfrm>
            <a:off x="9210749" y="6627168"/>
            <a:ext cx="1677210" cy="230832"/>
          </a:xfrm>
          <a:prstGeom prst="rect">
            <a:avLst/>
          </a:prstGeom>
        </p:spPr>
        <p:txBody>
          <a:bodyPr wrap="square">
            <a:spAutoFit/>
          </a:bodyPr>
          <a:lstStyle/>
          <a:p>
            <a:r>
              <a:rPr lang="en-US" sz="900" dirty="0">
                <a:latin typeface="Calibri" panose="020F0502020204030204" pitchFamily="34" charset="0"/>
                <a:cs typeface="Calibri" panose="020F0502020204030204" pitchFamily="34" charset="0"/>
              </a:rPr>
              <a:t>https://www.cdc.gov/pulsenet/</a:t>
            </a:r>
          </a:p>
        </p:txBody>
      </p:sp>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386229" y="1653569"/>
            <a:ext cx="6786811" cy="4838289"/>
          </a:xfrm>
          <a:prstGeom prst="rect">
            <a:avLst/>
          </a:prstGeom>
        </p:spPr>
      </p:pic>
    </p:spTree>
    <p:extLst>
      <p:ext uri="{BB962C8B-B14F-4D97-AF65-F5344CB8AC3E}">
        <p14:creationId xmlns:p14="http://schemas.microsoft.com/office/powerpoint/2010/main" val="6912623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normAutofit/>
          </a:bodyPr>
          <a:lstStyle/>
          <a:p>
            <a:pPr eaLnBrk="1" hangingPunct="1"/>
            <a:r>
              <a:rPr lang="en-US" sz="3200" dirty="0"/>
              <a:t>Objectives of </a:t>
            </a:r>
            <a:r>
              <a:rPr lang="en-US" sz="3200" dirty="0" err="1"/>
              <a:t>PulseNet</a:t>
            </a:r>
            <a:endParaRPr lang="en-US" sz="3200" dirty="0"/>
          </a:p>
        </p:txBody>
      </p:sp>
      <p:sp>
        <p:nvSpPr>
          <p:cNvPr id="37891" name="Rectangle 3"/>
          <p:cNvSpPr>
            <a:spLocks noGrp="1" noChangeArrowheads="1"/>
          </p:cNvSpPr>
          <p:nvPr>
            <p:ph sz="quarter" idx="1"/>
          </p:nvPr>
        </p:nvSpPr>
        <p:spPr>
          <a:xfrm>
            <a:off x="1264226" y="1621992"/>
            <a:ext cx="8901749" cy="4525963"/>
          </a:xfrm>
        </p:spPr>
        <p:txBody>
          <a:bodyPr/>
          <a:lstStyle/>
          <a:p>
            <a:pPr>
              <a:buFont typeface="Courier New" panose="02070309020205020404" pitchFamily="49" charset="0"/>
              <a:buChar char="o"/>
            </a:pPr>
            <a:r>
              <a:rPr lang="en-US" sz="2400" dirty="0"/>
              <a:t>Detect </a:t>
            </a:r>
            <a:r>
              <a:rPr lang="en-US" sz="2400" dirty="0" err="1"/>
              <a:t>foodborne</a:t>
            </a:r>
            <a:r>
              <a:rPr lang="en-US" sz="2400" dirty="0"/>
              <a:t> disease case clusters by PFGE  </a:t>
            </a:r>
          </a:p>
          <a:p>
            <a:pPr>
              <a:buFont typeface="Courier New" panose="02070309020205020404" pitchFamily="49" charset="0"/>
              <a:buChar char="o"/>
            </a:pPr>
            <a:endParaRPr lang="en-US" sz="2400" dirty="0"/>
          </a:p>
          <a:p>
            <a:pPr>
              <a:buFont typeface="Courier New" panose="02070309020205020404" pitchFamily="49" charset="0"/>
              <a:buChar char="o"/>
            </a:pPr>
            <a:r>
              <a:rPr lang="en-US" sz="2400" dirty="0"/>
              <a:t>Allow for real-time communication among state, local health departments, and international partners  </a:t>
            </a:r>
          </a:p>
          <a:p>
            <a:pPr>
              <a:buFont typeface="Courier New" panose="02070309020205020404" pitchFamily="49" charset="0"/>
              <a:buChar char="o"/>
            </a:pPr>
            <a:endParaRPr lang="en-US" sz="2400" dirty="0"/>
          </a:p>
          <a:p>
            <a:pPr>
              <a:buFont typeface="Courier New" panose="02070309020205020404" pitchFamily="49" charset="0"/>
              <a:buChar char="o"/>
            </a:pPr>
            <a:r>
              <a:rPr lang="en-US" sz="2400" dirty="0"/>
              <a:t>Facilitate early identification of common source outbreaks  </a:t>
            </a:r>
          </a:p>
          <a:p>
            <a:pPr>
              <a:buFont typeface="Courier New" panose="02070309020205020404" pitchFamily="49" charset="0"/>
              <a:buChar char="o"/>
            </a:pPr>
            <a:endParaRPr lang="en-US" sz="2400" dirty="0"/>
          </a:p>
          <a:p>
            <a:pPr>
              <a:buFont typeface="Courier New" panose="02070309020205020404" pitchFamily="49" charset="0"/>
              <a:buChar char="o"/>
            </a:pPr>
            <a:r>
              <a:rPr lang="en-US" sz="2400" dirty="0"/>
              <a:t>Help food regulatory agencies identify areas where implementation of new measures are likely to increase the safety of the food supply</a:t>
            </a:r>
          </a:p>
        </p:txBody>
      </p:sp>
    </p:spTree>
    <p:extLst>
      <p:ext uri="{BB962C8B-B14F-4D97-AF65-F5344CB8AC3E}">
        <p14:creationId xmlns:p14="http://schemas.microsoft.com/office/powerpoint/2010/main" val="4916717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807435" y="274638"/>
            <a:ext cx="9956800" cy="1143000"/>
          </a:xfrm>
        </p:spPr>
        <p:txBody>
          <a:bodyPr>
            <a:normAutofit/>
          </a:bodyPr>
          <a:lstStyle/>
          <a:p>
            <a:pPr eaLnBrk="1" hangingPunct="1"/>
            <a:r>
              <a:rPr lang="en-US" sz="3200" dirty="0"/>
              <a:t>Principles of PFGE</a:t>
            </a:r>
          </a:p>
        </p:txBody>
      </p:sp>
      <p:sp>
        <p:nvSpPr>
          <p:cNvPr id="38915" name="Rectangle 3"/>
          <p:cNvSpPr>
            <a:spLocks noGrp="1" noChangeArrowheads="1"/>
          </p:cNvSpPr>
          <p:nvPr>
            <p:ph sz="quarter" idx="1"/>
          </p:nvPr>
        </p:nvSpPr>
        <p:spPr>
          <a:xfrm>
            <a:off x="855497" y="1763578"/>
            <a:ext cx="7921337" cy="4525963"/>
          </a:xfrm>
        </p:spPr>
        <p:txBody>
          <a:bodyPr>
            <a:normAutofit lnSpcReduction="10000"/>
          </a:bodyPr>
          <a:lstStyle/>
          <a:p>
            <a:pPr>
              <a:buFont typeface="Courier New" panose="02070309020205020404" pitchFamily="49" charset="0"/>
              <a:buChar char="o"/>
            </a:pPr>
            <a:r>
              <a:rPr lang="en-US" sz="2400" dirty="0"/>
              <a:t>Bacterial isolates are obtained from patients, implicated food, environmental sources </a:t>
            </a:r>
          </a:p>
          <a:p>
            <a:pPr eaLnBrk="1" hangingPunct="1">
              <a:buFont typeface="Courier New" panose="02070309020205020404" pitchFamily="49" charset="0"/>
              <a:buChar char="o"/>
            </a:pPr>
            <a:r>
              <a:rPr lang="en-US" sz="2400" dirty="0"/>
              <a:t>DNA is isolated </a:t>
            </a:r>
          </a:p>
          <a:p>
            <a:pPr eaLnBrk="1" hangingPunct="1">
              <a:buFont typeface="Courier New" panose="02070309020205020404" pitchFamily="49" charset="0"/>
              <a:buChar char="o"/>
            </a:pPr>
            <a:r>
              <a:rPr lang="en-US" sz="2400" dirty="0"/>
              <a:t>DNA is cut into fragments with an enzyme </a:t>
            </a:r>
          </a:p>
          <a:p>
            <a:pPr eaLnBrk="1" hangingPunct="1">
              <a:buFont typeface="Courier New" panose="02070309020205020404" pitchFamily="49" charset="0"/>
              <a:buChar char="o"/>
            </a:pPr>
            <a:r>
              <a:rPr lang="en-US" sz="2400" dirty="0"/>
              <a:t>DNA fragments are loaded into a gel matrix </a:t>
            </a:r>
          </a:p>
          <a:p>
            <a:pPr eaLnBrk="1" hangingPunct="1">
              <a:buFont typeface="Courier New" panose="02070309020205020404" pitchFamily="49" charset="0"/>
              <a:buChar char="o"/>
            </a:pPr>
            <a:r>
              <a:rPr lang="en-US" dirty="0"/>
              <a:t>An electric current is applied to make the DNA fragments migrate through the gel</a:t>
            </a:r>
          </a:p>
          <a:p>
            <a:pPr eaLnBrk="1" hangingPunct="1">
              <a:buFont typeface="Courier New" panose="02070309020205020404" pitchFamily="49" charset="0"/>
              <a:buChar char="o"/>
            </a:pPr>
            <a:r>
              <a:rPr lang="en-US" dirty="0"/>
              <a:t>Fragments separate by size (small fragments travel more easily and therefore farther in the gel)</a:t>
            </a:r>
          </a:p>
          <a:p>
            <a:pPr eaLnBrk="1" hangingPunct="1">
              <a:buFont typeface="Courier New" panose="02070309020205020404" pitchFamily="49" charset="0"/>
              <a:buChar char="o"/>
            </a:pPr>
            <a:r>
              <a:rPr lang="en-US" sz="2400" dirty="0"/>
              <a:t>Isolates with the same genetic sequence will have the same fragment patterns</a:t>
            </a:r>
          </a:p>
          <a:p>
            <a:pPr eaLnBrk="1" hangingPunct="1">
              <a:buFont typeface="Courier New" panose="02070309020205020404" pitchFamily="49" charset="0"/>
              <a:buChar char="o"/>
            </a:pPr>
            <a:endParaRPr lang="en-US" sz="2400" dirty="0"/>
          </a:p>
        </p:txBody>
      </p:sp>
      <p:grpSp>
        <p:nvGrpSpPr>
          <p:cNvPr id="7" name="Group 6"/>
          <p:cNvGrpSpPr/>
          <p:nvPr/>
        </p:nvGrpSpPr>
        <p:grpSpPr>
          <a:xfrm>
            <a:off x="6769276" y="137450"/>
            <a:ext cx="4867174" cy="3364287"/>
            <a:chOff x="6665366" y="137450"/>
            <a:chExt cx="4867174" cy="3364287"/>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518242" y="615816"/>
              <a:ext cx="3014298" cy="2885921"/>
            </a:xfrm>
            <a:prstGeom prst="rect">
              <a:avLst/>
            </a:prstGeom>
          </p:spPr>
        </p:pic>
        <p:sp>
          <p:nvSpPr>
            <p:cNvPr id="3" name="TextBox 2"/>
            <p:cNvSpPr txBox="1"/>
            <p:nvPr/>
          </p:nvSpPr>
          <p:spPr>
            <a:xfrm>
              <a:off x="6733715" y="1140639"/>
              <a:ext cx="1784527" cy="276999"/>
            </a:xfrm>
            <a:prstGeom prst="rect">
              <a:avLst/>
            </a:prstGeom>
            <a:noFill/>
            <a:ln>
              <a:solidFill>
                <a:schemeClr val="tx1"/>
              </a:solidFill>
            </a:ln>
          </p:spPr>
          <p:txBody>
            <a:bodyPr wrap="none" rtlCol="0">
              <a:spAutoFit/>
            </a:bodyPr>
            <a:lstStyle/>
            <a:p>
              <a:pPr algn="ctr"/>
              <a:r>
                <a:rPr lang="en-US" sz="1200" dirty="0">
                  <a:latin typeface="Calibri" panose="020F0502020204030204" pitchFamily="34" charset="0"/>
                  <a:cs typeface="Calibri" panose="020F0502020204030204" pitchFamily="34" charset="0"/>
                </a:rPr>
                <a:t>Larger DNA fragments </a:t>
              </a:r>
              <a:r>
                <a:rPr lang="en-US" sz="1200" dirty="0">
                  <a:latin typeface="Calibri" panose="020F0502020204030204" pitchFamily="34" charset="0"/>
                  <a:cs typeface="Calibri" panose="020F0502020204030204" pitchFamily="34" charset="0"/>
                  <a:sym typeface="Symbol" panose="05050102010706020507" pitchFamily="18" charset="2"/>
                </a:rPr>
                <a:t></a:t>
              </a:r>
              <a:r>
                <a:rPr lang="en-US" sz="1200" dirty="0">
                  <a:latin typeface="Calibri" panose="020F0502020204030204" pitchFamily="34" charset="0"/>
                  <a:cs typeface="Calibri" panose="020F0502020204030204" pitchFamily="34" charset="0"/>
                </a:rPr>
                <a:t> </a:t>
              </a:r>
            </a:p>
          </p:txBody>
        </p:sp>
        <p:sp>
          <p:nvSpPr>
            <p:cNvPr id="9" name="TextBox 8"/>
            <p:cNvSpPr txBox="1"/>
            <p:nvPr/>
          </p:nvSpPr>
          <p:spPr>
            <a:xfrm>
              <a:off x="6665366" y="2587532"/>
              <a:ext cx="1863267" cy="276999"/>
            </a:xfrm>
            <a:prstGeom prst="rect">
              <a:avLst/>
            </a:prstGeom>
            <a:noFill/>
            <a:ln>
              <a:solidFill>
                <a:schemeClr val="tx1"/>
              </a:solidFill>
            </a:ln>
          </p:spPr>
          <p:txBody>
            <a:bodyPr wrap="none" rtlCol="0">
              <a:spAutoFit/>
            </a:bodyPr>
            <a:lstStyle/>
            <a:p>
              <a:pPr algn="ctr"/>
              <a:r>
                <a:rPr lang="en-US" sz="1200" dirty="0">
                  <a:latin typeface="Calibri" panose="020F0502020204030204" pitchFamily="34" charset="0"/>
                  <a:cs typeface="Calibri" panose="020F0502020204030204" pitchFamily="34" charset="0"/>
                </a:rPr>
                <a:t>Smaller DNA fragments </a:t>
              </a:r>
              <a:r>
                <a:rPr lang="en-US" sz="1200" dirty="0">
                  <a:latin typeface="Calibri" panose="020F0502020204030204" pitchFamily="34" charset="0"/>
                  <a:cs typeface="Calibri" panose="020F0502020204030204" pitchFamily="34" charset="0"/>
                  <a:sym typeface="Symbol" panose="05050102010706020507" pitchFamily="18" charset="2"/>
                </a:rPr>
                <a:t></a:t>
              </a:r>
              <a:r>
                <a:rPr lang="en-US" sz="1200" dirty="0">
                  <a:latin typeface="Calibri" panose="020F0502020204030204" pitchFamily="34" charset="0"/>
                  <a:cs typeface="Calibri" panose="020F0502020204030204" pitchFamily="34" charset="0"/>
                </a:rPr>
                <a:t> </a:t>
              </a:r>
            </a:p>
          </p:txBody>
        </p:sp>
        <p:sp>
          <p:nvSpPr>
            <p:cNvPr id="5" name="TextBox 4"/>
            <p:cNvSpPr txBox="1"/>
            <p:nvPr/>
          </p:nvSpPr>
          <p:spPr>
            <a:xfrm>
              <a:off x="9312226" y="137450"/>
              <a:ext cx="1421479" cy="307777"/>
            </a:xfrm>
            <a:prstGeom prst="rect">
              <a:avLst/>
            </a:prstGeom>
            <a:noFill/>
          </p:spPr>
          <p:txBody>
            <a:bodyPr wrap="none" rtlCol="0">
              <a:spAutoFit/>
            </a:bodyPr>
            <a:lstStyle/>
            <a:p>
              <a:r>
                <a:rPr lang="en-US" sz="1400" dirty="0">
                  <a:latin typeface="Calibri" panose="020F0502020204030204" pitchFamily="34" charset="0"/>
                  <a:cs typeface="Calibri" panose="020F0502020204030204" pitchFamily="34" charset="0"/>
                </a:rPr>
                <a:t>Bacterial Isolates</a:t>
              </a:r>
            </a:p>
          </p:txBody>
        </p:sp>
        <p:sp>
          <p:nvSpPr>
            <p:cNvPr id="6" name="TextBox 5"/>
            <p:cNvSpPr txBox="1"/>
            <p:nvPr/>
          </p:nvSpPr>
          <p:spPr>
            <a:xfrm>
              <a:off x="8936138" y="391295"/>
              <a:ext cx="263214"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2</a:t>
              </a:r>
            </a:p>
          </p:txBody>
        </p:sp>
        <p:sp>
          <p:nvSpPr>
            <p:cNvPr id="12" name="TextBox 11"/>
            <p:cNvSpPr txBox="1"/>
            <p:nvPr/>
          </p:nvSpPr>
          <p:spPr>
            <a:xfrm>
              <a:off x="8672924" y="392022"/>
              <a:ext cx="263214"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1</a:t>
              </a:r>
            </a:p>
          </p:txBody>
        </p:sp>
        <p:sp>
          <p:nvSpPr>
            <p:cNvPr id="13" name="TextBox 12"/>
            <p:cNvSpPr txBox="1"/>
            <p:nvPr/>
          </p:nvSpPr>
          <p:spPr>
            <a:xfrm>
              <a:off x="10558712" y="405637"/>
              <a:ext cx="263214"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8</a:t>
              </a:r>
            </a:p>
          </p:txBody>
        </p:sp>
        <p:sp>
          <p:nvSpPr>
            <p:cNvPr id="14" name="TextBox 13"/>
            <p:cNvSpPr txBox="1"/>
            <p:nvPr/>
          </p:nvSpPr>
          <p:spPr>
            <a:xfrm>
              <a:off x="9204031" y="389013"/>
              <a:ext cx="263214"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3</a:t>
              </a:r>
            </a:p>
          </p:txBody>
        </p:sp>
        <p:sp>
          <p:nvSpPr>
            <p:cNvPr id="17" name="TextBox 16"/>
            <p:cNvSpPr txBox="1"/>
            <p:nvPr/>
          </p:nvSpPr>
          <p:spPr>
            <a:xfrm>
              <a:off x="10821926" y="405636"/>
              <a:ext cx="263214"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9</a:t>
              </a:r>
            </a:p>
          </p:txBody>
        </p:sp>
        <p:sp>
          <p:nvSpPr>
            <p:cNvPr id="18" name="TextBox 17"/>
            <p:cNvSpPr txBox="1"/>
            <p:nvPr/>
          </p:nvSpPr>
          <p:spPr>
            <a:xfrm>
              <a:off x="10016188" y="400702"/>
              <a:ext cx="263214"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6</a:t>
              </a:r>
            </a:p>
          </p:txBody>
        </p:sp>
        <p:sp>
          <p:nvSpPr>
            <p:cNvPr id="19" name="TextBox 18"/>
            <p:cNvSpPr txBox="1"/>
            <p:nvPr/>
          </p:nvSpPr>
          <p:spPr>
            <a:xfrm>
              <a:off x="9481163" y="401234"/>
              <a:ext cx="263214"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4</a:t>
              </a:r>
            </a:p>
          </p:txBody>
        </p:sp>
        <p:sp>
          <p:nvSpPr>
            <p:cNvPr id="20" name="TextBox 19"/>
            <p:cNvSpPr txBox="1"/>
            <p:nvPr/>
          </p:nvSpPr>
          <p:spPr>
            <a:xfrm>
              <a:off x="10291580" y="401618"/>
              <a:ext cx="263214"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7</a:t>
              </a:r>
            </a:p>
          </p:txBody>
        </p:sp>
        <p:sp>
          <p:nvSpPr>
            <p:cNvPr id="22" name="TextBox 21"/>
            <p:cNvSpPr txBox="1"/>
            <p:nvPr/>
          </p:nvSpPr>
          <p:spPr>
            <a:xfrm>
              <a:off x="9749056" y="398628"/>
              <a:ext cx="263214"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5</a:t>
              </a:r>
            </a:p>
          </p:txBody>
        </p:sp>
        <p:sp>
          <p:nvSpPr>
            <p:cNvPr id="23" name="TextBox 22"/>
            <p:cNvSpPr txBox="1"/>
            <p:nvPr/>
          </p:nvSpPr>
          <p:spPr>
            <a:xfrm>
              <a:off x="11056907" y="405479"/>
              <a:ext cx="341760"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10</a:t>
              </a:r>
            </a:p>
          </p:txBody>
        </p:sp>
      </p:grpSp>
    </p:spTree>
    <p:extLst>
      <p:ext uri="{BB962C8B-B14F-4D97-AF65-F5344CB8AC3E}">
        <p14:creationId xmlns:p14="http://schemas.microsoft.com/office/powerpoint/2010/main" val="42694687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CaliciNet</a:t>
            </a:r>
            <a:br>
              <a:rPr lang="en-US" dirty="0"/>
            </a:br>
            <a:r>
              <a:rPr lang="en-US" dirty="0"/>
              <a:t>Foodborne Norovirus National Surveillance Network</a:t>
            </a:r>
          </a:p>
        </p:txBody>
      </p:sp>
      <p:sp>
        <p:nvSpPr>
          <p:cNvPr id="3" name="Content Placeholder 2"/>
          <p:cNvSpPr>
            <a:spLocks noGrp="1"/>
          </p:cNvSpPr>
          <p:nvPr>
            <p:ph sz="quarter" idx="1"/>
          </p:nvPr>
        </p:nvSpPr>
        <p:spPr>
          <a:xfrm>
            <a:off x="796635" y="1600200"/>
            <a:ext cx="10737273" cy="4873752"/>
          </a:xfrm>
        </p:spPr>
        <p:txBody>
          <a:bodyPr>
            <a:normAutofit/>
          </a:bodyPr>
          <a:lstStyle/>
          <a:p>
            <a:pPr>
              <a:buFont typeface="Courier New" panose="02070309020205020404" pitchFamily="49" charset="0"/>
              <a:buChar char="o"/>
            </a:pPr>
            <a:r>
              <a:rPr lang="en-US" dirty="0"/>
              <a:t>Network</a:t>
            </a:r>
          </a:p>
          <a:p>
            <a:pPr lvl="1">
              <a:buFont typeface="Courier New" panose="02070309020205020404" pitchFamily="49" charset="0"/>
              <a:buChar char="o"/>
            </a:pPr>
            <a:r>
              <a:rPr lang="en-US" dirty="0"/>
              <a:t>Federal, State, Local Health Agencies in the U.S.</a:t>
            </a:r>
          </a:p>
          <a:p>
            <a:pPr>
              <a:buFont typeface="Courier New" panose="02070309020205020404" pitchFamily="49" charset="0"/>
              <a:buChar char="o"/>
            </a:pPr>
            <a:r>
              <a:rPr lang="en-US" dirty="0"/>
              <a:t>State and local agencies electronically submit</a:t>
            </a:r>
          </a:p>
          <a:p>
            <a:pPr lvl="1">
              <a:buFont typeface="Courier New" panose="02070309020205020404" pitchFamily="49" charset="0"/>
              <a:buChar char="o"/>
            </a:pPr>
            <a:r>
              <a:rPr lang="en-US" dirty="0"/>
              <a:t>Epidemiological norovirus data </a:t>
            </a:r>
          </a:p>
          <a:p>
            <a:pPr lvl="1">
              <a:buFont typeface="Courier New" panose="02070309020205020404" pitchFamily="49" charset="0"/>
              <a:buChar char="o"/>
            </a:pPr>
            <a:r>
              <a:rPr lang="en-US" dirty="0"/>
              <a:t>Laboratory norovirus data (including virus genetic sequences)</a:t>
            </a:r>
          </a:p>
          <a:p>
            <a:pPr>
              <a:buFont typeface="Courier New" panose="02070309020205020404" pitchFamily="49" charset="0"/>
              <a:buChar char="o"/>
            </a:pPr>
            <a:r>
              <a:rPr lang="en-US" dirty="0"/>
              <a:t>Purpose and Importance</a:t>
            </a:r>
          </a:p>
          <a:p>
            <a:pPr lvl="1">
              <a:buFont typeface="Courier New" panose="02070309020205020404" pitchFamily="49" charset="0"/>
              <a:buChar char="o"/>
            </a:pPr>
            <a:r>
              <a:rPr lang="en-US" dirty="0"/>
              <a:t>Link isolates to common source</a:t>
            </a:r>
          </a:p>
          <a:p>
            <a:pPr lvl="1">
              <a:buFont typeface="Courier New" panose="02070309020205020404" pitchFamily="49" charset="0"/>
              <a:buChar char="o"/>
            </a:pPr>
            <a:r>
              <a:rPr lang="en-US" dirty="0"/>
              <a:t>Monitor circulating strains of norovirus</a:t>
            </a:r>
          </a:p>
          <a:p>
            <a:pPr lvl="1">
              <a:buFont typeface="Courier New" panose="02070309020205020404" pitchFamily="49" charset="0"/>
              <a:buChar char="o"/>
            </a:pPr>
            <a:r>
              <a:rPr lang="en-US" dirty="0"/>
              <a:t>Identify new or emerging strains of norovirus</a:t>
            </a:r>
          </a:p>
          <a:p>
            <a:pPr lvl="1">
              <a:buFont typeface="Courier New" panose="02070309020205020404" pitchFamily="49" charset="0"/>
              <a:buChar char="o"/>
            </a:pPr>
            <a:r>
              <a:rPr lang="en-US" b="1" dirty="0"/>
              <a:t>Norovirus is the leading cause of acute gastroenteritis and foodborne disease in the U.S.</a:t>
            </a:r>
          </a:p>
          <a:p>
            <a:pPr>
              <a:buFont typeface="Courier New" panose="02070309020205020404" pitchFamily="49" charset="0"/>
              <a:buChar char="o"/>
            </a:pPr>
            <a:r>
              <a:rPr lang="en-US" dirty="0"/>
              <a:t>Network name derivation</a:t>
            </a:r>
          </a:p>
          <a:p>
            <a:pPr lvl="1">
              <a:buFont typeface="Courier New" panose="02070309020205020404" pitchFamily="49" charset="0"/>
              <a:buChar char="o"/>
            </a:pPr>
            <a:r>
              <a:rPr lang="en-US" dirty="0"/>
              <a:t>Norovirus is a member of the </a:t>
            </a:r>
            <a:r>
              <a:rPr lang="en-US" i="1" dirty="0" err="1"/>
              <a:t>Caliciviridae</a:t>
            </a:r>
            <a:r>
              <a:rPr lang="en-US" dirty="0"/>
              <a:t> family of viruses</a:t>
            </a:r>
          </a:p>
          <a:p>
            <a:pPr lvl="2">
              <a:buFont typeface="Courier New" panose="02070309020205020404" pitchFamily="49" charset="0"/>
              <a:buChar char="o"/>
            </a:pPr>
            <a:endParaRPr lang="en-US" dirty="0"/>
          </a:p>
        </p:txBody>
      </p:sp>
      <p:sp>
        <p:nvSpPr>
          <p:cNvPr id="5" name="Rectangle 4"/>
          <p:cNvSpPr/>
          <p:nvPr/>
        </p:nvSpPr>
        <p:spPr>
          <a:xfrm>
            <a:off x="9097330" y="6541098"/>
            <a:ext cx="1818909" cy="230832"/>
          </a:xfrm>
          <a:prstGeom prst="rect">
            <a:avLst/>
          </a:prstGeom>
        </p:spPr>
        <p:txBody>
          <a:bodyPr wrap="square">
            <a:spAutoFit/>
          </a:bodyPr>
          <a:lstStyle/>
          <a:p>
            <a:r>
              <a:rPr lang="en-US" sz="900" dirty="0">
                <a:latin typeface="Calibri" panose="020F0502020204030204" pitchFamily="34" charset="0"/>
                <a:cs typeface="Calibri" panose="020F0502020204030204" pitchFamily="34" charset="0"/>
              </a:rPr>
              <a:t>https://www.cdc.gov/norovirus/</a:t>
            </a:r>
          </a:p>
        </p:txBody>
      </p:sp>
    </p:spTree>
    <p:extLst>
      <p:ext uri="{BB962C8B-B14F-4D97-AF65-F5344CB8AC3E}">
        <p14:creationId xmlns:p14="http://schemas.microsoft.com/office/powerpoint/2010/main" val="977086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normAutofit/>
          </a:bodyPr>
          <a:lstStyle/>
          <a:p>
            <a:pPr eaLnBrk="1" hangingPunct="1"/>
            <a:r>
              <a:rPr lang="en-US" sz="3200" dirty="0" err="1"/>
              <a:t>FoodNet</a:t>
            </a:r>
            <a:br>
              <a:rPr lang="en-US" sz="3200" dirty="0"/>
            </a:br>
            <a:r>
              <a:rPr lang="en-US" sz="3200" dirty="0"/>
              <a:t>Foodborne Diseases Active Surveillance Network</a:t>
            </a:r>
          </a:p>
        </p:txBody>
      </p:sp>
      <p:sp>
        <p:nvSpPr>
          <p:cNvPr id="32771" name="Rectangle 3"/>
          <p:cNvSpPr>
            <a:spLocks noGrp="1" noChangeArrowheads="1"/>
          </p:cNvSpPr>
          <p:nvPr>
            <p:ph sz="quarter" idx="1"/>
          </p:nvPr>
        </p:nvSpPr>
        <p:spPr>
          <a:xfrm>
            <a:off x="713508" y="1663982"/>
            <a:ext cx="6393873" cy="4525963"/>
          </a:xfrm>
        </p:spPr>
        <p:txBody>
          <a:bodyPr>
            <a:normAutofit fontScale="85000" lnSpcReduction="20000"/>
          </a:bodyPr>
          <a:lstStyle/>
          <a:p>
            <a:pPr eaLnBrk="1" hangingPunct="1">
              <a:buFont typeface="Courier New" panose="02070309020205020404" pitchFamily="49" charset="0"/>
              <a:buChar char="o"/>
            </a:pPr>
            <a:r>
              <a:rPr lang="en-US" dirty="0" err="1"/>
              <a:t>FoodNet</a:t>
            </a:r>
            <a:r>
              <a:rPr lang="en-US" dirty="0"/>
              <a:t> Partners</a:t>
            </a:r>
          </a:p>
          <a:p>
            <a:pPr lvl="1">
              <a:buFont typeface="Courier New" panose="02070309020205020404" pitchFamily="49" charset="0"/>
              <a:buChar char="o"/>
            </a:pPr>
            <a:r>
              <a:rPr lang="en-US" dirty="0"/>
              <a:t>CDC</a:t>
            </a:r>
          </a:p>
          <a:p>
            <a:pPr lvl="1">
              <a:buFont typeface="Courier New" panose="02070309020205020404" pitchFamily="49" charset="0"/>
              <a:buChar char="o"/>
            </a:pPr>
            <a:r>
              <a:rPr lang="en-US" dirty="0"/>
              <a:t>USDA</a:t>
            </a:r>
          </a:p>
          <a:p>
            <a:pPr lvl="1">
              <a:buFont typeface="Courier New" panose="02070309020205020404" pitchFamily="49" charset="0"/>
              <a:buChar char="o"/>
            </a:pPr>
            <a:r>
              <a:rPr lang="en-US" dirty="0"/>
              <a:t>FDA</a:t>
            </a:r>
          </a:p>
          <a:p>
            <a:pPr lvl="1">
              <a:buFont typeface="Courier New" panose="02070309020205020404" pitchFamily="49" charset="0"/>
              <a:buChar char="o"/>
            </a:pPr>
            <a:r>
              <a:rPr lang="en-US" dirty="0"/>
              <a:t>10 reporting sites in U.S.</a:t>
            </a:r>
          </a:p>
          <a:p>
            <a:pPr lvl="1">
              <a:buFont typeface="Courier New" panose="02070309020205020404" pitchFamily="49" charset="0"/>
              <a:buChar char="o"/>
            </a:pPr>
            <a:endParaRPr lang="en-US" dirty="0"/>
          </a:p>
          <a:p>
            <a:pPr eaLnBrk="1" hangingPunct="1">
              <a:buFont typeface="Courier New" panose="02070309020205020404" pitchFamily="49" charset="0"/>
              <a:buChar char="o"/>
            </a:pPr>
            <a:r>
              <a:rPr lang="en-US" dirty="0"/>
              <a:t>Foodborne illness etiologies monitored </a:t>
            </a:r>
          </a:p>
          <a:p>
            <a:pPr lvl="1">
              <a:buFont typeface="Courier New" panose="02070309020205020404" pitchFamily="49" charset="0"/>
              <a:buChar char="o"/>
            </a:pPr>
            <a:r>
              <a:rPr lang="en-US" i="1" dirty="0"/>
              <a:t>Salmonella</a:t>
            </a:r>
            <a:r>
              <a:rPr lang="en-US" dirty="0"/>
              <a:t> </a:t>
            </a:r>
          </a:p>
          <a:p>
            <a:pPr lvl="1">
              <a:buFont typeface="Courier New" panose="02070309020205020404" pitchFamily="49" charset="0"/>
              <a:buChar char="o"/>
            </a:pPr>
            <a:r>
              <a:rPr lang="en-US" i="1" dirty="0" err="1"/>
              <a:t>Shigella</a:t>
            </a:r>
            <a:r>
              <a:rPr lang="en-US" dirty="0"/>
              <a:t> </a:t>
            </a:r>
          </a:p>
          <a:p>
            <a:pPr lvl="1">
              <a:buFont typeface="Courier New" panose="02070309020205020404" pitchFamily="49" charset="0"/>
              <a:buChar char="o"/>
            </a:pPr>
            <a:r>
              <a:rPr lang="en-US" i="1" dirty="0"/>
              <a:t>Campylobacter</a:t>
            </a:r>
            <a:endParaRPr lang="en-US" dirty="0"/>
          </a:p>
          <a:p>
            <a:pPr lvl="1">
              <a:buFont typeface="Courier New" panose="02070309020205020404" pitchFamily="49" charset="0"/>
              <a:buChar char="o"/>
            </a:pPr>
            <a:r>
              <a:rPr lang="en-US" i="1" dirty="0"/>
              <a:t>Escherichia coli </a:t>
            </a:r>
            <a:r>
              <a:rPr lang="en-US" dirty="0"/>
              <a:t>O157</a:t>
            </a:r>
          </a:p>
          <a:p>
            <a:pPr lvl="1">
              <a:buFont typeface="Courier New" panose="02070309020205020404" pitchFamily="49" charset="0"/>
              <a:buChar char="o"/>
            </a:pPr>
            <a:r>
              <a:rPr lang="en-US" i="1" dirty="0"/>
              <a:t>Listeria </a:t>
            </a:r>
            <a:r>
              <a:rPr lang="en-US" i="1" dirty="0" err="1"/>
              <a:t>monocytogenes</a:t>
            </a:r>
            <a:endParaRPr lang="en-US" i="1" dirty="0"/>
          </a:p>
          <a:p>
            <a:pPr lvl="1">
              <a:buFont typeface="Courier New" panose="02070309020205020404" pitchFamily="49" charset="0"/>
              <a:buChar char="o"/>
            </a:pPr>
            <a:r>
              <a:rPr lang="en-US" i="1" dirty="0"/>
              <a:t>Yersinia </a:t>
            </a:r>
            <a:r>
              <a:rPr lang="en-US" i="1" dirty="0" err="1"/>
              <a:t>enterocolitica</a:t>
            </a:r>
            <a:endParaRPr lang="en-US" i="1" dirty="0"/>
          </a:p>
          <a:p>
            <a:pPr lvl="1">
              <a:buFont typeface="Courier New" panose="02070309020205020404" pitchFamily="49" charset="0"/>
              <a:buChar char="o"/>
            </a:pPr>
            <a:r>
              <a:rPr lang="en-US" i="1" dirty="0"/>
              <a:t>Vibrio</a:t>
            </a:r>
            <a:r>
              <a:rPr lang="en-US" dirty="0"/>
              <a:t> </a:t>
            </a:r>
          </a:p>
          <a:p>
            <a:pPr lvl="1">
              <a:buFont typeface="Courier New" panose="02070309020205020404" pitchFamily="49" charset="0"/>
              <a:buChar char="o"/>
            </a:pPr>
            <a:r>
              <a:rPr lang="en-US" i="1" dirty="0"/>
              <a:t>Cryptosporidium</a:t>
            </a:r>
            <a:r>
              <a:rPr lang="en-US" dirty="0"/>
              <a:t> </a:t>
            </a:r>
          </a:p>
          <a:p>
            <a:pPr lvl="1">
              <a:buFont typeface="Courier New" panose="02070309020205020404" pitchFamily="49" charset="0"/>
              <a:buChar char="o"/>
            </a:pPr>
            <a:r>
              <a:rPr lang="en-US" i="1" dirty="0" err="1"/>
              <a:t>Cyclospora</a:t>
            </a:r>
            <a:r>
              <a:rPr lang="en-US" dirty="0"/>
              <a:t> </a:t>
            </a:r>
          </a:p>
          <a:p>
            <a:pPr eaLnBrk="1" hangingPunct="1">
              <a:buFont typeface="Courier New" panose="02070309020205020404" pitchFamily="49" charset="0"/>
              <a:buChar char="o"/>
            </a:pPr>
            <a:endParaRPr lang="en-US" dirty="0"/>
          </a:p>
          <a:p>
            <a:pPr eaLnBrk="1" hangingPunct="1">
              <a:buFont typeface="Courier New" panose="02070309020205020404" pitchFamily="49" charset="0"/>
              <a:buChar char="o"/>
            </a:pPr>
            <a:endParaRPr lang="en-US" dirty="0"/>
          </a:p>
        </p:txBody>
      </p:sp>
      <p:sp>
        <p:nvSpPr>
          <p:cNvPr id="3" name="Rectangle 2"/>
          <p:cNvSpPr/>
          <p:nvPr/>
        </p:nvSpPr>
        <p:spPr>
          <a:xfrm>
            <a:off x="7912362" y="6611779"/>
            <a:ext cx="2103461" cy="230832"/>
          </a:xfrm>
          <a:prstGeom prst="rect">
            <a:avLst/>
          </a:prstGeom>
        </p:spPr>
        <p:txBody>
          <a:bodyPr wrap="none">
            <a:spAutoFit/>
          </a:bodyPr>
          <a:lstStyle/>
          <a:p>
            <a:r>
              <a:rPr lang="en-US" sz="900" dirty="0">
                <a:latin typeface="Calibri" panose="020F0502020204030204" pitchFamily="34" charset="0"/>
                <a:cs typeface="Calibri" panose="020F0502020204030204" pitchFamily="34" charset="0"/>
              </a:rPr>
              <a:t>https://www.cdc.gov/foodnet/sites.html</a:t>
            </a:r>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588000" y="2273500"/>
            <a:ext cx="5768911" cy="3306926"/>
          </a:xfrm>
          <a:prstGeom prst="rect">
            <a:avLst/>
          </a:prstGeom>
        </p:spPr>
      </p:pic>
    </p:spTree>
    <p:extLst>
      <p:ext uri="{BB962C8B-B14F-4D97-AF65-F5344CB8AC3E}">
        <p14:creationId xmlns:p14="http://schemas.microsoft.com/office/powerpoint/2010/main" val="41181057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normAutofit/>
          </a:bodyPr>
          <a:lstStyle/>
          <a:p>
            <a:pPr eaLnBrk="1" hangingPunct="1"/>
            <a:r>
              <a:rPr lang="en-US" sz="3200" dirty="0"/>
              <a:t>Objectives of </a:t>
            </a:r>
            <a:r>
              <a:rPr lang="en-US" sz="3200" dirty="0" err="1"/>
              <a:t>FoodNet</a:t>
            </a:r>
            <a:endParaRPr lang="en-US" sz="3200" dirty="0"/>
          </a:p>
        </p:txBody>
      </p:sp>
      <p:sp>
        <p:nvSpPr>
          <p:cNvPr id="34819" name="Rectangle 3"/>
          <p:cNvSpPr>
            <a:spLocks noGrp="1" noChangeArrowheads="1"/>
          </p:cNvSpPr>
          <p:nvPr>
            <p:ph sz="quarter" idx="1"/>
          </p:nvPr>
        </p:nvSpPr>
        <p:spPr>
          <a:xfrm>
            <a:off x="973282" y="1660092"/>
            <a:ext cx="9868036" cy="4525963"/>
          </a:xfrm>
        </p:spPr>
        <p:txBody>
          <a:bodyPr>
            <a:normAutofit/>
          </a:bodyPr>
          <a:lstStyle/>
          <a:p>
            <a:pPr>
              <a:buFont typeface="Courier New" panose="02070309020205020404" pitchFamily="49" charset="0"/>
              <a:buChar char="o"/>
            </a:pPr>
            <a:r>
              <a:rPr lang="en-US" sz="2400" dirty="0"/>
              <a:t>Determine the burden of </a:t>
            </a:r>
            <a:r>
              <a:rPr lang="en-US" sz="2400" dirty="0" err="1"/>
              <a:t>foodborne</a:t>
            </a:r>
            <a:r>
              <a:rPr lang="en-US" sz="2400" dirty="0"/>
              <a:t> illness in the United States </a:t>
            </a:r>
          </a:p>
          <a:p>
            <a:pPr>
              <a:buFont typeface="Courier New" panose="02070309020205020404" pitchFamily="49" charset="0"/>
              <a:buChar char="o"/>
            </a:pPr>
            <a:endParaRPr lang="en-US" sz="2400" dirty="0"/>
          </a:p>
          <a:p>
            <a:pPr>
              <a:buFont typeface="Courier New" panose="02070309020205020404" pitchFamily="49" charset="0"/>
              <a:buChar char="o"/>
            </a:pPr>
            <a:r>
              <a:rPr lang="en-US" sz="2400" dirty="0"/>
              <a:t>Monitor trends in the burden of specific </a:t>
            </a:r>
            <a:r>
              <a:rPr lang="en-US" sz="2400" dirty="0" err="1"/>
              <a:t>foodborne</a:t>
            </a:r>
            <a:r>
              <a:rPr lang="en-US" sz="2400" dirty="0"/>
              <a:t> illness over time </a:t>
            </a:r>
          </a:p>
          <a:p>
            <a:pPr>
              <a:buFont typeface="Courier New" panose="02070309020205020404" pitchFamily="49" charset="0"/>
              <a:buChar char="o"/>
            </a:pPr>
            <a:endParaRPr lang="en-US" sz="2400" dirty="0"/>
          </a:p>
          <a:p>
            <a:pPr>
              <a:buFont typeface="Courier New" panose="02070309020205020404" pitchFamily="49" charset="0"/>
              <a:buChar char="o"/>
            </a:pPr>
            <a:r>
              <a:rPr lang="en-US" sz="2400" dirty="0"/>
              <a:t>Attribute the burden of </a:t>
            </a:r>
            <a:r>
              <a:rPr lang="en-US" sz="2400" dirty="0" err="1"/>
              <a:t>foodborne</a:t>
            </a:r>
            <a:r>
              <a:rPr lang="en-US" sz="2400" dirty="0"/>
              <a:t> illness to specific foods and settings </a:t>
            </a:r>
          </a:p>
          <a:p>
            <a:pPr>
              <a:buFont typeface="Courier New" panose="02070309020205020404" pitchFamily="49" charset="0"/>
              <a:buChar char="o"/>
            </a:pPr>
            <a:endParaRPr lang="en-US" sz="2400" dirty="0"/>
          </a:p>
          <a:p>
            <a:pPr>
              <a:buFont typeface="Courier New" panose="02070309020205020404" pitchFamily="49" charset="0"/>
              <a:buChar char="o"/>
            </a:pPr>
            <a:r>
              <a:rPr lang="en-US" sz="2400" dirty="0"/>
              <a:t>Develop and assess interventions to reduce the burden of </a:t>
            </a:r>
            <a:r>
              <a:rPr lang="en-US" sz="2400" dirty="0" err="1"/>
              <a:t>foodborne</a:t>
            </a:r>
            <a:r>
              <a:rPr lang="en-US" sz="2400" dirty="0"/>
              <a:t> illness</a:t>
            </a:r>
          </a:p>
        </p:txBody>
      </p:sp>
    </p:spTree>
    <p:extLst>
      <p:ext uri="{BB962C8B-B14F-4D97-AF65-F5344CB8AC3E}">
        <p14:creationId xmlns:p14="http://schemas.microsoft.com/office/powerpoint/2010/main" val="40793938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normAutofit/>
          </a:bodyPr>
          <a:lstStyle/>
          <a:p>
            <a:pPr eaLnBrk="1" hangingPunct="1"/>
            <a:r>
              <a:rPr lang="en-US" sz="3200" dirty="0"/>
              <a:t>Surveillance Data Limitations</a:t>
            </a:r>
          </a:p>
        </p:txBody>
      </p:sp>
      <p:sp>
        <p:nvSpPr>
          <p:cNvPr id="45059" name="Rectangle 3"/>
          <p:cNvSpPr>
            <a:spLocks noGrp="1" noChangeArrowheads="1"/>
          </p:cNvSpPr>
          <p:nvPr>
            <p:ph sz="quarter" idx="1"/>
          </p:nvPr>
        </p:nvSpPr>
        <p:spPr>
          <a:xfrm>
            <a:off x="1167246" y="1780309"/>
            <a:ext cx="8077200" cy="4114800"/>
          </a:xfrm>
        </p:spPr>
        <p:txBody>
          <a:bodyPr/>
          <a:lstStyle/>
          <a:p>
            <a:pPr eaLnBrk="1" hangingPunct="1">
              <a:buFont typeface="Courier New" panose="02070309020205020404" pitchFamily="49" charset="0"/>
              <a:buChar char="o"/>
            </a:pPr>
            <a:r>
              <a:rPr lang="en-US" sz="2400" dirty="0"/>
              <a:t>Not all foodborne pathogens are reportable diseases</a:t>
            </a:r>
          </a:p>
          <a:p>
            <a:pPr eaLnBrk="1" hangingPunct="1">
              <a:buFont typeface="Courier New" panose="02070309020205020404" pitchFamily="49" charset="0"/>
              <a:buChar char="o"/>
            </a:pPr>
            <a:r>
              <a:rPr lang="en-US" sz="2400" dirty="0"/>
              <a:t>Patients do not always seek medical care</a:t>
            </a:r>
          </a:p>
          <a:p>
            <a:pPr eaLnBrk="1" hangingPunct="1">
              <a:buFont typeface="Courier New" panose="02070309020205020404" pitchFamily="49" charset="0"/>
              <a:buChar char="o"/>
            </a:pPr>
            <a:r>
              <a:rPr lang="en-US" sz="2400" dirty="0"/>
              <a:t>Not all reported cases are foodborne; transmission can be</a:t>
            </a:r>
          </a:p>
          <a:p>
            <a:pPr lvl="1" eaLnBrk="1" hangingPunct="1">
              <a:buFont typeface="Courier New" panose="02070309020205020404" pitchFamily="49" charset="0"/>
              <a:buChar char="o"/>
            </a:pPr>
            <a:r>
              <a:rPr lang="en-US" dirty="0"/>
              <a:t>Person-to-person </a:t>
            </a:r>
          </a:p>
          <a:p>
            <a:pPr lvl="1" eaLnBrk="1" hangingPunct="1">
              <a:buFont typeface="Courier New" panose="02070309020205020404" pitchFamily="49" charset="0"/>
              <a:buChar char="o"/>
            </a:pPr>
            <a:r>
              <a:rPr lang="en-US" dirty="0"/>
              <a:t>Due to direct animal contact</a:t>
            </a:r>
          </a:p>
          <a:p>
            <a:pPr lvl="1" eaLnBrk="1" hangingPunct="1">
              <a:buFont typeface="Courier New" panose="02070309020205020404" pitchFamily="49" charset="0"/>
              <a:buChar char="o"/>
            </a:pPr>
            <a:r>
              <a:rPr lang="en-US" dirty="0"/>
              <a:t>Environmental (water, soil, air)</a:t>
            </a:r>
          </a:p>
        </p:txBody>
      </p:sp>
    </p:spTree>
    <p:extLst>
      <p:ext uri="{BB962C8B-B14F-4D97-AF65-F5344CB8AC3E}">
        <p14:creationId xmlns:p14="http://schemas.microsoft.com/office/powerpoint/2010/main" val="13196160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normAutofit/>
          </a:bodyPr>
          <a:lstStyle/>
          <a:p>
            <a:pPr eaLnBrk="1" hangingPunct="1"/>
            <a:r>
              <a:rPr lang="en-US" sz="3200" dirty="0"/>
              <a:t>Foodborne Illness Outbreak Investigations</a:t>
            </a:r>
          </a:p>
        </p:txBody>
      </p:sp>
      <p:sp>
        <p:nvSpPr>
          <p:cNvPr id="46083" name="Rectangle 3"/>
          <p:cNvSpPr>
            <a:spLocks noGrp="1" noChangeArrowheads="1"/>
          </p:cNvSpPr>
          <p:nvPr>
            <p:ph sz="quarter" idx="1"/>
          </p:nvPr>
        </p:nvSpPr>
        <p:spPr>
          <a:xfrm>
            <a:off x="900546" y="1579418"/>
            <a:ext cx="9956800" cy="4873752"/>
          </a:xfrm>
        </p:spPr>
        <p:txBody>
          <a:bodyPr/>
          <a:lstStyle/>
          <a:p>
            <a:pPr eaLnBrk="1" hangingPunct="1">
              <a:buFont typeface="Courier New" panose="02070309020205020404" pitchFamily="49" charset="0"/>
              <a:buChar char="o"/>
            </a:pPr>
            <a:r>
              <a:rPr lang="en-US" dirty="0"/>
              <a:t>An increase in reported illness cases may indicate an outbreak is occurring.</a:t>
            </a:r>
          </a:p>
          <a:p>
            <a:pPr eaLnBrk="1" hangingPunct="1">
              <a:buFont typeface="Courier New" panose="02070309020205020404" pitchFamily="49" charset="0"/>
              <a:buChar char="o"/>
            </a:pPr>
            <a:r>
              <a:rPr lang="en-US" sz="2400" dirty="0"/>
              <a:t>What else may account for the increase?</a:t>
            </a:r>
          </a:p>
        </p:txBody>
      </p:sp>
      <p:sp>
        <p:nvSpPr>
          <p:cNvPr id="4" name="Rectangle 3"/>
          <p:cNvSpPr txBox="1">
            <a:spLocks noChangeArrowheads="1"/>
          </p:cNvSpPr>
          <p:nvPr/>
        </p:nvSpPr>
        <p:spPr>
          <a:xfrm>
            <a:off x="1478974" y="2899063"/>
            <a:ext cx="4419600" cy="3169227"/>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Calibri"/>
                <a:ea typeface="+mn-ea"/>
                <a:cs typeface="Calibri"/>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Calibri"/>
                <a:ea typeface="+mn-ea"/>
                <a:cs typeface="Calibri"/>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Calibri"/>
                <a:ea typeface="+mn-ea"/>
                <a:cs typeface="Calibri"/>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Calibri"/>
                <a:ea typeface="+mn-ea"/>
                <a:cs typeface="Calibri"/>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Calibri"/>
                <a:ea typeface="+mn-ea"/>
                <a:cs typeface="Calibri"/>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gn="ctr">
              <a:buNone/>
            </a:pPr>
            <a:r>
              <a:rPr lang="en-US" u="sng" dirty="0"/>
              <a:t>Real increase</a:t>
            </a:r>
          </a:p>
          <a:p>
            <a:pPr>
              <a:buFont typeface="Courier New" panose="02070309020205020404" pitchFamily="49" charset="0"/>
              <a:buChar char="o"/>
            </a:pPr>
            <a:r>
              <a:rPr lang="en-US" dirty="0"/>
              <a:t>Increase in population size</a:t>
            </a:r>
          </a:p>
          <a:p>
            <a:pPr>
              <a:buFont typeface="Courier New" panose="02070309020205020404" pitchFamily="49" charset="0"/>
              <a:buChar char="o"/>
            </a:pPr>
            <a:r>
              <a:rPr lang="en-US" dirty="0"/>
              <a:t>Changes in population characteristics	</a:t>
            </a:r>
          </a:p>
          <a:p>
            <a:pPr>
              <a:buFont typeface="Courier New" panose="02070309020205020404" pitchFamily="49" charset="0"/>
              <a:buChar char="o"/>
            </a:pPr>
            <a:r>
              <a:rPr lang="en-US" dirty="0"/>
              <a:t>Outbreak</a:t>
            </a:r>
          </a:p>
        </p:txBody>
      </p:sp>
      <p:sp>
        <p:nvSpPr>
          <p:cNvPr id="5" name="Rectangle 4"/>
          <p:cNvSpPr txBox="1">
            <a:spLocks noChangeArrowheads="1"/>
          </p:cNvSpPr>
          <p:nvPr/>
        </p:nvSpPr>
        <p:spPr>
          <a:xfrm>
            <a:off x="6472960" y="2899063"/>
            <a:ext cx="3810000" cy="2649682"/>
          </a:xfrm>
          <a:prstGeom prst="rect">
            <a:avLst/>
          </a:prstGeom>
        </p:spPr>
        <p:txBody>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Calibri"/>
                <a:ea typeface="+mn-ea"/>
                <a:cs typeface="Calibri"/>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Calibri"/>
                <a:ea typeface="+mn-ea"/>
                <a:cs typeface="Calibri"/>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Calibri"/>
                <a:ea typeface="+mn-ea"/>
                <a:cs typeface="Calibri"/>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Calibri"/>
                <a:ea typeface="+mn-ea"/>
                <a:cs typeface="Calibri"/>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Calibri"/>
                <a:ea typeface="+mn-ea"/>
                <a:cs typeface="Calibri"/>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gn="ctr">
              <a:buNone/>
            </a:pPr>
            <a:r>
              <a:rPr lang="en-US" u="sng" dirty="0"/>
              <a:t>Artificial increase</a:t>
            </a:r>
          </a:p>
          <a:p>
            <a:pPr>
              <a:buFont typeface="Courier New" panose="02070309020205020404" pitchFamily="49" charset="0"/>
              <a:buChar char="o"/>
            </a:pPr>
            <a:r>
              <a:rPr lang="en-US" dirty="0"/>
              <a:t>Increased examination of stools</a:t>
            </a:r>
          </a:p>
          <a:p>
            <a:pPr>
              <a:buFont typeface="Courier New" panose="02070309020205020404" pitchFamily="49" charset="0"/>
              <a:buChar char="o"/>
            </a:pPr>
            <a:r>
              <a:rPr lang="en-US" dirty="0"/>
              <a:t>New testing protocol</a:t>
            </a:r>
          </a:p>
          <a:p>
            <a:pPr>
              <a:buFont typeface="Courier New" panose="02070309020205020404" pitchFamily="49" charset="0"/>
              <a:buChar char="o"/>
            </a:pPr>
            <a:r>
              <a:rPr lang="en-US" dirty="0"/>
              <a:t>Changes in reporting procedures</a:t>
            </a:r>
          </a:p>
        </p:txBody>
      </p:sp>
    </p:spTree>
    <p:extLst>
      <p:ext uri="{BB962C8B-B14F-4D97-AF65-F5344CB8AC3E}">
        <p14:creationId xmlns:p14="http://schemas.microsoft.com/office/powerpoint/2010/main" val="918017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Perspective</a:t>
            </a:r>
          </a:p>
        </p:txBody>
      </p:sp>
      <p:sp>
        <p:nvSpPr>
          <p:cNvPr id="3" name="Content Placeholder 2"/>
          <p:cNvSpPr>
            <a:spLocks noGrp="1"/>
          </p:cNvSpPr>
          <p:nvPr>
            <p:ph sz="quarter" idx="1"/>
          </p:nvPr>
        </p:nvSpPr>
        <p:spPr>
          <a:xfrm>
            <a:off x="905163" y="1537855"/>
            <a:ext cx="9365673" cy="4873752"/>
          </a:xfrm>
        </p:spPr>
        <p:txBody>
          <a:bodyPr/>
          <a:lstStyle/>
          <a:p>
            <a:pPr>
              <a:buFont typeface="Courier New" panose="02070309020205020404" pitchFamily="49" charset="0"/>
              <a:buChar char="o"/>
            </a:pPr>
            <a:r>
              <a:rPr lang="en-US" dirty="0"/>
              <a:t>Quantity of food produced and consumed</a:t>
            </a:r>
          </a:p>
          <a:p>
            <a:pPr lvl="1">
              <a:buFont typeface="Courier New" panose="02070309020205020404" pitchFamily="49" charset="0"/>
              <a:buChar char="o"/>
            </a:pPr>
            <a:r>
              <a:rPr lang="en-US" dirty="0"/>
              <a:t>Rarity of illness</a:t>
            </a:r>
          </a:p>
          <a:p>
            <a:pPr>
              <a:buFont typeface="Courier New" panose="02070309020205020404" pitchFamily="49" charset="0"/>
              <a:buChar char="o"/>
            </a:pPr>
            <a:r>
              <a:rPr lang="en-US" dirty="0"/>
              <a:t>Many dedicated to protection of foods</a:t>
            </a:r>
          </a:p>
          <a:p>
            <a:pPr lvl="1">
              <a:buFont typeface="Courier New" panose="02070309020205020404" pitchFamily="49" charset="0"/>
              <a:buChar char="o"/>
            </a:pPr>
            <a:r>
              <a:rPr lang="en-US" dirty="0"/>
              <a:t>Industry</a:t>
            </a:r>
          </a:p>
          <a:p>
            <a:pPr lvl="1">
              <a:buFont typeface="Courier New" panose="02070309020205020404" pitchFamily="49" charset="0"/>
              <a:buChar char="o"/>
            </a:pPr>
            <a:r>
              <a:rPr lang="en-US" dirty="0"/>
              <a:t>Government (regulation and research)</a:t>
            </a:r>
          </a:p>
          <a:p>
            <a:pPr lvl="1">
              <a:buFont typeface="Courier New" panose="02070309020205020404" pitchFamily="49" charset="0"/>
              <a:buChar char="o"/>
            </a:pPr>
            <a:r>
              <a:rPr lang="en-US" dirty="0"/>
              <a:t>Academia</a:t>
            </a:r>
          </a:p>
          <a:p>
            <a:pPr lvl="1">
              <a:buFont typeface="Courier New" panose="02070309020205020404" pitchFamily="49" charset="0"/>
              <a:buChar char="o"/>
            </a:pPr>
            <a:r>
              <a:rPr lang="en-US" dirty="0"/>
              <a:t>Public health</a:t>
            </a:r>
          </a:p>
          <a:p>
            <a:pPr>
              <a:buFont typeface="Courier New" panose="02070309020205020404" pitchFamily="49" charset="0"/>
              <a:buChar char="o"/>
            </a:pPr>
            <a:r>
              <a:rPr lang="en-US" dirty="0"/>
              <a:t>Microorganisms</a:t>
            </a:r>
          </a:p>
          <a:p>
            <a:pPr lvl="1">
              <a:buFont typeface="Courier New" panose="02070309020205020404" pitchFamily="49" charset="0"/>
              <a:buChar char="o"/>
            </a:pPr>
            <a:r>
              <a:rPr lang="en-US" dirty="0"/>
              <a:t>Vast majority harmless, essential to immune and digestive function</a:t>
            </a:r>
          </a:p>
          <a:p>
            <a:pPr lvl="1">
              <a:buFont typeface="Courier New" panose="02070309020205020404" pitchFamily="49" charset="0"/>
              <a:buChar char="o"/>
            </a:pPr>
            <a:r>
              <a:rPr lang="en-US" dirty="0"/>
              <a:t>Pathogen – capable of causing illness</a:t>
            </a:r>
          </a:p>
          <a:p>
            <a:pPr lvl="1">
              <a:buFont typeface="Courier New" panose="02070309020205020404" pitchFamily="49" charset="0"/>
              <a:buChar char="o"/>
            </a:pPr>
            <a:endParaRPr lang="en-US" dirty="0"/>
          </a:p>
          <a:p>
            <a:pPr>
              <a:buFont typeface="Courier New" panose="02070309020205020404" pitchFamily="49" charset="0"/>
              <a:buChar char="o"/>
            </a:pPr>
            <a:endParaRPr lang="en-US" dirty="0"/>
          </a:p>
          <a:p>
            <a:pPr lvl="1">
              <a:buFont typeface="Courier New" panose="02070309020205020404" pitchFamily="49" charset="0"/>
              <a:buChar char="o"/>
            </a:pPr>
            <a:endParaRPr lang="en-US" dirty="0"/>
          </a:p>
        </p:txBody>
      </p:sp>
    </p:spTree>
    <p:extLst>
      <p:ext uri="{BB962C8B-B14F-4D97-AF65-F5344CB8AC3E}">
        <p14:creationId xmlns:p14="http://schemas.microsoft.com/office/powerpoint/2010/main" val="41030243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z="3200" dirty="0"/>
              <a:t>Foodborne Illness Outbreak Investigation</a:t>
            </a:r>
          </a:p>
        </p:txBody>
      </p:sp>
      <p:sp>
        <p:nvSpPr>
          <p:cNvPr id="16387" name="Rectangle 3"/>
          <p:cNvSpPr>
            <a:spLocks noGrp="1" noChangeArrowheads="1"/>
          </p:cNvSpPr>
          <p:nvPr>
            <p:ph sz="quarter" idx="1"/>
          </p:nvPr>
        </p:nvSpPr>
        <p:spPr>
          <a:xfrm>
            <a:off x="879763" y="1693718"/>
            <a:ext cx="9956800" cy="4873752"/>
          </a:xfrm>
        </p:spPr>
        <p:txBody>
          <a:bodyPr>
            <a:normAutofit fontScale="92500" lnSpcReduction="10000"/>
          </a:bodyPr>
          <a:lstStyle/>
          <a:p>
            <a:pPr>
              <a:buFont typeface="Courier New" panose="02070309020205020404" pitchFamily="49" charset="0"/>
              <a:buChar char="o"/>
            </a:pPr>
            <a:r>
              <a:rPr lang="en-US" dirty="0"/>
              <a:t>Verify the diagnosis, laboratory investigation</a:t>
            </a:r>
          </a:p>
          <a:p>
            <a:pPr lvl="1">
              <a:buFont typeface="Courier New" panose="02070309020205020404" pitchFamily="49" charset="0"/>
              <a:buChar char="o"/>
            </a:pPr>
            <a:r>
              <a:rPr lang="en-US" dirty="0"/>
              <a:t>Patient symptoms  </a:t>
            </a:r>
          </a:p>
          <a:p>
            <a:pPr lvl="1">
              <a:buFont typeface="Courier New" panose="02070309020205020404" pitchFamily="49" charset="0"/>
              <a:buChar char="o"/>
            </a:pPr>
            <a:r>
              <a:rPr lang="en-US" dirty="0"/>
              <a:t>Laboratory test results of clinical samples (stool or vomitus) to detect suspected bacteria, virus, parasite</a:t>
            </a:r>
          </a:p>
          <a:p>
            <a:pPr lvl="1">
              <a:buFont typeface="Courier New" panose="02070309020205020404" pitchFamily="49" charset="0"/>
              <a:buChar char="o"/>
            </a:pPr>
            <a:r>
              <a:rPr lang="en-US" dirty="0"/>
              <a:t>Laboratory tests to identify and characterize pathogen in clinical samples</a:t>
            </a:r>
          </a:p>
          <a:p>
            <a:pPr>
              <a:buFont typeface="Courier New" panose="02070309020205020404" pitchFamily="49" charset="0"/>
              <a:buChar char="o"/>
            </a:pPr>
            <a:r>
              <a:rPr lang="en-US" dirty="0"/>
              <a:t>Epidemiological investigation to determine </a:t>
            </a:r>
          </a:p>
          <a:p>
            <a:pPr lvl="1">
              <a:buFont typeface="Courier New" panose="02070309020205020404" pitchFamily="49" charset="0"/>
              <a:buChar char="o"/>
            </a:pPr>
            <a:r>
              <a:rPr lang="en-US" dirty="0"/>
              <a:t>Connections among illness </a:t>
            </a:r>
            <a:r>
              <a:rPr lang="en-US" i="1" dirty="0"/>
              <a:t>cases</a:t>
            </a:r>
            <a:r>
              <a:rPr lang="en-US" dirty="0"/>
              <a:t> as compared to </a:t>
            </a:r>
            <a:r>
              <a:rPr lang="en-US" i="1" dirty="0"/>
              <a:t>controls</a:t>
            </a:r>
            <a:r>
              <a:rPr lang="en-US" dirty="0"/>
              <a:t> (individuals who did not get sick, but may have had similar exposures)</a:t>
            </a:r>
          </a:p>
          <a:p>
            <a:pPr lvl="1">
              <a:buFont typeface="Courier New" panose="02070309020205020404" pitchFamily="49" charset="0"/>
              <a:buChar char="o"/>
            </a:pPr>
            <a:r>
              <a:rPr lang="en-US" dirty="0"/>
              <a:t>Likely source of exposure (‘transmission vehicle’)</a:t>
            </a:r>
          </a:p>
          <a:p>
            <a:pPr>
              <a:buFont typeface="Courier New" panose="02070309020205020404" pitchFamily="49" charset="0"/>
              <a:buChar char="o"/>
            </a:pPr>
            <a:r>
              <a:rPr lang="en-US" dirty="0"/>
              <a:t>Confirm the outbreak</a:t>
            </a:r>
          </a:p>
          <a:p>
            <a:pPr>
              <a:buFont typeface="Courier New" panose="02070309020205020404" pitchFamily="49" charset="0"/>
              <a:buChar char="o"/>
            </a:pPr>
            <a:r>
              <a:rPr lang="en-US" dirty="0"/>
              <a:t>Define the outbreak </a:t>
            </a:r>
          </a:p>
          <a:p>
            <a:pPr lvl="1">
              <a:buFont typeface="Courier New" panose="02070309020205020404" pitchFamily="49" charset="0"/>
              <a:buChar char="o"/>
            </a:pPr>
            <a:r>
              <a:rPr lang="en-US" dirty="0"/>
              <a:t>Symptoms</a:t>
            </a:r>
          </a:p>
          <a:p>
            <a:pPr lvl="1">
              <a:buFont typeface="Courier New" panose="02070309020205020404" pitchFamily="49" charset="0"/>
              <a:buChar char="o"/>
            </a:pPr>
            <a:r>
              <a:rPr lang="en-US" dirty="0"/>
              <a:t>Etiological agent</a:t>
            </a:r>
          </a:p>
          <a:p>
            <a:pPr lvl="1">
              <a:buFont typeface="Courier New" panose="02070309020205020404" pitchFamily="49" charset="0"/>
              <a:buChar char="o"/>
            </a:pPr>
            <a:r>
              <a:rPr lang="en-US" dirty="0"/>
              <a:t>Exposure time period</a:t>
            </a:r>
          </a:p>
        </p:txBody>
      </p:sp>
    </p:spTree>
    <p:extLst>
      <p:ext uri="{BB962C8B-B14F-4D97-AF65-F5344CB8AC3E}">
        <p14:creationId xmlns:p14="http://schemas.microsoft.com/office/powerpoint/2010/main" val="28881822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Foodborne Illness Outbreak Investigation</a:t>
            </a:r>
          </a:p>
        </p:txBody>
      </p:sp>
      <p:sp>
        <p:nvSpPr>
          <p:cNvPr id="3" name="Content Placeholder 2"/>
          <p:cNvSpPr>
            <a:spLocks noGrp="1"/>
          </p:cNvSpPr>
          <p:nvPr>
            <p:ph sz="quarter" idx="1"/>
          </p:nvPr>
        </p:nvSpPr>
        <p:spPr>
          <a:xfrm>
            <a:off x="827809" y="1558636"/>
            <a:ext cx="9956800" cy="4873752"/>
          </a:xfrm>
        </p:spPr>
        <p:txBody>
          <a:bodyPr/>
          <a:lstStyle/>
          <a:p>
            <a:pPr>
              <a:buFont typeface="Courier New" panose="02070309020205020404" pitchFamily="49" charset="0"/>
              <a:buChar char="o"/>
            </a:pPr>
            <a:r>
              <a:rPr lang="en-US" dirty="0"/>
              <a:t>Obtain unopened sample of suspected transmission vehicle (food, beverage)</a:t>
            </a:r>
          </a:p>
          <a:p>
            <a:pPr>
              <a:buFont typeface="Courier New" panose="02070309020205020404" pitchFamily="49" charset="0"/>
              <a:buChar char="o"/>
            </a:pPr>
            <a:r>
              <a:rPr lang="en-US" dirty="0"/>
              <a:t>Conduct laboratory analyses of food sample for presence of same pathogen implicated in illness outbreak</a:t>
            </a:r>
          </a:p>
          <a:p>
            <a:pPr>
              <a:buFont typeface="Courier New" panose="02070309020205020404" pitchFamily="49" charset="0"/>
              <a:buChar char="o"/>
            </a:pPr>
            <a:r>
              <a:rPr lang="en-US" dirty="0"/>
              <a:t>Conduct </a:t>
            </a:r>
            <a:r>
              <a:rPr lang="en-US" dirty="0" err="1"/>
              <a:t>traceback</a:t>
            </a:r>
            <a:r>
              <a:rPr lang="en-US" dirty="0"/>
              <a:t> investigation to determine</a:t>
            </a:r>
          </a:p>
          <a:p>
            <a:pPr lvl="1">
              <a:buFont typeface="Courier New" panose="02070309020205020404" pitchFamily="49" charset="0"/>
              <a:buChar char="o"/>
            </a:pPr>
            <a:r>
              <a:rPr lang="en-US" dirty="0"/>
              <a:t>Original source of implicated food</a:t>
            </a:r>
          </a:p>
          <a:p>
            <a:pPr lvl="1">
              <a:buFont typeface="Courier New" panose="02070309020205020404" pitchFamily="49" charset="0"/>
              <a:buChar char="o"/>
            </a:pPr>
            <a:r>
              <a:rPr lang="en-US" dirty="0"/>
              <a:t>Extent of distribution of implicated food to consumer</a:t>
            </a:r>
          </a:p>
          <a:p>
            <a:pPr>
              <a:buFont typeface="Courier New" panose="02070309020205020404" pitchFamily="49" charset="0"/>
              <a:buChar char="o"/>
            </a:pPr>
            <a:r>
              <a:rPr lang="en-US" dirty="0"/>
              <a:t>Recall potentially contaminated food from commerce</a:t>
            </a:r>
          </a:p>
          <a:p>
            <a:pPr>
              <a:buFont typeface="Courier New" panose="02070309020205020404" pitchFamily="49" charset="0"/>
              <a:buChar char="o"/>
            </a:pPr>
            <a:r>
              <a:rPr lang="en-US" dirty="0"/>
              <a:t>Destroy recalled contaminated food</a:t>
            </a:r>
          </a:p>
          <a:p>
            <a:pPr>
              <a:buFont typeface="Courier New" panose="02070309020205020404" pitchFamily="49" charset="0"/>
              <a:buChar char="o"/>
            </a:pPr>
            <a:r>
              <a:rPr lang="en-US" dirty="0"/>
              <a:t>Investigate potential sources of contamination and/or process failure throughout food chain</a:t>
            </a:r>
          </a:p>
          <a:p>
            <a:pPr>
              <a:buFont typeface="Courier New" panose="02070309020205020404" pitchFamily="49" charset="0"/>
              <a:buChar char="o"/>
            </a:pPr>
            <a:r>
              <a:rPr lang="en-US" dirty="0"/>
              <a:t>Implement necessary changes (technical, regulatory) to prevent recurrence</a:t>
            </a:r>
          </a:p>
        </p:txBody>
      </p:sp>
    </p:spTree>
    <p:extLst>
      <p:ext uri="{BB962C8B-B14F-4D97-AF65-F5344CB8AC3E}">
        <p14:creationId xmlns:p14="http://schemas.microsoft.com/office/powerpoint/2010/main" val="38991865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Food Contamination Revisited</a:t>
            </a:r>
          </a:p>
        </p:txBody>
      </p:sp>
      <p:sp>
        <p:nvSpPr>
          <p:cNvPr id="3" name="Content Placeholder 2"/>
          <p:cNvSpPr>
            <a:spLocks noGrp="1"/>
          </p:cNvSpPr>
          <p:nvPr>
            <p:ph sz="quarter" idx="1"/>
          </p:nvPr>
        </p:nvSpPr>
        <p:spPr>
          <a:xfrm>
            <a:off x="858982" y="1589809"/>
            <a:ext cx="9956800" cy="4873752"/>
          </a:xfrm>
        </p:spPr>
        <p:txBody>
          <a:bodyPr/>
          <a:lstStyle/>
          <a:p>
            <a:pPr>
              <a:buFont typeface="Courier New" panose="02070309020205020404" pitchFamily="49" charset="0"/>
              <a:buChar char="o"/>
            </a:pPr>
            <a:r>
              <a:rPr lang="en-US" dirty="0"/>
              <a:t>Any food or beverage can be a disease transmission source if mishandled and contaminated just before consumption</a:t>
            </a:r>
          </a:p>
          <a:p>
            <a:pPr>
              <a:buFont typeface="Courier New" panose="02070309020205020404" pitchFamily="49" charset="0"/>
              <a:buChar char="o"/>
            </a:pPr>
            <a:r>
              <a:rPr lang="en-US" dirty="0"/>
              <a:t>Processing (inhibitory ingredients, thermal treatment, etc.), packaging, and basic protections from intentional and unintentional contamination can help reduce and minimize some risks to negligible levels prior to reaching consumer</a:t>
            </a:r>
          </a:p>
          <a:p>
            <a:pPr>
              <a:buFont typeface="Courier New" panose="02070309020205020404" pitchFamily="49" charset="0"/>
              <a:buChar char="o"/>
            </a:pPr>
            <a:r>
              <a:rPr lang="en-US" dirty="0"/>
              <a:t>For products lacking a final ‘kill step’ (treatment to inactivate pathogens), </a:t>
            </a:r>
            <a:r>
              <a:rPr lang="en-US" b="1" dirty="0"/>
              <a:t>contamination of prevention is essential </a:t>
            </a:r>
          </a:p>
          <a:p>
            <a:pPr>
              <a:buFont typeface="Courier New" panose="02070309020205020404" pitchFamily="49" charset="0"/>
              <a:buChar char="o"/>
            </a:pPr>
            <a:r>
              <a:rPr lang="en-US" dirty="0"/>
              <a:t>Raw produce </a:t>
            </a:r>
          </a:p>
          <a:p>
            <a:pPr lvl="1">
              <a:buFont typeface="Courier New" panose="02070309020205020404" pitchFamily="49" charset="0"/>
              <a:buChar char="o"/>
            </a:pPr>
            <a:r>
              <a:rPr lang="en-US" dirty="0"/>
              <a:t>Delicate products, difficult to remove or inactivate contaminants</a:t>
            </a:r>
          </a:p>
          <a:p>
            <a:pPr lvl="1">
              <a:buFont typeface="Courier New" panose="02070309020205020404" pitchFamily="49" charset="0"/>
              <a:buChar char="o"/>
            </a:pPr>
            <a:r>
              <a:rPr lang="en-US" dirty="0"/>
              <a:t>Environmental exposure – soil, water, airborne contaminants</a:t>
            </a:r>
          </a:p>
          <a:p>
            <a:pPr lvl="1">
              <a:buFont typeface="Courier New" panose="02070309020205020404" pitchFamily="49" charset="0"/>
              <a:buChar char="o"/>
            </a:pPr>
            <a:r>
              <a:rPr lang="en-US" b="1" dirty="0"/>
              <a:t>Pathogens can persist on plant tissue and in the environment, </a:t>
            </a:r>
            <a:r>
              <a:rPr lang="en-US" b="1" u="sng" dirty="0"/>
              <a:t>including in water</a:t>
            </a:r>
          </a:p>
          <a:p>
            <a:pPr>
              <a:buFont typeface="Courier New" panose="02070309020205020404" pitchFamily="49" charset="0"/>
              <a:buChar char="o"/>
            </a:pPr>
            <a:endParaRPr lang="en-US" dirty="0"/>
          </a:p>
        </p:txBody>
      </p:sp>
    </p:spTree>
    <p:extLst>
      <p:ext uri="{BB962C8B-B14F-4D97-AF65-F5344CB8AC3E}">
        <p14:creationId xmlns:p14="http://schemas.microsoft.com/office/powerpoint/2010/main" val="31152800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678432" y="670898"/>
            <a:ext cx="8128000" cy="5418667"/>
            <a:chOff x="2032000" y="719666"/>
            <a:chExt cx="8128000" cy="5418667"/>
          </a:xfrm>
        </p:grpSpPr>
        <p:graphicFrame>
          <p:nvGraphicFramePr>
            <p:cNvPr id="2" name="Diagram 1"/>
            <p:cNvGraphicFramePr/>
            <p:nvPr>
              <p:extLst>
                <p:ext uri="{D42A27DB-BD31-4B8C-83A1-F6EECF244321}">
                  <p14:modId xmlns:p14="http://schemas.microsoft.com/office/powerpoint/2010/main" val="1817257150"/>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4193876" y="3230533"/>
              <a:ext cx="4161717" cy="1107996"/>
            </a:xfrm>
            <a:prstGeom prst="rect">
              <a:avLst/>
            </a:prstGeom>
            <a:noFill/>
          </p:spPr>
          <p:txBody>
            <a:bodyPr wrap="none" rtlCol="0">
              <a:spAutoFit/>
            </a:bodyPr>
            <a:lstStyle/>
            <a:p>
              <a:r>
                <a:rPr lang="en-US" sz="6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One Health</a:t>
              </a:r>
            </a:p>
          </p:txBody>
        </p:sp>
      </p:grpSp>
    </p:spTree>
    <p:extLst>
      <p:ext uri="{BB962C8B-B14F-4D97-AF65-F5344CB8AC3E}">
        <p14:creationId xmlns:p14="http://schemas.microsoft.com/office/powerpoint/2010/main" val="1698143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One Health Initiative</a:t>
            </a:r>
            <a:endParaRPr lang="en-US" dirty="0">
              <a:solidFill>
                <a:srgbClr val="FF0000"/>
              </a:solidFill>
            </a:endParaRPr>
          </a:p>
        </p:txBody>
      </p:sp>
      <p:sp>
        <p:nvSpPr>
          <p:cNvPr id="3" name="Content Placeholder 2"/>
          <p:cNvSpPr>
            <a:spLocks noGrp="1"/>
          </p:cNvSpPr>
          <p:nvPr>
            <p:ph sz="quarter" idx="1"/>
          </p:nvPr>
        </p:nvSpPr>
        <p:spPr>
          <a:xfrm>
            <a:off x="748144" y="1609796"/>
            <a:ext cx="9864437" cy="4873752"/>
          </a:xfrm>
        </p:spPr>
        <p:txBody>
          <a:bodyPr>
            <a:normAutofit/>
          </a:bodyPr>
          <a:lstStyle/>
          <a:p>
            <a:pPr>
              <a:buFont typeface="Courier New" panose="02070309020205020404" pitchFamily="49" charset="0"/>
              <a:buChar char="o"/>
            </a:pPr>
            <a:r>
              <a:rPr lang="en-US" dirty="0"/>
              <a:t>Recognizes that human, animal, and environmental health are connected</a:t>
            </a:r>
          </a:p>
          <a:p>
            <a:pPr>
              <a:buFont typeface="Courier New" panose="02070309020205020404" pitchFamily="49" charset="0"/>
              <a:buChar char="o"/>
            </a:pPr>
            <a:r>
              <a:rPr lang="en-US" dirty="0"/>
              <a:t>Collaborative approach across sectors and disciplines at local, regional, national and global levels </a:t>
            </a:r>
          </a:p>
          <a:p>
            <a:pPr>
              <a:buFont typeface="Courier New" panose="02070309020205020404" pitchFamily="49" charset="0"/>
              <a:buChar char="o"/>
            </a:pPr>
            <a:r>
              <a:rPr lang="en-US" dirty="0"/>
              <a:t>Goal – achieve optimal health outcomes for humans, animals, and the environment</a:t>
            </a:r>
          </a:p>
          <a:p>
            <a:pPr>
              <a:buFont typeface="Courier New" panose="02070309020205020404" pitchFamily="49" charset="0"/>
              <a:buChar char="o"/>
            </a:pPr>
            <a:r>
              <a:rPr lang="en-US" dirty="0"/>
              <a:t>One Health approach:</a:t>
            </a:r>
          </a:p>
          <a:p>
            <a:pPr lvl="1">
              <a:buFont typeface="Courier New" panose="02070309020205020404" pitchFamily="49" charset="0"/>
              <a:buChar char="o"/>
            </a:pPr>
            <a:r>
              <a:rPr lang="en-US" dirty="0"/>
              <a:t>Monitor and control public health threats</a:t>
            </a:r>
          </a:p>
          <a:p>
            <a:pPr lvl="1">
              <a:buFont typeface="Courier New" panose="02070309020205020404" pitchFamily="49" charset="0"/>
              <a:buChar char="o"/>
            </a:pPr>
            <a:r>
              <a:rPr lang="en-US" dirty="0"/>
              <a:t>Study disease spread among humans, animals, and the environment</a:t>
            </a:r>
          </a:p>
          <a:p>
            <a:pPr lvl="1">
              <a:buFont typeface="Courier New" panose="02070309020205020404" pitchFamily="49" charset="0"/>
              <a:buChar char="o"/>
            </a:pPr>
            <a:r>
              <a:rPr lang="en-US" dirty="0"/>
              <a:t>Recognize emerging human disease threats based on health changes in animals or environment</a:t>
            </a:r>
          </a:p>
        </p:txBody>
      </p:sp>
      <p:sp>
        <p:nvSpPr>
          <p:cNvPr id="4" name="Rectangle 3"/>
          <p:cNvSpPr/>
          <p:nvPr/>
        </p:nvSpPr>
        <p:spPr>
          <a:xfrm>
            <a:off x="4299827" y="6488668"/>
            <a:ext cx="2576346" cy="230832"/>
          </a:xfrm>
          <a:prstGeom prst="rect">
            <a:avLst/>
          </a:prstGeom>
        </p:spPr>
        <p:txBody>
          <a:bodyPr wrap="none">
            <a:spAutoFit/>
          </a:bodyPr>
          <a:lstStyle/>
          <a:p>
            <a:r>
              <a:rPr lang="en-US" sz="900" dirty="0">
                <a:latin typeface="Calibri" panose="020F0502020204030204" pitchFamily="34" charset="0"/>
                <a:cs typeface="Calibri" panose="020F0502020204030204" pitchFamily="34" charset="0"/>
              </a:rPr>
              <a:t>https://www.cdc.gov/onehealth/basics/index.html</a:t>
            </a:r>
          </a:p>
        </p:txBody>
      </p:sp>
    </p:spTree>
    <p:extLst>
      <p:ext uri="{BB962C8B-B14F-4D97-AF65-F5344CB8AC3E}">
        <p14:creationId xmlns:p14="http://schemas.microsoft.com/office/powerpoint/2010/main" val="15902009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Factors Affecting Human and Animal Health</a:t>
            </a:r>
            <a:br>
              <a:rPr lang="en-US" dirty="0"/>
            </a:br>
            <a:endParaRPr lang="en-US" sz="2400" dirty="0"/>
          </a:p>
        </p:txBody>
      </p:sp>
      <p:sp>
        <p:nvSpPr>
          <p:cNvPr id="7" name="Content Placeholder 6"/>
          <p:cNvSpPr>
            <a:spLocks noGrp="1"/>
          </p:cNvSpPr>
          <p:nvPr>
            <p:ph sz="quarter" idx="1"/>
          </p:nvPr>
        </p:nvSpPr>
        <p:spPr>
          <a:xfrm>
            <a:off x="1257955" y="2036189"/>
            <a:ext cx="4330045" cy="2714920"/>
          </a:xfrm>
        </p:spPr>
        <p:txBody>
          <a:bodyPr/>
          <a:lstStyle/>
          <a:p>
            <a:r>
              <a:rPr lang="en-US" dirty="0"/>
              <a:t>60% of diseases are zoonotic </a:t>
            </a:r>
          </a:p>
          <a:p>
            <a:r>
              <a:rPr lang="en-US" dirty="0"/>
              <a:t>Not all are foodborne</a:t>
            </a:r>
          </a:p>
        </p:txBody>
      </p:sp>
      <p:sp>
        <p:nvSpPr>
          <p:cNvPr id="5" name="Rectangle 4"/>
          <p:cNvSpPr/>
          <p:nvPr/>
        </p:nvSpPr>
        <p:spPr>
          <a:xfrm>
            <a:off x="6693032" y="6627168"/>
            <a:ext cx="3231975" cy="230832"/>
          </a:xfrm>
          <a:prstGeom prst="rect">
            <a:avLst/>
          </a:prstGeom>
        </p:spPr>
        <p:txBody>
          <a:bodyPr wrap="none">
            <a:spAutoFit/>
          </a:bodyPr>
          <a:lstStyle/>
          <a:p>
            <a:r>
              <a:rPr lang="en-US" sz="900" dirty="0">
                <a:latin typeface="Calibri" panose="020F0502020204030204" pitchFamily="34" charset="0"/>
                <a:cs typeface="Calibri" panose="020F0502020204030204" pitchFamily="34" charset="0"/>
              </a:rPr>
              <a:t>Adapted from https://www.cdc.gov/onehealth/basics/index.html</a:t>
            </a:r>
          </a:p>
        </p:txBody>
      </p:sp>
      <p:graphicFrame>
        <p:nvGraphicFramePr>
          <p:cNvPr id="3" name="Diagram 2"/>
          <p:cNvGraphicFramePr/>
          <p:nvPr>
            <p:extLst>
              <p:ext uri="{D42A27DB-BD31-4B8C-83A1-F6EECF244321}">
                <p14:modId xmlns:p14="http://schemas.microsoft.com/office/powerpoint/2010/main" val="2136503320"/>
              </p:ext>
            </p:extLst>
          </p:nvPr>
        </p:nvGraphicFramePr>
        <p:xfrm>
          <a:off x="4421172" y="1348034"/>
          <a:ext cx="7770828" cy="49167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955948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28661" y="244955"/>
            <a:ext cx="9956800" cy="1143000"/>
          </a:xfrm>
        </p:spPr>
        <p:txBody>
          <a:bodyPr>
            <a:normAutofit fontScale="90000"/>
          </a:bodyPr>
          <a:lstStyle/>
          <a:p>
            <a:pPr algn="ctr"/>
            <a:r>
              <a:rPr lang="en-US" sz="6700" dirty="0"/>
              <a:t>Water</a:t>
            </a:r>
            <a:br>
              <a:rPr lang="en-US" dirty="0"/>
            </a:br>
            <a:r>
              <a:rPr lang="en-US" dirty="0"/>
              <a:t>For Safe, Sustainable Food Production</a:t>
            </a:r>
          </a:p>
        </p:txBody>
      </p:sp>
      <p:grpSp>
        <p:nvGrpSpPr>
          <p:cNvPr id="15" name="Group 14"/>
          <p:cNvGrpSpPr/>
          <p:nvPr/>
        </p:nvGrpSpPr>
        <p:grpSpPr>
          <a:xfrm>
            <a:off x="3778834" y="1724082"/>
            <a:ext cx="4656454" cy="3329585"/>
            <a:chOff x="3669531" y="846138"/>
            <a:chExt cx="4272679" cy="2969624"/>
          </a:xfrm>
        </p:grpSpPr>
        <p:sp>
          <p:nvSpPr>
            <p:cNvPr id="7" name="TextBox 6"/>
            <p:cNvSpPr txBox="1"/>
            <p:nvPr/>
          </p:nvSpPr>
          <p:spPr>
            <a:xfrm>
              <a:off x="5282088" y="846138"/>
              <a:ext cx="1047565" cy="1399964"/>
            </a:xfrm>
            <a:prstGeom prst="rect">
              <a:avLst/>
            </a:prstGeom>
            <a:noFill/>
          </p:spPr>
          <p:txBody>
            <a:bodyPr wrap="none" rtlCol="0">
              <a:spAutoFit/>
            </a:bodyPr>
            <a:lstStyle/>
            <a:p>
              <a:pPr algn="ctr"/>
              <a:r>
                <a:rPr lang="en-US" sz="9600" b="1" dirty="0">
                  <a:latin typeface="Arial" panose="020B0604020202020204" pitchFamily="34" charset="0"/>
                  <a:cs typeface="Arial" panose="020B0604020202020204" pitchFamily="34" charset="0"/>
                </a:rPr>
                <a:t>O</a:t>
              </a:r>
            </a:p>
          </p:txBody>
        </p:sp>
        <p:sp>
          <p:nvSpPr>
            <p:cNvPr id="8" name="TextBox 7"/>
            <p:cNvSpPr txBox="1"/>
            <p:nvPr/>
          </p:nvSpPr>
          <p:spPr>
            <a:xfrm>
              <a:off x="3669531" y="2415798"/>
              <a:ext cx="985788" cy="1399964"/>
            </a:xfrm>
            <a:prstGeom prst="rect">
              <a:avLst/>
            </a:prstGeom>
            <a:noFill/>
          </p:spPr>
          <p:txBody>
            <a:bodyPr wrap="none" rtlCol="0">
              <a:spAutoFit/>
            </a:bodyPr>
            <a:lstStyle/>
            <a:p>
              <a:pPr algn="ctr"/>
              <a:r>
                <a:rPr lang="en-US" sz="9600" b="1" dirty="0">
                  <a:latin typeface="Arial" panose="020B0604020202020204" pitchFamily="34" charset="0"/>
                  <a:cs typeface="Arial" panose="020B0604020202020204" pitchFamily="34" charset="0"/>
                </a:rPr>
                <a:t>H</a:t>
              </a:r>
            </a:p>
          </p:txBody>
        </p:sp>
        <p:sp>
          <p:nvSpPr>
            <p:cNvPr id="9" name="TextBox 8"/>
            <p:cNvSpPr txBox="1"/>
            <p:nvPr/>
          </p:nvSpPr>
          <p:spPr>
            <a:xfrm>
              <a:off x="6956422" y="2415798"/>
              <a:ext cx="985788" cy="1399964"/>
            </a:xfrm>
            <a:prstGeom prst="rect">
              <a:avLst/>
            </a:prstGeom>
            <a:noFill/>
          </p:spPr>
          <p:txBody>
            <a:bodyPr wrap="none" rtlCol="0">
              <a:spAutoFit/>
            </a:bodyPr>
            <a:lstStyle/>
            <a:p>
              <a:pPr algn="ctr"/>
              <a:r>
                <a:rPr lang="en-US" sz="9600" b="1" dirty="0">
                  <a:latin typeface="Arial" panose="020B0604020202020204" pitchFamily="34" charset="0"/>
                  <a:cs typeface="Arial" panose="020B0604020202020204" pitchFamily="34" charset="0"/>
                </a:rPr>
                <a:t>H</a:t>
              </a:r>
            </a:p>
          </p:txBody>
        </p:sp>
        <p:cxnSp>
          <p:nvCxnSpPr>
            <p:cNvPr id="11" name="Straight Connector 10"/>
            <p:cNvCxnSpPr/>
            <p:nvPr/>
          </p:nvCxnSpPr>
          <p:spPr>
            <a:xfrm flipH="1">
              <a:off x="4533866" y="1974273"/>
              <a:ext cx="620026" cy="561108"/>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511074" y="1974273"/>
              <a:ext cx="566736" cy="506382"/>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6" name="Picture 1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8632816">
            <a:off x="357691" y="1627865"/>
            <a:ext cx="3001004" cy="2205284"/>
          </a:xfrm>
          <a:prstGeom prst="rect">
            <a:avLst/>
          </a:prstGeom>
        </p:spPr>
      </p:pic>
      <p:pic>
        <p:nvPicPr>
          <p:cNvPr id="17" name="Picture 1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7857864">
            <a:off x="7579469" y="3407588"/>
            <a:ext cx="4677106" cy="3436965"/>
          </a:xfrm>
          <a:prstGeom prst="rect">
            <a:avLst/>
          </a:prstGeom>
        </p:spPr>
      </p:pic>
      <p:pic>
        <p:nvPicPr>
          <p:cNvPr id="18" name="Picture 1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3159529">
            <a:off x="4822751" y="4705290"/>
            <a:ext cx="2568620" cy="1887547"/>
          </a:xfrm>
          <a:prstGeom prst="rect">
            <a:avLst/>
          </a:prstGeom>
        </p:spPr>
      </p:pic>
      <p:pic>
        <p:nvPicPr>
          <p:cNvPr id="19" name="Picture 1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1904504">
            <a:off x="7526723" y="1252797"/>
            <a:ext cx="2708718" cy="1990498"/>
          </a:xfrm>
          <a:prstGeom prst="rect">
            <a:avLst/>
          </a:prstGeom>
        </p:spPr>
      </p:pic>
      <p:pic>
        <p:nvPicPr>
          <p:cNvPr id="20" name="Picture 1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1039923">
            <a:off x="529191" y="4539231"/>
            <a:ext cx="3524427" cy="2589920"/>
          </a:xfrm>
          <a:prstGeom prst="rect">
            <a:avLst/>
          </a:prstGeom>
        </p:spPr>
      </p:pic>
    </p:spTree>
    <p:extLst>
      <p:ext uri="{BB962C8B-B14F-4D97-AF65-F5344CB8AC3E}">
        <p14:creationId xmlns:p14="http://schemas.microsoft.com/office/powerpoint/2010/main" val="55670605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Water Uses for the Production and Processing of Food</a:t>
            </a:r>
          </a:p>
        </p:txBody>
      </p:sp>
      <p:sp>
        <p:nvSpPr>
          <p:cNvPr id="3" name="Content Placeholder 2"/>
          <p:cNvSpPr>
            <a:spLocks noGrp="1"/>
          </p:cNvSpPr>
          <p:nvPr>
            <p:ph sz="quarter" idx="1"/>
          </p:nvPr>
        </p:nvSpPr>
        <p:spPr>
          <a:xfrm>
            <a:off x="1159741" y="1569027"/>
            <a:ext cx="8856518" cy="4873752"/>
          </a:xfrm>
        </p:spPr>
        <p:txBody>
          <a:bodyPr/>
          <a:lstStyle/>
          <a:p>
            <a:pPr>
              <a:buFont typeface="Courier New" panose="02070309020205020404" pitchFamily="49" charset="0"/>
              <a:buChar char="o"/>
            </a:pPr>
            <a:r>
              <a:rPr lang="en-US" dirty="0"/>
              <a:t>Drinking water</a:t>
            </a:r>
          </a:p>
          <a:p>
            <a:pPr>
              <a:buFont typeface="Courier New" panose="02070309020205020404" pitchFamily="49" charset="0"/>
              <a:buChar char="o"/>
            </a:pPr>
            <a:r>
              <a:rPr lang="en-US" dirty="0"/>
              <a:t>Food or beverage ingredient</a:t>
            </a:r>
          </a:p>
          <a:p>
            <a:pPr>
              <a:buFont typeface="Courier New" panose="02070309020205020404" pitchFamily="49" charset="0"/>
              <a:buChar char="o"/>
            </a:pPr>
            <a:r>
              <a:rPr lang="en-US" dirty="0"/>
              <a:t>Cleaning </a:t>
            </a:r>
          </a:p>
          <a:p>
            <a:pPr lvl="1">
              <a:buFont typeface="Courier New" panose="02070309020205020404" pitchFamily="49" charset="0"/>
              <a:buChar char="o"/>
            </a:pPr>
            <a:r>
              <a:rPr lang="en-US" dirty="0"/>
              <a:t>Equipment</a:t>
            </a:r>
          </a:p>
          <a:p>
            <a:pPr lvl="1">
              <a:buFont typeface="Courier New" panose="02070309020205020404" pitchFamily="49" charset="0"/>
              <a:buChar char="o"/>
            </a:pPr>
            <a:r>
              <a:rPr lang="en-US" dirty="0"/>
              <a:t>Food handler hygiene </a:t>
            </a:r>
          </a:p>
          <a:p>
            <a:pPr>
              <a:buFont typeface="Courier New" panose="02070309020205020404" pitchFamily="49" charset="0"/>
              <a:buChar char="o"/>
            </a:pPr>
            <a:r>
              <a:rPr lang="en-US" dirty="0"/>
              <a:t>Transport </a:t>
            </a:r>
          </a:p>
          <a:p>
            <a:pPr>
              <a:buFont typeface="Courier New" panose="02070309020205020404" pitchFamily="49" charset="0"/>
              <a:buChar char="o"/>
            </a:pPr>
            <a:r>
              <a:rPr lang="en-US" dirty="0"/>
              <a:t>Application of fertilizer, pesticides</a:t>
            </a:r>
          </a:p>
          <a:p>
            <a:pPr>
              <a:buFont typeface="Courier New" panose="02070309020205020404" pitchFamily="49" charset="0"/>
              <a:buChar char="o"/>
            </a:pPr>
            <a:r>
              <a:rPr lang="en-US" b="1" dirty="0"/>
              <a:t>Irrigation</a:t>
            </a:r>
          </a:p>
          <a:p>
            <a:pPr>
              <a:buFont typeface="Courier New" panose="02070309020205020404" pitchFamily="49" charset="0"/>
              <a:buChar char="o"/>
            </a:pPr>
            <a:endParaRPr lang="en-US" dirty="0"/>
          </a:p>
        </p:txBody>
      </p:sp>
    </p:spTree>
    <p:extLst>
      <p:ext uri="{BB962C8B-B14F-4D97-AF65-F5344CB8AC3E}">
        <p14:creationId xmlns:p14="http://schemas.microsoft.com/office/powerpoint/2010/main" val="789672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Water for Food</a:t>
            </a:r>
          </a:p>
        </p:txBody>
      </p:sp>
      <p:sp>
        <p:nvSpPr>
          <p:cNvPr id="4" name="Oval Callout 3"/>
          <p:cNvSpPr/>
          <p:nvPr/>
        </p:nvSpPr>
        <p:spPr>
          <a:xfrm>
            <a:off x="1080654" y="2047008"/>
            <a:ext cx="4083627" cy="2512868"/>
          </a:xfrm>
          <a:prstGeom prst="wedgeEllipseCallout">
            <a:avLst>
              <a:gd name="adj1" fmla="val -53073"/>
              <a:gd name="adj2" fmla="val 4172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latin typeface="Calibri" panose="020F0502020204030204" pitchFamily="34" charset="0"/>
                <a:cs typeface="Calibri" panose="020F0502020204030204" pitchFamily="34" charset="0"/>
              </a:rPr>
              <a:t>Food grows where water flows.</a:t>
            </a:r>
          </a:p>
        </p:txBody>
      </p:sp>
      <p:sp>
        <p:nvSpPr>
          <p:cNvPr id="5" name="Oval Callout 4"/>
          <p:cNvSpPr/>
          <p:nvPr/>
        </p:nvSpPr>
        <p:spPr>
          <a:xfrm>
            <a:off x="6511636" y="3238499"/>
            <a:ext cx="4242955" cy="2642755"/>
          </a:xfrm>
          <a:prstGeom prst="wedgeEllipseCallout">
            <a:avLst>
              <a:gd name="adj1" fmla="val 60588"/>
              <a:gd name="adj2" fmla="val 339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latin typeface="Calibri" panose="020F0502020204030204" pitchFamily="34" charset="0"/>
                <a:cs typeface="Calibri" panose="020F0502020204030204" pitchFamily="34" charset="0"/>
              </a:rPr>
              <a:t>Safe food grows where clean water flows.</a:t>
            </a:r>
          </a:p>
        </p:txBody>
      </p:sp>
    </p:spTree>
    <p:extLst>
      <p:ext uri="{BB962C8B-B14F-4D97-AF65-F5344CB8AC3E}">
        <p14:creationId xmlns:p14="http://schemas.microsoft.com/office/powerpoint/2010/main" val="25487129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Water Cycle</a:t>
            </a:r>
          </a:p>
        </p:txBody>
      </p:sp>
      <p:sp>
        <p:nvSpPr>
          <p:cNvPr id="3" name="Content Placeholder 2"/>
          <p:cNvSpPr>
            <a:spLocks noGrp="1"/>
          </p:cNvSpPr>
          <p:nvPr>
            <p:ph sz="quarter" idx="1"/>
          </p:nvPr>
        </p:nvSpPr>
        <p:spPr>
          <a:xfrm>
            <a:off x="484909" y="2372629"/>
            <a:ext cx="3380509" cy="1558636"/>
          </a:xfrm>
        </p:spPr>
        <p:txBody>
          <a:bodyPr>
            <a:normAutofit fontScale="92500"/>
          </a:bodyPr>
          <a:lstStyle/>
          <a:p>
            <a:pPr marL="0" indent="0">
              <a:buNone/>
            </a:pPr>
            <a:r>
              <a:rPr lang="en-US" dirty="0"/>
              <a:t>Consider the familiar water cycle and its relationship to safe, sustainable food production</a:t>
            </a:r>
          </a:p>
        </p:txBody>
      </p:sp>
      <p:sp>
        <p:nvSpPr>
          <p:cNvPr id="6" name="Content Placeholder 2"/>
          <p:cNvSpPr txBox="1">
            <a:spLocks/>
          </p:cNvSpPr>
          <p:nvPr/>
        </p:nvSpPr>
        <p:spPr>
          <a:xfrm>
            <a:off x="952501" y="4886256"/>
            <a:ext cx="3380509" cy="1558636"/>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Calibri"/>
                <a:ea typeface="+mn-ea"/>
                <a:cs typeface="Calibri"/>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Calibri"/>
                <a:ea typeface="+mn-ea"/>
                <a:cs typeface="Calibri"/>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Calibri"/>
                <a:ea typeface="+mn-ea"/>
                <a:cs typeface="Calibri"/>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Calibri"/>
                <a:ea typeface="+mn-ea"/>
                <a:cs typeface="Calibri"/>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Calibri"/>
                <a:ea typeface="+mn-ea"/>
                <a:cs typeface="Calibri"/>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defTabSz="228600">
              <a:buFont typeface="Wingdings"/>
              <a:buNone/>
            </a:pPr>
            <a:r>
              <a:rPr lang="en-US" dirty="0"/>
              <a:t>Where do we find water?</a:t>
            </a:r>
          </a:p>
          <a:p>
            <a:pPr marL="0" indent="0" defTabSz="228600">
              <a:buFont typeface="Wingdings"/>
              <a:buNone/>
            </a:pPr>
            <a:r>
              <a:rPr lang="en-US" dirty="0"/>
              <a:t>	Where does it travel?</a:t>
            </a:r>
          </a:p>
          <a:p>
            <a:pPr marL="0" indent="0" defTabSz="228600">
              <a:buFont typeface="Wingdings"/>
              <a:buNone/>
            </a:pPr>
            <a:r>
              <a:rPr lang="en-US" dirty="0"/>
              <a:t>		What does it contain?</a:t>
            </a:r>
          </a:p>
        </p:txBody>
      </p:sp>
      <p:sp>
        <p:nvSpPr>
          <p:cNvPr id="7" name="TextBox 6"/>
          <p:cNvSpPr txBox="1"/>
          <p:nvPr/>
        </p:nvSpPr>
        <p:spPr>
          <a:xfrm>
            <a:off x="6377642" y="5540887"/>
            <a:ext cx="2796343" cy="461665"/>
          </a:xfrm>
          <a:prstGeom prst="rect">
            <a:avLst/>
          </a:prstGeom>
          <a:noFill/>
        </p:spPr>
        <p:txBody>
          <a:bodyPr wrap="none" rtlCol="0">
            <a:spAutoFit/>
          </a:bodyPr>
          <a:lstStyle/>
          <a:p>
            <a:pPr defTabSz="228600"/>
            <a:r>
              <a:rPr lang="en-US" sz="2400" dirty="0">
                <a:latin typeface="Calibri" panose="020F0502020204030204" pitchFamily="34" charset="0"/>
                <a:cs typeface="Calibri" panose="020F0502020204030204" pitchFamily="34" charset="0"/>
              </a:rPr>
              <a:t>Do we have enough?</a:t>
            </a:r>
          </a:p>
        </p:txBody>
      </p:sp>
      <p:pic>
        <p:nvPicPr>
          <p:cNvPr id="8" name="Picture 7"/>
          <p:cNvPicPr>
            <a:picLocks noChangeAspect="1"/>
          </p:cNvPicPr>
          <p:nvPr/>
        </p:nvPicPr>
        <p:blipFill rotWithShape="1">
          <a:blip r:embed="rId3" cstate="screen">
            <a:extLst>
              <a:ext uri="{28A0092B-C50C-407E-A947-70E740481C1C}">
                <a14:useLocalDpi xmlns:a14="http://schemas.microsoft.com/office/drawing/2010/main"/>
              </a:ext>
            </a:extLst>
          </a:blip>
          <a:srcRect r="447"/>
          <a:stretch/>
        </p:blipFill>
        <p:spPr>
          <a:xfrm>
            <a:off x="4630595" y="1722419"/>
            <a:ext cx="6790440" cy="3586480"/>
          </a:xfrm>
          <a:prstGeom prst="rect">
            <a:avLst/>
          </a:prstGeom>
        </p:spPr>
      </p:pic>
      <p:sp>
        <p:nvSpPr>
          <p:cNvPr id="9" name="Rectangle 8"/>
          <p:cNvSpPr/>
          <p:nvPr/>
        </p:nvSpPr>
        <p:spPr>
          <a:xfrm>
            <a:off x="6198112" y="6536256"/>
            <a:ext cx="4683248" cy="224036"/>
          </a:xfrm>
          <a:prstGeom prst="rect">
            <a:avLst/>
          </a:prstGeom>
        </p:spPr>
        <p:txBody>
          <a:bodyPr wrap="square">
            <a:spAutoFit/>
          </a:bodyPr>
          <a:lstStyle/>
          <a:p>
            <a:pPr algn="ctr">
              <a:lnSpc>
                <a:spcPct val="107000"/>
              </a:lnSpc>
              <a:spcAft>
                <a:spcPts val="800"/>
              </a:spcAft>
            </a:pPr>
            <a:r>
              <a:rPr lang="en-US" sz="800" dirty="0" err="1">
                <a:latin typeface="Calibri" panose="020F0502020204030204" pitchFamily="34" charset="0"/>
                <a:ea typeface="Calibri" panose="020F0502020204030204" pitchFamily="34" charset="0"/>
                <a:cs typeface="Calibri" panose="020F0502020204030204" pitchFamily="34" charset="0"/>
              </a:rPr>
              <a:t>Shutterstock</a:t>
            </a:r>
            <a:r>
              <a:rPr lang="en-US" sz="800" dirty="0">
                <a:latin typeface="Calibri" panose="020F0502020204030204" pitchFamily="34" charset="0"/>
                <a:ea typeface="Calibri" panose="020F0502020204030204" pitchFamily="34" charset="0"/>
                <a:cs typeface="Calibri" panose="020F0502020204030204" pitchFamily="34" charset="0"/>
              </a:rPr>
              <a:t> 543156805</a:t>
            </a:r>
            <a:endParaRPr lang="en-US" sz="8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89961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a:bodyPr>
          <a:lstStyle/>
          <a:p>
            <a:pPr eaLnBrk="1" hangingPunct="1"/>
            <a:r>
              <a:rPr lang="en-US" sz="3200" dirty="0"/>
              <a:t>Foodborne Illness Cases and Outbreaks</a:t>
            </a:r>
          </a:p>
        </p:txBody>
      </p:sp>
      <p:sp>
        <p:nvSpPr>
          <p:cNvPr id="6147" name="Rectangle 3"/>
          <p:cNvSpPr>
            <a:spLocks noGrp="1" noChangeArrowheads="1"/>
          </p:cNvSpPr>
          <p:nvPr>
            <p:ph sz="quarter" idx="1"/>
          </p:nvPr>
        </p:nvSpPr>
        <p:spPr>
          <a:xfrm>
            <a:off x="1318846" y="1600200"/>
            <a:ext cx="9091246" cy="4873752"/>
          </a:xfrm>
        </p:spPr>
        <p:txBody>
          <a:bodyPr/>
          <a:lstStyle/>
          <a:p>
            <a:pPr eaLnBrk="1" hangingPunct="1">
              <a:buFont typeface="Courier New" panose="02070309020205020404" pitchFamily="49" charset="0"/>
              <a:buChar char="o"/>
            </a:pPr>
            <a:r>
              <a:rPr lang="en-US" sz="2400" dirty="0"/>
              <a:t>Case </a:t>
            </a:r>
          </a:p>
          <a:p>
            <a:pPr lvl="1">
              <a:buFont typeface="Courier New" panose="02070309020205020404" pitchFamily="49" charset="0"/>
              <a:buChar char="o"/>
            </a:pPr>
            <a:r>
              <a:rPr lang="en-US" dirty="0"/>
              <a:t>An instance of a particular foodborne disease</a:t>
            </a:r>
            <a:endParaRPr lang="en-US" sz="2400" dirty="0"/>
          </a:p>
          <a:p>
            <a:pPr eaLnBrk="1" hangingPunct="1">
              <a:buFont typeface="Courier New" panose="02070309020205020404" pitchFamily="49" charset="0"/>
              <a:buChar char="o"/>
            </a:pPr>
            <a:r>
              <a:rPr lang="en-US" sz="2400" dirty="0"/>
              <a:t>Outbreak</a:t>
            </a:r>
          </a:p>
          <a:p>
            <a:pPr lvl="1">
              <a:buFont typeface="Courier New" panose="02070309020205020404" pitchFamily="49" charset="0"/>
              <a:buChar char="o"/>
            </a:pPr>
            <a:r>
              <a:rPr lang="en-US" dirty="0"/>
              <a:t>Two or more cases of a similar illness resulting from consumption of the same food</a:t>
            </a:r>
          </a:p>
          <a:p>
            <a:pPr lvl="1">
              <a:buFont typeface="Courier New" panose="02070309020205020404" pitchFamily="49" charset="0"/>
              <a:buChar char="o"/>
            </a:pPr>
            <a:r>
              <a:rPr lang="en-US" dirty="0"/>
              <a:t>Exceptions in which just one illness case constitutes an outbreak due to severity of illness</a:t>
            </a:r>
          </a:p>
          <a:p>
            <a:pPr lvl="2">
              <a:buFont typeface="Courier New" panose="02070309020205020404" pitchFamily="49" charset="0"/>
              <a:buChar char="o"/>
            </a:pPr>
            <a:r>
              <a:rPr lang="en-US" dirty="0"/>
              <a:t>Chemically-related foodborne illness</a:t>
            </a:r>
          </a:p>
          <a:p>
            <a:pPr lvl="2">
              <a:buFont typeface="Courier New" panose="02070309020205020404" pitchFamily="49" charset="0"/>
              <a:buChar char="o"/>
            </a:pPr>
            <a:r>
              <a:rPr lang="en-US" i="1" dirty="0"/>
              <a:t>Clostridium botulinum</a:t>
            </a:r>
            <a:r>
              <a:rPr lang="en-US" dirty="0"/>
              <a:t> poisoning (botulism)</a:t>
            </a:r>
          </a:p>
        </p:txBody>
      </p:sp>
    </p:spTree>
    <p:extLst>
      <p:ext uri="{BB962C8B-B14F-4D97-AF65-F5344CB8AC3E}">
        <p14:creationId xmlns:p14="http://schemas.microsoft.com/office/powerpoint/2010/main" val="15710794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Water Sources</a:t>
            </a:r>
          </a:p>
        </p:txBody>
      </p:sp>
      <p:sp>
        <p:nvSpPr>
          <p:cNvPr id="3" name="Content Placeholder 2"/>
          <p:cNvSpPr>
            <a:spLocks noGrp="1"/>
          </p:cNvSpPr>
          <p:nvPr>
            <p:ph sz="quarter" idx="1"/>
          </p:nvPr>
        </p:nvSpPr>
        <p:spPr>
          <a:xfrm>
            <a:off x="827809" y="1569027"/>
            <a:ext cx="4513118" cy="4873752"/>
          </a:xfrm>
        </p:spPr>
        <p:txBody>
          <a:bodyPr>
            <a:normAutofit lnSpcReduction="10000"/>
          </a:bodyPr>
          <a:lstStyle/>
          <a:p>
            <a:pPr>
              <a:buFont typeface="Courier New" panose="02070309020205020404" pitchFamily="49" charset="0"/>
              <a:buChar char="o"/>
            </a:pPr>
            <a:r>
              <a:rPr lang="en-US" dirty="0"/>
              <a:t>Earth surface is approximately 71% water</a:t>
            </a:r>
          </a:p>
          <a:p>
            <a:pPr lvl="1">
              <a:buFont typeface="Courier New" panose="02070309020205020404" pitchFamily="49" charset="0"/>
              <a:buChar char="o"/>
            </a:pPr>
            <a:r>
              <a:rPr lang="en-US" dirty="0"/>
              <a:t>2.5 % is freshwater </a:t>
            </a:r>
          </a:p>
          <a:p>
            <a:pPr lvl="1">
              <a:buFont typeface="Courier New" panose="02070309020205020404" pitchFamily="49" charset="0"/>
              <a:buChar char="o"/>
            </a:pPr>
            <a:r>
              <a:rPr lang="en-US" dirty="0"/>
              <a:t>97.5 % is saltwater</a:t>
            </a:r>
          </a:p>
          <a:p>
            <a:pPr>
              <a:buFont typeface="Courier New" panose="02070309020205020404" pitchFamily="49" charset="0"/>
              <a:buChar char="o"/>
            </a:pPr>
            <a:r>
              <a:rPr lang="en-US" dirty="0"/>
              <a:t>Land-based agriculture operations rely on freshwater</a:t>
            </a:r>
          </a:p>
          <a:p>
            <a:pPr lvl="1">
              <a:buFont typeface="Courier New" panose="02070309020205020404" pitchFamily="49" charset="0"/>
              <a:buChar char="o"/>
            </a:pPr>
            <a:r>
              <a:rPr lang="en-US" dirty="0"/>
              <a:t>Edible plants</a:t>
            </a:r>
          </a:p>
          <a:p>
            <a:pPr lvl="1">
              <a:buFont typeface="Courier New" panose="02070309020205020404" pitchFamily="49" charset="0"/>
              <a:buChar char="o"/>
            </a:pPr>
            <a:r>
              <a:rPr lang="en-US" dirty="0"/>
              <a:t>Livestock production</a:t>
            </a:r>
          </a:p>
          <a:p>
            <a:pPr>
              <a:buFont typeface="Courier New" panose="02070309020205020404" pitchFamily="49" charset="0"/>
              <a:buChar char="o"/>
            </a:pPr>
            <a:r>
              <a:rPr lang="en-US" dirty="0"/>
              <a:t>Water sources for agriculture</a:t>
            </a:r>
          </a:p>
          <a:p>
            <a:pPr lvl="1">
              <a:buFont typeface="Courier New" panose="02070309020205020404" pitchFamily="49" charset="0"/>
              <a:buChar char="o"/>
            </a:pPr>
            <a:r>
              <a:rPr lang="en-US" dirty="0"/>
              <a:t>Rain </a:t>
            </a:r>
          </a:p>
          <a:p>
            <a:pPr lvl="1">
              <a:buFont typeface="Courier New" panose="02070309020205020404" pitchFamily="49" charset="0"/>
              <a:buChar char="o"/>
            </a:pPr>
            <a:r>
              <a:rPr lang="en-US" dirty="0"/>
              <a:t>Ground water</a:t>
            </a:r>
          </a:p>
          <a:p>
            <a:pPr lvl="1">
              <a:buFont typeface="Courier New" panose="02070309020205020404" pitchFamily="49" charset="0"/>
              <a:buChar char="o"/>
            </a:pPr>
            <a:r>
              <a:rPr lang="en-US" dirty="0"/>
              <a:t>Surface water</a:t>
            </a:r>
          </a:p>
          <a:p>
            <a:pPr lvl="1">
              <a:buFont typeface="Courier New" panose="02070309020205020404" pitchFamily="49" charset="0"/>
              <a:buChar char="o"/>
            </a:pPr>
            <a:r>
              <a:rPr lang="en-US" dirty="0"/>
              <a:t>Recycled water</a:t>
            </a:r>
          </a:p>
          <a:p>
            <a:pPr>
              <a:buFont typeface="Courier New" panose="02070309020205020404" pitchFamily="49" charset="0"/>
              <a:buChar char="o"/>
            </a:pPr>
            <a:endParaRPr lang="en-US" dirty="0"/>
          </a:p>
        </p:txBody>
      </p:sp>
      <p:sp>
        <p:nvSpPr>
          <p:cNvPr id="5" name="Rectangle 4"/>
          <p:cNvSpPr/>
          <p:nvPr/>
        </p:nvSpPr>
        <p:spPr>
          <a:xfrm>
            <a:off x="7374780" y="6442779"/>
            <a:ext cx="2784296" cy="230832"/>
          </a:xfrm>
          <a:prstGeom prst="rect">
            <a:avLst/>
          </a:prstGeom>
        </p:spPr>
        <p:txBody>
          <a:bodyPr wrap="square">
            <a:spAutoFit/>
          </a:bodyPr>
          <a:lstStyle/>
          <a:p>
            <a:r>
              <a:rPr lang="en-US" sz="900" dirty="0">
                <a:latin typeface="Calibri" panose="020F0502020204030204" pitchFamily="34" charset="0"/>
                <a:cs typeface="Calibri" panose="020F0502020204030204" pitchFamily="34" charset="0"/>
              </a:rPr>
              <a:t>Visual based on data from https://water.usgs.gov/edu/</a:t>
            </a:r>
          </a:p>
        </p:txBody>
      </p:sp>
      <p:graphicFrame>
        <p:nvGraphicFramePr>
          <p:cNvPr id="9" name="Chart 8"/>
          <p:cNvGraphicFramePr>
            <a:graphicFrameLocks/>
          </p:cNvGraphicFramePr>
          <p:nvPr>
            <p:extLst>
              <p:ext uri="{D42A27DB-BD31-4B8C-83A1-F6EECF244321}">
                <p14:modId xmlns:p14="http://schemas.microsoft.com/office/powerpoint/2010/main" val="3142902836"/>
              </p:ext>
            </p:extLst>
          </p:nvPr>
        </p:nvGraphicFramePr>
        <p:xfrm>
          <a:off x="5866613" y="2354475"/>
          <a:ext cx="2554665" cy="285236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p:cNvGraphicFramePr>
            <a:graphicFrameLocks/>
          </p:cNvGraphicFramePr>
          <p:nvPr>
            <p:extLst>
              <p:ext uri="{D42A27DB-BD31-4B8C-83A1-F6EECF244321}">
                <p14:modId xmlns:p14="http://schemas.microsoft.com/office/powerpoint/2010/main" val="1393968615"/>
              </p:ext>
            </p:extLst>
          </p:nvPr>
        </p:nvGraphicFramePr>
        <p:xfrm>
          <a:off x="8531256" y="2354475"/>
          <a:ext cx="2582946" cy="2852365"/>
        </p:xfrm>
        <a:graphic>
          <a:graphicData uri="http://schemas.openxmlformats.org/drawingml/2006/chart">
            <c:chart xmlns:c="http://schemas.openxmlformats.org/drawingml/2006/chart" xmlns:r="http://schemas.openxmlformats.org/officeDocument/2006/relationships" r:id="rId3"/>
          </a:graphicData>
        </a:graphic>
      </p:graphicFrame>
      <p:cxnSp>
        <p:nvCxnSpPr>
          <p:cNvPr id="13" name="Straight Connector 12"/>
          <p:cNvCxnSpPr/>
          <p:nvPr/>
        </p:nvCxnSpPr>
        <p:spPr>
          <a:xfrm flipV="1">
            <a:off x="8078771" y="2516957"/>
            <a:ext cx="1376314" cy="754146"/>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8078771" y="3431357"/>
            <a:ext cx="1376314" cy="829558"/>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397947" y="2063927"/>
            <a:ext cx="1491995"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Earth’s Water</a:t>
            </a:r>
          </a:p>
        </p:txBody>
      </p:sp>
      <p:sp>
        <p:nvSpPr>
          <p:cNvPr id="19" name="TextBox 18"/>
          <p:cNvSpPr txBox="1"/>
          <p:nvPr/>
        </p:nvSpPr>
        <p:spPr>
          <a:xfrm>
            <a:off x="9155729" y="2063927"/>
            <a:ext cx="1289173"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Freshwater</a:t>
            </a:r>
          </a:p>
        </p:txBody>
      </p:sp>
    </p:spTree>
    <p:extLst>
      <p:ext uri="{BB962C8B-B14F-4D97-AF65-F5344CB8AC3E}">
        <p14:creationId xmlns:p14="http://schemas.microsoft.com/office/powerpoint/2010/main" val="51771647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Water Supply and Demand</a:t>
            </a:r>
          </a:p>
        </p:txBody>
      </p:sp>
      <p:sp>
        <p:nvSpPr>
          <p:cNvPr id="17" name="Content Placeholder 16"/>
          <p:cNvSpPr>
            <a:spLocks noGrp="1"/>
          </p:cNvSpPr>
          <p:nvPr>
            <p:ph sz="quarter" idx="1"/>
          </p:nvPr>
        </p:nvSpPr>
        <p:spPr>
          <a:xfrm>
            <a:off x="609600" y="1951812"/>
            <a:ext cx="4161183" cy="1502918"/>
          </a:xfrm>
        </p:spPr>
        <p:txBody>
          <a:bodyPr>
            <a:normAutofit/>
          </a:bodyPr>
          <a:lstStyle/>
          <a:p>
            <a:pPr>
              <a:buFont typeface="Courier New" panose="02070309020205020404" pitchFamily="49" charset="0"/>
              <a:buChar char="o"/>
            </a:pPr>
            <a:r>
              <a:rPr lang="en-US" dirty="0"/>
              <a:t>Water resources are finite. </a:t>
            </a:r>
          </a:p>
          <a:p>
            <a:pPr>
              <a:buFont typeface="Courier New" panose="02070309020205020404" pitchFamily="49" charset="0"/>
              <a:buChar char="o"/>
            </a:pPr>
            <a:r>
              <a:rPr lang="en-US" dirty="0"/>
              <a:t>We do not create </a:t>
            </a:r>
            <a:r>
              <a:rPr lang="en-US" i="1" dirty="0"/>
              <a:t>new</a:t>
            </a:r>
            <a:r>
              <a:rPr lang="en-US" dirty="0"/>
              <a:t> water.</a:t>
            </a:r>
          </a:p>
          <a:p>
            <a:pPr>
              <a:buFont typeface="Courier New" panose="02070309020205020404" pitchFamily="49" charset="0"/>
              <a:buChar char="o"/>
            </a:pPr>
            <a:r>
              <a:rPr lang="en-US" dirty="0"/>
              <a:t>Water is recycled and reused. </a:t>
            </a:r>
          </a:p>
          <a:p>
            <a:endParaRPr lang="en-US" dirty="0"/>
          </a:p>
        </p:txBody>
      </p:sp>
      <p:sp>
        <p:nvSpPr>
          <p:cNvPr id="3" name="TextBox 2"/>
          <p:cNvSpPr txBox="1"/>
          <p:nvPr/>
        </p:nvSpPr>
        <p:spPr>
          <a:xfrm>
            <a:off x="7894918" y="6422708"/>
            <a:ext cx="3077882" cy="369332"/>
          </a:xfrm>
          <a:prstGeom prst="rect">
            <a:avLst/>
          </a:prstGeom>
          <a:noFill/>
        </p:spPr>
        <p:txBody>
          <a:bodyPr wrap="square" rtlCol="0">
            <a:spAutoFit/>
          </a:bodyPr>
          <a:lstStyle/>
          <a:p>
            <a:r>
              <a:rPr lang="en-US" sz="900" dirty="0">
                <a:latin typeface="Calibri" panose="020F0502020204030204" pitchFamily="34" charset="0"/>
                <a:cs typeface="Calibri" panose="020F0502020204030204" pitchFamily="34" charset="0"/>
              </a:rPr>
              <a:t>Visual adapted from One Water concept. Image by Dr. Allegra D. DaSilva. Courtesy of </a:t>
            </a:r>
            <a:r>
              <a:rPr lang="en-US" sz="900" dirty="0" err="1">
                <a:latin typeface="Calibri" panose="020F0502020204030204" pitchFamily="34" charset="0"/>
                <a:cs typeface="Calibri" panose="020F0502020204030204" pitchFamily="34" charset="0"/>
              </a:rPr>
              <a:t>Stantec</a:t>
            </a:r>
            <a:r>
              <a:rPr lang="en-US" sz="900" dirty="0">
                <a:latin typeface="Calibri" panose="020F0502020204030204" pitchFamily="34" charset="0"/>
                <a:cs typeface="Calibri" panose="020F0502020204030204" pitchFamily="34" charset="0"/>
              </a:rPr>
              <a:t> and </a:t>
            </a:r>
            <a:r>
              <a:rPr lang="en-US" sz="900" dirty="0" err="1">
                <a:latin typeface="Calibri" panose="020F0502020204030204" pitchFamily="34" charset="0"/>
                <a:cs typeface="Calibri" panose="020F0502020204030204" pitchFamily="34" charset="0"/>
              </a:rPr>
              <a:t>WateReuse</a:t>
            </a:r>
            <a:r>
              <a:rPr lang="en-US" sz="900" dirty="0">
                <a:latin typeface="Calibri" panose="020F0502020204030204" pitchFamily="34" charset="0"/>
                <a:cs typeface="Calibri" panose="020F0502020204030204" pitchFamily="34" charset="0"/>
              </a:rPr>
              <a:t> Association.</a:t>
            </a:r>
          </a:p>
        </p:txBody>
      </p:sp>
      <p:grpSp>
        <p:nvGrpSpPr>
          <p:cNvPr id="18" name="Group 17"/>
          <p:cNvGrpSpPr/>
          <p:nvPr/>
        </p:nvGrpSpPr>
        <p:grpSpPr>
          <a:xfrm>
            <a:off x="3823299" y="628575"/>
            <a:ext cx="7224647" cy="5278582"/>
            <a:chOff x="1742708" y="893618"/>
            <a:chExt cx="7224647" cy="5278582"/>
          </a:xfrm>
        </p:grpSpPr>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l="4121" t="3323" r="1414"/>
            <a:stretch/>
          </p:blipFill>
          <p:spPr>
            <a:xfrm>
              <a:off x="3387436" y="893618"/>
              <a:ext cx="5579919" cy="5278582"/>
            </a:xfrm>
            <a:prstGeom prst="rect">
              <a:avLst/>
            </a:prstGeom>
          </p:spPr>
        </p:pic>
        <p:sp>
          <p:nvSpPr>
            <p:cNvPr id="4" name="Oval 3"/>
            <p:cNvSpPr/>
            <p:nvPr/>
          </p:nvSpPr>
          <p:spPr>
            <a:xfrm>
              <a:off x="6222422" y="3785001"/>
              <a:ext cx="760644" cy="617432"/>
            </a:xfrm>
            <a:prstGeom prst="ellipse">
              <a:avLst/>
            </a:prstGeom>
            <a:noFill/>
            <a:ln w="76200">
              <a:solidFill>
                <a:srgbClr val="7030A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801213" y="4661152"/>
              <a:ext cx="1375243" cy="1457083"/>
            </a:xfrm>
            <a:prstGeom prst="ellipse">
              <a:avLst/>
            </a:prstGeom>
            <a:noFill/>
            <a:ln w="101600">
              <a:solidFill>
                <a:srgbClr val="7030A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742708" y="5035750"/>
              <a:ext cx="1468912" cy="646331"/>
            </a:xfrm>
            <a:prstGeom prst="rect">
              <a:avLst/>
            </a:prstGeom>
            <a:noFill/>
          </p:spPr>
          <p:txBody>
            <a:bodyPr wrap="square" rtlCol="0">
              <a:spAutoFit/>
            </a:bodyPr>
            <a:lstStyle/>
            <a:p>
              <a:pPr algn="ctr"/>
              <a:r>
                <a:rPr lang="en-US" b="1" dirty="0">
                  <a:latin typeface="Calibri" panose="020F0502020204030204" pitchFamily="34" charset="0"/>
                  <a:cs typeface="Calibri" panose="020F0502020204030204" pitchFamily="34" charset="0"/>
                </a:rPr>
                <a:t>The </a:t>
              </a:r>
              <a:r>
                <a:rPr lang="en-US" b="1" i="1" dirty="0">
                  <a:latin typeface="Calibri" panose="020F0502020204030204" pitchFamily="34" charset="0"/>
                  <a:cs typeface="Calibri" panose="020F0502020204030204" pitchFamily="34" charset="0"/>
                </a:rPr>
                <a:t>Other</a:t>
              </a:r>
              <a:r>
                <a:rPr lang="en-US" b="1" dirty="0">
                  <a:latin typeface="Calibri" panose="020F0502020204030204" pitchFamily="34" charset="0"/>
                  <a:cs typeface="Calibri" panose="020F0502020204030204" pitchFamily="34" charset="0"/>
                </a:rPr>
                <a:t> Water Cycle</a:t>
              </a:r>
            </a:p>
          </p:txBody>
        </p:sp>
        <p:cxnSp>
          <p:nvCxnSpPr>
            <p:cNvPr id="10" name="Straight Arrow Connector 9"/>
            <p:cNvCxnSpPr/>
            <p:nvPr/>
          </p:nvCxnSpPr>
          <p:spPr>
            <a:xfrm flipV="1">
              <a:off x="3246783" y="4253948"/>
              <a:ext cx="2930612" cy="927653"/>
            </a:xfrm>
            <a:prstGeom prst="straightConnector1">
              <a:avLst/>
            </a:prstGeom>
            <a:ln w="53975">
              <a:solidFill>
                <a:srgbClr val="7030A0"/>
              </a:solidFill>
              <a:tailEnd type="triangle"/>
            </a:ln>
          </p:spPr>
          <p:style>
            <a:lnRef idx="1">
              <a:schemeClr val="accent1"/>
            </a:lnRef>
            <a:fillRef idx="0">
              <a:schemeClr val="accent1"/>
            </a:fillRef>
            <a:effectRef idx="0">
              <a:schemeClr val="accent1"/>
            </a:effectRef>
            <a:fontRef idx="minor">
              <a:schemeClr val="tx1"/>
            </a:fontRef>
          </p:style>
        </p:cxnSp>
      </p:grpSp>
      <p:pic>
        <p:nvPicPr>
          <p:cNvPr id="11" name="Google Shape;109;p18"/>
          <p:cNvPicPr preferRelativeResize="0"/>
          <p:nvPr/>
        </p:nvPicPr>
        <p:blipFill>
          <a:blip r:embed="rId3">
            <a:alphaModFix/>
          </a:blip>
          <a:stretch>
            <a:fillRect/>
          </a:stretch>
        </p:blipFill>
        <p:spPr>
          <a:xfrm>
            <a:off x="756193" y="3960409"/>
            <a:ext cx="2592888" cy="2266925"/>
          </a:xfrm>
          <a:prstGeom prst="rect">
            <a:avLst/>
          </a:prstGeom>
          <a:noFill/>
          <a:ln>
            <a:noFill/>
          </a:ln>
        </p:spPr>
      </p:pic>
    </p:spTree>
    <p:extLst>
      <p:ext uri="{BB962C8B-B14F-4D97-AF65-F5344CB8AC3E}">
        <p14:creationId xmlns:p14="http://schemas.microsoft.com/office/powerpoint/2010/main" val="192567296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Water</a:t>
            </a:r>
          </a:p>
        </p:txBody>
      </p:sp>
      <p:sp>
        <p:nvSpPr>
          <p:cNvPr id="3" name="Content Placeholder 2"/>
          <p:cNvSpPr>
            <a:spLocks noGrp="1"/>
          </p:cNvSpPr>
          <p:nvPr>
            <p:ph sz="quarter" idx="1"/>
          </p:nvPr>
        </p:nvSpPr>
        <p:spPr>
          <a:xfrm>
            <a:off x="1305246" y="2096110"/>
            <a:ext cx="9261154" cy="3345873"/>
          </a:xfrm>
        </p:spPr>
        <p:txBody>
          <a:bodyPr>
            <a:normAutofit/>
          </a:bodyPr>
          <a:lstStyle/>
          <a:p>
            <a:pPr marL="0" indent="0">
              <a:buNone/>
            </a:pPr>
            <a:r>
              <a:rPr lang="en-US" sz="3200" dirty="0"/>
              <a:t>So, if all the water that was ever on the Earth is </a:t>
            </a:r>
            <a:r>
              <a:rPr lang="en-US" sz="3200" i="1" dirty="0"/>
              <a:t>still</a:t>
            </a:r>
            <a:r>
              <a:rPr lang="en-US" sz="3200" dirty="0"/>
              <a:t> </a:t>
            </a:r>
            <a:r>
              <a:rPr lang="en-US" sz="3200" i="1" dirty="0"/>
              <a:t>on the Earth </a:t>
            </a:r>
            <a:r>
              <a:rPr lang="en-US" sz="3200" dirty="0"/>
              <a:t>…</a:t>
            </a:r>
          </a:p>
          <a:p>
            <a:pPr marL="0" indent="0">
              <a:buNone/>
            </a:pPr>
            <a:endParaRPr lang="en-US" sz="3200" dirty="0"/>
          </a:p>
          <a:p>
            <a:pPr marL="0" indent="0">
              <a:buNone/>
            </a:pPr>
            <a:endParaRPr lang="en-US" sz="3200" dirty="0"/>
          </a:p>
          <a:p>
            <a:pPr marL="0" indent="0" algn="r">
              <a:buNone/>
            </a:pPr>
            <a:r>
              <a:rPr lang="en-US" sz="3200" dirty="0"/>
              <a:t>	 … why are we </a:t>
            </a:r>
            <a:r>
              <a:rPr lang="en-US" sz="3200" i="1" dirty="0"/>
              <a:t>now</a:t>
            </a:r>
            <a:r>
              <a:rPr lang="en-US" sz="3200" dirty="0"/>
              <a:t> concerned if we will have enough water to safely grow food?</a:t>
            </a:r>
          </a:p>
        </p:txBody>
      </p:sp>
    </p:spTree>
    <p:extLst>
      <p:ext uri="{BB962C8B-B14F-4D97-AF65-F5344CB8AC3E}">
        <p14:creationId xmlns:p14="http://schemas.microsoft.com/office/powerpoint/2010/main" val="218597375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Rainfall</a:t>
            </a:r>
          </a:p>
        </p:txBody>
      </p:sp>
      <p:sp>
        <p:nvSpPr>
          <p:cNvPr id="3" name="Content Placeholder 2"/>
          <p:cNvSpPr>
            <a:spLocks noGrp="1"/>
          </p:cNvSpPr>
          <p:nvPr>
            <p:ph sz="quarter" idx="1"/>
          </p:nvPr>
        </p:nvSpPr>
        <p:spPr>
          <a:xfrm>
            <a:off x="609600" y="1600200"/>
            <a:ext cx="9604188" cy="4873752"/>
          </a:xfrm>
        </p:spPr>
        <p:txBody>
          <a:bodyPr/>
          <a:lstStyle/>
          <a:p>
            <a:pPr marL="0" indent="0">
              <a:buNone/>
            </a:pPr>
            <a:endParaRPr lang="en-US" dirty="0"/>
          </a:p>
          <a:p>
            <a:pPr>
              <a:buFont typeface="Courier New" panose="02070309020205020404" pitchFamily="49" charset="0"/>
              <a:buChar char="o"/>
            </a:pPr>
            <a:r>
              <a:rPr lang="en-US" dirty="0"/>
              <a:t>Rain doesn’t always fall over land</a:t>
            </a:r>
          </a:p>
          <a:p>
            <a:pPr lvl="1">
              <a:buFont typeface="Courier New" panose="02070309020205020404" pitchFamily="49" charset="0"/>
              <a:buChar char="o"/>
            </a:pPr>
            <a:r>
              <a:rPr lang="en-US" dirty="0"/>
              <a:t>Or where food is produced</a:t>
            </a:r>
          </a:p>
          <a:p>
            <a:pPr>
              <a:buFont typeface="Courier New" panose="02070309020205020404" pitchFamily="49" charset="0"/>
              <a:buChar char="o"/>
            </a:pPr>
            <a:r>
              <a:rPr lang="en-US" dirty="0"/>
              <a:t>Rainfall amounts vary by</a:t>
            </a:r>
          </a:p>
          <a:p>
            <a:pPr lvl="1">
              <a:buFont typeface="Courier New" panose="02070309020205020404" pitchFamily="49" charset="0"/>
              <a:buChar char="o"/>
            </a:pPr>
            <a:r>
              <a:rPr lang="en-US" dirty="0"/>
              <a:t>Region</a:t>
            </a:r>
          </a:p>
          <a:p>
            <a:pPr lvl="1">
              <a:buFont typeface="Courier New" panose="02070309020205020404" pitchFamily="49" charset="0"/>
              <a:buChar char="o"/>
            </a:pPr>
            <a:r>
              <a:rPr lang="en-US" dirty="0"/>
              <a:t>Season</a:t>
            </a:r>
          </a:p>
          <a:p>
            <a:pPr lvl="1">
              <a:buFont typeface="Courier New" panose="02070309020205020404" pitchFamily="49" charset="0"/>
              <a:buChar char="o"/>
            </a:pPr>
            <a:r>
              <a:rPr lang="en-US" dirty="0"/>
              <a:t>Year</a:t>
            </a:r>
          </a:p>
          <a:p>
            <a:pPr>
              <a:buFont typeface="Courier New" panose="02070309020205020404" pitchFamily="49" charset="0"/>
              <a:buChar char="o"/>
            </a:pPr>
            <a:r>
              <a:rPr lang="en-US" dirty="0"/>
              <a:t>Rainfall is an insufficient </a:t>
            </a:r>
            <a:r>
              <a:rPr lang="en-US" i="1" dirty="0"/>
              <a:t>direct</a:t>
            </a:r>
            <a:r>
              <a:rPr lang="en-US" dirty="0"/>
              <a:t> water source to meet agricultural needs (past, current, and future) </a:t>
            </a:r>
          </a:p>
          <a:p>
            <a:pPr lvl="1">
              <a:buFont typeface="Courier New" panose="02070309020205020404" pitchFamily="49" charset="0"/>
              <a:buChar char="o"/>
            </a:pPr>
            <a:endParaRPr lang="en-US" dirty="0"/>
          </a:p>
          <a:p>
            <a:pPr>
              <a:buFont typeface="Courier New" panose="02070309020205020404" pitchFamily="49" charset="0"/>
              <a:buChar char="o"/>
            </a:pPr>
            <a:endParaRPr lang="en-US" dirty="0"/>
          </a:p>
        </p:txBody>
      </p:sp>
    </p:spTree>
    <p:extLst>
      <p:ext uri="{BB962C8B-B14F-4D97-AF65-F5344CB8AC3E}">
        <p14:creationId xmlns:p14="http://schemas.microsoft.com/office/powerpoint/2010/main" val="169802031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l="2612" r="2765"/>
          <a:stretch/>
        </p:blipFill>
        <p:spPr>
          <a:xfrm>
            <a:off x="4761452" y="642484"/>
            <a:ext cx="6356819" cy="5333988"/>
          </a:xfrm>
          <a:prstGeom prst="rect">
            <a:avLst/>
          </a:prstGeom>
        </p:spPr>
      </p:pic>
      <p:sp>
        <p:nvSpPr>
          <p:cNvPr id="2" name="Title 1"/>
          <p:cNvSpPr>
            <a:spLocks noGrp="1"/>
          </p:cNvSpPr>
          <p:nvPr>
            <p:ph type="title"/>
          </p:nvPr>
        </p:nvSpPr>
        <p:spPr/>
        <p:txBody>
          <a:bodyPr/>
          <a:lstStyle/>
          <a:p>
            <a:r>
              <a:rPr lang="en-US" dirty="0"/>
              <a:t>Irrigation Water</a:t>
            </a:r>
          </a:p>
        </p:txBody>
      </p:sp>
      <p:pic>
        <p:nvPicPr>
          <p:cNvPr id="5" name="Picture 4"/>
          <p:cNvPicPr>
            <a:picLocks noChangeAspect="1"/>
          </p:cNvPicPr>
          <p:nvPr/>
        </p:nvPicPr>
        <p:blipFill>
          <a:blip r:embed="rId4"/>
          <a:stretch>
            <a:fillRect/>
          </a:stretch>
        </p:blipFill>
        <p:spPr>
          <a:xfrm>
            <a:off x="5856430" y="6473952"/>
            <a:ext cx="4709970" cy="286491"/>
          </a:xfrm>
          <a:prstGeom prst="rect">
            <a:avLst/>
          </a:prstGeom>
        </p:spPr>
      </p:pic>
      <p:sp>
        <p:nvSpPr>
          <p:cNvPr id="6" name="Content Placeholder 5"/>
          <p:cNvSpPr>
            <a:spLocks noGrp="1"/>
          </p:cNvSpPr>
          <p:nvPr>
            <p:ph sz="quarter" idx="1"/>
          </p:nvPr>
        </p:nvSpPr>
        <p:spPr>
          <a:xfrm>
            <a:off x="872300" y="1828229"/>
            <a:ext cx="4130012" cy="4281055"/>
          </a:xfrm>
        </p:spPr>
        <p:txBody>
          <a:bodyPr>
            <a:normAutofit lnSpcReduction="10000"/>
          </a:bodyPr>
          <a:lstStyle/>
          <a:p>
            <a:pPr>
              <a:buFont typeface="Courier New" panose="02070309020205020404" pitchFamily="49" charset="0"/>
              <a:buChar char="o"/>
            </a:pPr>
            <a:r>
              <a:rPr lang="en-US" dirty="0"/>
              <a:t>Irrigation fulfills agricultural water needs where direct rainfall is insufficient</a:t>
            </a:r>
          </a:p>
          <a:p>
            <a:pPr>
              <a:buFont typeface="Courier New" panose="02070309020205020404" pitchFamily="49" charset="0"/>
              <a:buChar char="o"/>
            </a:pPr>
            <a:r>
              <a:rPr lang="en-US" dirty="0"/>
              <a:t>Ground and surface water</a:t>
            </a:r>
          </a:p>
          <a:p>
            <a:pPr>
              <a:buFont typeface="Courier New" panose="02070309020205020404" pitchFamily="49" charset="0"/>
              <a:buChar char="o"/>
            </a:pPr>
            <a:r>
              <a:rPr lang="en-US" dirty="0"/>
              <a:t>Considerations for irrigation water</a:t>
            </a:r>
          </a:p>
          <a:p>
            <a:pPr lvl="1">
              <a:buFont typeface="Courier New" panose="02070309020205020404" pitchFamily="49" charset="0"/>
              <a:buChar char="o"/>
            </a:pPr>
            <a:r>
              <a:rPr lang="en-US" dirty="0"/>
              <a:t>Type</a:t>
            </a:r>
          </a:p>
          <a:p>
            <a:pPr lvl="1">
              <a:buFont typeface="Courier New" panose="02070309020205020404" pitchFamily="49" charset="0"/>
              <a:buChar char="o"/>
            </a:pPr>
            <a:r>
              <a:rPr lang="en-US" dirty="0"/>
              <a:t>Availability</a:t>
            </a:r>
          </a:p>
          <a:p>
            <a:pPr lvl="1">
              <a:buFont typeface="Courier New" panose="02070309020205020404" pitchFamily="49" charset="0"/>
              <a:buChar char="o"/>
            </a:pPr>
            <a:r>
              <a:rPr lang="en-US" dirty="0"/>
              <a:t>Accessibility</a:t>
            </a:r>
          </a:p>
          <a:p>
            <a:pPr lvl="1">
              <a:buFont typeface="Courier New" panose="02070309020205020404" pitchFamily="49" charset="0"/>
              <a:buChar char="o"/>
            </a:pPr>
            <a:r>
              <a:rPr lang="en-US" dirty="0"/>
              <a:t>Purity</a:t>
            </a:r>
          </a:p>
          <a:p>
            <a:pPr lvl="1">
              <a:buFont typeface="Courier New" panose="02070309020205020404" pitchFamily="49" charset="0"/>
              <a:buChar char="o"/>
            </a:pPr>
            <a:r>
              <a:rPr lang="en-US" dirty="0"/>
              <a:t>Sustainability</a:t>
            </a:r>
          </a:p>
          <a:p>
            <a:pPr>
              <a:buFont typeface="Courier New" panose="02070309020205020404" pitchFamily="49" charset="0"/>
              <a:buChar char="o"/>
            </a:pPr>
            <a:endParaRPr lang="en-US" dirty="0"/>
          </a:p>
          <a:p>
            <a:pPr>
              <a:buFont typeface="Courier New" panose="02070309020205020404" pitchFamily="49" charset="0"/>
              <a:buChar char="o"/>
            </a:pPr>
            <a:endParaRPr lang="en-US" dirty="0"/>
          </a:p>
        </p:txBody>
      </p:sp>
    </p:spTree>
    <p:extLst>
      <p:ext uri="{BB962C8B-B14F-4D97-AF65-F5344CB8AC3E}">
        <p14:creationId xmlns:p14="http://schemas.microsoft.com/office/powerpoint/2010/main" val="278517040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Water Quantity and Quality</a:t>
            </a:r>
          </a:p>
        </p:txBody>
      </p:sp>
      <p:sp>
        <p:nvSpPr>
          <p:cNvPr id="3" name="Content Placeholder 2"/>
          <p:cNvSpPr>
            <a:spLocks noGrp="1"/>
          </p:cNvSpPr>
          <p:nvPr>
            <p:ph sz="quarter" idx="1"/>
          </p:nvPr>
        </p:nvSpPr>
        <p:spPr>
          <a:xfrm>
            <a:off x="1035627" y="1948329"/>
            <a:ext cx="9261764" cy="4515232"/>
          </a:xfrm>
        </p:spPr>
        <p:txBody>
          <a:bodyPr/>
          <a:lstStyle/>
          <a:p>
            <a:pPr marL="0" indent="0">
              <a:buNone/>
            </a:pPr>
            <a:r>
              <a:rPr lang="en-US" dirty="0"/>
              <a:t>Interconnected challenges</a:t>
            </a:r>
          </a:p>
          <a:p>
            <a:pPr marL="0" indent="0">
              <a:buNone/>
            </a:pPr>
            <a:endParaRPr lang="en-US" dirty="0"/>
          </a:p>
          <a:p>
            <a:pPr>
              <a:buFont typeface="Courier New" panose="02070309020205020404" pitchFamily="49" charset="0"/>
              <a:buChar char="o"/>
            </a:pPr>
            <a:r>
              <a:rPr lang="en-US" dirty="0"/>
              <a:t>Increased demand for water resources</a:t>
            </a:r>
          </a:p>
          <a:p>
            <a:pPr lvl="1">
              <a:buFont typeface="Courier New" panose="02070309020205020404" pitchFamily="49" charset="0"/>
              <a:buChar char="o"/>
            </a:pPr>
            <a:r>
              <a:rPr lang="en-US" dirty="0"/>
              <a:t>Human population growth</a:t>
            </a:r>
          </a:p>
          <a:p>
            <a:pPr lvl="1">
              <a:buFont typeface="Courier New" panose="02070309020205020404" pitchFamily="49" charset="0"/>
              <a:buChar char="o"/>
            </a:pPr>
            <a:r>
              <a:rPr lang="en-US" dirty="0"/>
              <a:t>Competing needs for water</a:t>
            </a:r>
          </a:p>
          <a:p>
            <a:pPr lvl="1">
              <a:buFont typeface="Courier New" panose="02070309020205020404" pitchFamily="49" charset="0"/>
              <a:buChar char="o"/>
            </a:pPr>
            <a:endParaRPr lang="en-US" dirty="0"/>
          </a:p>
          <a:p>
            <a:pPr>
              <a:buFont typeface="Courier New" panose="02070309020205020404" pitchFamily="49" charset="0"/>
              <a:buChar char="o"/>
            </a:pPr>
            <a:r>
              <a:rPr lang="en-US" dirty="0"/>
              <a:t>Changing water resources and availability</a:t>
            </a:r>
          </a:p>
          <a:p>
            <a:pPr lvl="1">
              <a:buFont typeface="Courier New" panose="02070309020205020404" pitchFamily="49" charset="0"/>
              <a:buChar char="o"/>
            </a:pPr>
            <a:r>
              <a:rPr lang="en-US" dirty="0"/>
              <a:t>Climate change</a:t>
            </a:r>
          </a:p>
          <a:p>
            <a:pPr lvl="1">
              <a:buFont typeface="Courier New" panose="02070309020205020404" pitchFamily="49" charset="0"/>
              <a:buChar char="o"/>
            </a:pPr>
            <a:r>
              <a:rPr lang="en-US" dirty="0"/>
              <a:t>Contamination</a:t>
            </a:r>
          </a:p>
          <a:p>
            <a:pPr lvl="1">
              <a:buFont typeface="Courier New" panose="02070309020205020404" pitchFamily="49" charset="0"/>
              <a:buChar char="o"/>
            </a:pPr>
            <a:endParaRPr lang="en-US" dirty="0"/>
          </a:p>
        </p:txBody>
      </p:sp>
    </p:spTree>
    <p:extLst>
      <p:ext uri="{BB962C8B-B14F-4D97-AF65-F5344CB8AC3E}">
        <p14:creationId xmlns:p14="http://schemas.microsoft.com/office/powerpoint/2010/main" val="345038024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Global Human Population and Water Use Continues to Rise</a:t>
            </a:r>
          </a:p>
        </p:txBody>
      </p:sp>
      <p:sp>
        <p:nvSpPr>
          <p:cNvPr id="3" name="Content Placeholder 2"/>
          <p:cNvSpPr>
            <a:spLocks noGrp="1"/>
          </p:cNvSpPr>
          <p:nvPr>
            <p:ph sz="quarter" idx="1"/>
          </p:nvPr>
        </p:nvSpPr>
        <p:spPr>
          <a:xfrm>
            <a:off x="609600" y="2093482"/>
            <a:ext cx="5474448" cy="3231553"/>
          </a:xfrm>
        </p:spPr>
        <p:txBody>
          <a:bodyPr>
            <a:normAutofit/>
          </a:bodyPr>
          <a:lstStyle/>
          <a:p>
            <a:r>
              <a:rPr lang="en-US" dirty="0"/>
              <a:t>Projected world population in 2050:       9 billion</a:t>
            </a:r>
          </a:p>
          <a:p>
            <a:r>
              <a:rPr lang="en-US" dirty="0"/>
              <a:t>Approximately 25% increase over 2020 population</a:t>
            </a:r>
          </a:p>
          <a:p>
            <a:r>
              <a:rPr lang="en-US" dirty="0"/>
              <a:t>Total water use in the United States increased with increase in U.S. population over period of 1950 to 2010</a:t>
            </a:r>
          </a:p>
        </p:txBody>
      </p:sp>
      <p:sp>
        <p:nvSpPr>
          <p:cNvPr id="7" name="TextBox 6"/>
          <p:cNvSpPr txBox="1"/>
          <p:nvPr/>
        </p:nvSpPr>
        <p:spPr>
          <a:xfrm>
            <a:off x="808573" y="6160030"/>
            <a:ext cx="5325497" cy="230832"/>
          </a:xfrm>
          <a:prstGeom prst="rect">
            <a:avLst/>
          </a:prstGeom>
          <a:noFill/>
        </p:spPr>
        <p:txBody>
          <a:bodyPr wrap="none" rtlCol="0">
            <a:spAutoFit/>
          </a:bodyPr>
          <a:lstStyle/>
          <a:p>
            <a:r>
              <a:rPr lang="en-US" sz="900" dirty="0">
                <a:latin typeface="Calibri" panose="020F0502020204030204" pitchFamily="34" charset="0"/>
                <a:cs typeface="Calibri" panose="020F0502020204030204" pitchFamily="34" charset="0"/>
              </a:rPr>
              <a:t>Population Division of the Department of Economic and Social Affairs of the United Nations Secretariat (2007)</a:t>
            </a:r>
          </a:p>
        </p:txBody>
      </p:sp>
      <p:sp>
        <p:nvSpPr>
          <p:cNvPr id="8" name="Rectangle 7"/>
          <p:cNvSpPr/>
          <p:nvPr/>
        </p:nvSpPr>
        <p:spPr>
          <a:xfrm>
            <a:off x="808572" y="6335445"/>
            <a:ext cx="4045131" cy="230832"/>
          </a:xfrm>
          <a:prstGeom prst="rect">
            <a:avLst/>
          </a:prstGeom>
        </p:spPr>
        <p:txBody>
          <a:bodyPr wrap="square">
            <a:spAutoFit/>
          </a:bodyPr>
          <a:lstStyle/>
          <a:p>
            <a:r>
              <a:rPr lang="en-US" sz="900" dirty="0">
                <a:latin typeface="Calibri" panose="020F0502020204030204" pitchFamily="34" charset="0"/>
                <a:cs typeface="Calibri" panose="020F0502020204030204" pitchFamily="34" charset="0"/>
              </a:rPr>
              <a:t>Visual adapted from https://water.usgs.gov/edu/wateruse-fresh.html</a:t>
            </a:r>
          </a:p>
        </p:txBody>
      </p:sp>
      <p:sp>
        <p:nvSpPr>
          <p:cNvPr id="9" name="Rectangle 8"/>
          <p:cNvSpPr/>
          <p:nvPr/>
        </p:nvSpPr>
        <p:spPr>
          <a:xfrm>
            <a:off x="802597" y="6493208"/>
            <a:ext cx="7815468" cy="240515"/>
          </a:xfrm>
          <a:prstGeom prst="rect">
            <a:avLst/>
          </a:prstGeom>
        </p:spPr>
        <p:txBody>
          <a:bodyPr wrap="square">
            <a:spAutoFit/>
          </a:bodyPr>
          <a:lstStyle/>
          <a:p>
            <a:pPr>
              <a:lnSpc>
                <a:spcPct val="107000"/>
              </a:lnSpc>
              <a:spcAft>
                <a:spcPts val="800"/>
              </a:spcAft>
            </a:pPr>
            <a:r>
              <a:rPr lang="en-US" sz="900" dirty="0">
                <a:latin typeface="Calibri" panose="020F0502020204030204" pitchFamily="34" charset="0"/>
                <a:ea typeface="Times New Roman" panose="02020603050405020304" pitchFamily="18" charset="0"/>
                <a:cs typeface="Calibri" panose="020F0502020204030204" pitchFamily="34" charset="0"/>
              </a:rPr>
              <a:t>Maupin, </a:t>
            </a:r>
            <a:r>
              <a:rPr lang="en-US" sz="900" i="1" dirty="0">
                <a:latin typeface="Calibri" panose="020F0502020204030204" pitchFamily="34" charset="0"/>
                <a:ea typeface="Times New Roman" panose="02020603050405020304" pitchFamily="18" charset="0"/>
                <a:cs typeface="Calibri" panose="020F0502020204030204" pitchFamily="34" charset="0"/>
              </a:rPr>
              <a:t>et al</a:t>
            </a:r>
            <a:r>
              <a:rPr lang="en-US" sz="900" dirty="0">
                <a:latin typeface="Calibri" panose="020F0502020204030204" pitchFamily="34" charset="0"/>
                <a:ea typeface="Times New Roman" panose="02020603050405020304" pitchFamily="18" charset="0"/>
                <a:cs typeface="Calibri" panose="020F0502020204030204" pitchFamily="34" charset="0"/>
              </a:rPr>
              <a:t>. 2014. Estimated use of water in the United States in 2010. </a:t>
            </a:r>
            <a:r>
              <a:rPr lang="en-US" sz="900" i="1" dirty="0">
                <a:latin typeface="Calibri" panose="020F0502020204030204" pitchFamily="34" charset="0"/>
                <a:ea typeface="Times New Roman" panose="02020603050405020304" pitchFamily="18" charset="0"/>
                <a:cs typeface="Calibri" panose="020F0502020204030204" pitchFamily="34" charset="0"/>
              </a:rPr>
              <a:t>U. S. Geological Survey Circular 1405</a:t>
            </a:r>
            <a:r>
              <a:rPr lang="en-US" sz="900" dirty="0">
                <a:latin typeface="Calibri" panose="020F0502020204030204" pitchFamily="34" charset="0"/>
                <a:ea typeface="Times New Roman" panose="02020603050405020304" pitchFamily="18" charset="0"/>
                <a:cs typeface="Calibri" panose="020F0502020204030204" pitchFamily="34" charset="0"/>
              </a:rPr>
              <a:t>, 56 p., http://dx.doi.org/10.3133/cir1405.</a:t>
            </a:r>
            <a:endParaRPr lang="en-US" sz="900" dirty="0">
              <a:effectLst/>
              <a:latin typeface="Calibri" panose="020F0502020204030204" pitchFamily="34" charset="0"/>
              <a:ea typeface="Times New Roman" panose="02020603050405020304" pitchFamily="18" charset="0"/>
              <a:cs typeface="Calibri" panose="020F0502020204030204" pitchFamily="34" charset="0"/>
            </a:endParaRPr>
          </a:p>
        </p:txBody>
      </p:sp>
      <p:graphicFrame>
        <p:nvGraphicFramePr>
          <p:cNvPr id="10" name="Chart 9"/>
          <p:cNvGraphicFramePr>
            <a:graphicFrameLocks/>
          </p:cNvGraphicFramePr>
          <p:nvPr>
            <p:extLst>
              <p:ext uri="{D42A27DB-BD31-4B8C-83A1-F6EECF244321}">
                <p14:modId xmlns:p14="http://schemas.microsoft.com/office/powerpoint/2010/main" val="2818283842"/>
              </p:ext>
            </p:extLst>
          </p:nvPr>
        </p:nvGraphicFramePr>
        <p:xfrm>
          <a:off x="6134070" y="2093482"/>
          <a:ext cx="5196840" cy="305752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0583719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499" y="718133"/>
            <a:ext cx="7079877" cy="905577"/>
          </a:xfrm>
        </p:spPr>
        <p:txBody>
          <a:bodyPr/>
          <a:lstStyle/>
          <a:p>
            <a:r>
              <a:rPr lang="en-US" dirty="0"/>
              <a:t>Projected Agricultural Water Demand </a:t>
            </a:r>
          </a:p>
        </p:txBody>
      </p:sp>
      <p:sp>
        <p:nvSpPr>
          <p:cNvPr id="3" name="Content Placeholder 2"/>
          <p:cNvSpPr>
            <a:spLocks noGrp="1"/>
          </p:cNvSpPr>
          <p:nvPr>
            <p:ph sz="quarter" idx="1"/>
          </p:nvPr>
        </p:nvSpPr>
        <p:spPr>
          <a:xfrm>
            <a:off x="1173226" y="2961944"/>
            <a:ext cx="4187668" cy="1808018"/>
          </a:xfrm>
        </p:spPr>
        <p:txBody>
          <a:bodyPr>
            <a:normAutofit fontScale="92500"/>
          </a:bodyPr>
          <a:lstStyle/>
          <a:p>
            <a:pPr marL="0" indent="0">
              <a:buNone/>
            </a:pPr>
            <a:r>
              <a:rPr lang="en-US" dirty="0"/>
              <a:t>Anticipated increased need in food production and agricultural water usage to support projected global human population increase to feed 9 billion people by 2050</a:t>
            </a:r>
          </a:p>
        </p:txBody>
      </p:sp>
      <p:sp>
        <p:nvSpPr>
          <p:cNvPr id="5" name="Rectangle 4"/>
          <p:cNvSpPr/>
          <p:nvPr/>
        </p:nvSpPr>
        <p:spPr>
          <a:xfrm>
            <a:off x="7004559" y="6596703"/>
            <a:ext cx="3028393" cy="240515"/>
          </a:xfrm>
          <a:prstGeom prst="rect">
            <a:avLst/>
          </a:prstGeom>
        </p:spPr>
        <p:txBody>
          <a:bodyPr wrap="none">
            <a:spAutoFit/>
          </a:bodyPr>
          <a:lstStyle/>
          <a:p>
            <a:pPr>
              <a:lnSpc>
                <a:spcPct val="107000"/>
              </a:lnSpc>
              <a:spcAft>
                <a:spcPts val="800"/>
              </a:spcAft>
            </a:pPr>
            <a:r>
              <a:rPr lang="en-US" sz="900" dirty="0">
                <a:latin typeface="Calibri" panose="020F0502020204030204" pitchFamily="34" charset="0"/>
                <a:ea typeface="Times New Roman" panose="02020603050405020304" pitchFamily="18" charset="0"/>
                <a:cs typeface="Calibri" panose="020F0502020204030204" pitchFamily="34" charset="0"/>
              </a:rPr>
              <a:t>Institute of Food Technologists. June 2015. </a:t>
            </a:r>
            <a:r>
              <a:rPr lang="en-US" sz="900" i="1" dirty="0">
                <a:latin typeface="Calibri" panose="020F0502020204030204" pitchFamily="34" charset="0"/>
                <a:ea typeface="Times New Roman" panose="02020603050405020304" pitchFamily="18" charset="0"/>
                <a:cs typeface="Calibri" panose="020F0502020204030204" pitchFamily="34" charset="0"/>
              </a:rPr>
              <a:t>Food Technology</a:t>
            </a:r>
            <a:endParaRPr lang="en-US" sz="900" dirty="0">
              <a:latin typeface="Calibri" panose="020F0502020204030204" pitchFamily="34" charset="0"/>
              <a:ea typeface="Times New Roman" panose="02020603050405020304" pitchFamily="18" charset="0"/>
              <a:cs typeface="Calibri" panose="020F0502020204030204" pitchFamily="34" charset="0"/>
            </a:endParaRPr>
          </a:p>
        </p:txBody>
      </p:sp>
      <p:sp>
        <p:nvSpPr>
          <p:cNvPr id="7" name="Up Arrow 6"/>
          <p:cNvSpPr/>
          <p:nvPr/>
        </p:nvSpPr>
        <p:spPr>
          <a:xfrm>
            <a:off x="6155702" y="2102178"/>
            <a:ext cx="2121031" cy="2667785"/>
          </a:xfrm>
          <a:prstGeom prst="up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Up Arrow 7"/>
          <p:cNvSpPr/>
          <p:nvPr/>
        </p:nvSpPr>
        <p:spPr>
          <a:xfrm>
            <a:off x="8900473" y="2102177"/>
            <a:ext cx="2121031" cy="2667785"/>
          </a:xfrm>
          <a:prstGeom prst="upArrow">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476213" y="2535117"/>
            <a:ext cx="1480008" cy="1323439"/>
          </a:xfrm>
          <a:prstGeom prst="rect">
            <a:avLst/>
          </a:prstGeom>
          <a:noFill/>
        </p:spPr>
        <p:txBody>
          <a:bodyPr wrap="square" rtlCol="0">
            <a:spAutoFit/>
          </a:bodyPr>
          <a:lstStyle/>
          <a:p>
            <a:pPr algn="ctr">
              <a:spcAft>
                <a:spcPts val="600"/>
              </a:spcAft>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Food Production </a:t>
            </a:r>
            <a:r>
              <a:rPr lang="en-US" sz="4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60%</a:t>
            </a:r>
          </a:p>
        </p:txBody>
      </p:sp>
      <p:sp>
        <p:nvSpPr>
          <p:cNvPr id="10" name="TextBox 9"/>
          <p:cNvSpPr txBox="1"/>
          <p:nvPr/>
        </p:nvSpPr>
        <p:spPr>
          <a:xfrm>
            <a:off x="9220984" y="2535117"/>
            <a:ext cx="1480008" cy="1323439"/>
          </a:xfrm>
          <a:prstGeom prst="rect">
            <a:avLst/>
          </a:prstGeom>
          <a:noFill/>
        </p:spPr>
        <p:txBody>
          <a:bodyPr wrap="square" rtlCol="0">
            <a:spAutoFit/>
          </a:bodyPr>
          <a:lstStyle/>
          <a:p>
            <a:pPr algn="ctr">
              <a:spcAft>
                <a:spcPts val="600"/>
              </a:spcAft>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Water for Agriculture  </a:t>
            </a:r>
            <a:r>
              <a:rPr lang="en-US" sz="4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19%</a:t>
            </a:r>
          </a:p>
        </p:txBody>
      </p:sp>
    </p:spTree>
    <p:extLst>
      <p:ext uri="{BB962C8B-B14F-4D97-AF65-F5344CB8AC3E}">
        <p14:creationId xmlns:p14="http://schemas.microsoft.com/office/powerpoint/2010/main" val="41720028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Surface and Groundwater for Irrigation and Other Industries</a:t>
            </a:r>
          </a:p>
        </p:txBody>
      </p:sp>
      <p:sp>
        <p:nvSpPr>
          <p:cNvPr id="8" name="Content Placeholder 2"/>
          <p:cNvSpPr>
            <a:spLocks noGrp="1"/>
          </p:cNvSpPr>
          <p:nvPr>
            <p:ph sz="quarter" idx="1"/>
          </p:nvPr>
        </p:nvSpPr>
        <p:spPr>
          <a:xfrm>
            <a:off x="782918" y="2691973"/>
            <a:ext cx="5126986" cy="2609611"/>
          </a:xfrm>
        </p:spPr>
        <p:txBody>
          <a:bodyPr>
            <a:normAutofit/>
          </a:bodyPr>
          <a:lstStyle/>
          <a:p>
            <a:pPr>
              <a:buFont typeface="Courier New" panose="02070309020205020404" pitchFamily="49" charset="0"/>
              <a:buChar char="o"/>
            </a:pPr>
            <a:r>
              <a:rPr lang="en-US" dirty="0"/>
              <a:t>United States, 2010</a:t>
            </a:r>
          </a:p>
          <a:p>
            <a:pPr>
              <a:buFont typeface="Courier New" panose="02070309020205020404" pitchFamily="49" charset="0"/>
              <a:buChar char="o"/>
            </a:pPr>
            <a:r>
              <a:rPr lang="en-US" dirty="0"/>
              <a:t>Irrigation: 115,000 million gallons surface and groundwater per day</a:t>
            </a:r>
          </a:p>
          <a:p>
            <a:pPr>
              <a:buFont typeface="Courier New" panose="02070309020205020404" pitchFamily="49" charset="0"/>
              <a:buChar char="o"/>
            </a:pPr>
            <a:r>
              <a:rPr lang="en-US" dirty="0"/>
              <a:t>Nationwide average:  Irrigation accounts for 64% groundwater withdrawals</a:t>
            </a:r>
          </a:p>
        </p:txBody>
      </p:sp>
      <p:sp>
        <p:nvSpPr>
          <p:cNvPr id="9" name="Rectangle 8"/>
          <p:cNvSpPr/>
          <p:nvPr/>
        </p:nvSpPr>
        <p:spPr>
          <a:xfrm>
            <a:off x="1171825" y="6418056"/>
            <a:ext cx="3740834" cy="388696"/>
          </a:xfrm>
          <a:prstGeom prst="rect">
            <a:avLst/>
          </a:prstGeom>
        </p:spPr>
        <p:txBody>
          <a:bodyPr wrap="square">
            <a:spAutoFit/>
          </a:bodyPr>
          <a:lstStyle/>
          <a:p>
            <a:pPr>
              <a:lnSpc>
                <a:spcPct val="107000"/>
              </a:lnSpc>
              <a:spcAft>
                <a:spcPts val="800"/>
              </a:spcAft>
            </a:pPr>
            <a:r>
              <a:rPr lang="en-US" sz="900" dirty="0">
                <a:latin typeface="Calibri" panose="020F0502020204030204" pitchFamily="34" charset="0"/>
                <a:ea typeface="Times New Roman" panose="02020603050405020304" pitchFamily="18" charset="0"/>
                <a:cs typeface="Calibri" panose="020F0502020204030204" pitchFamily="34" charset="0"/>
              </a:rPr>
              <a:t>Maupin, </a:t>
            </a:r>
            <a:r>
              <a:rPr lang="en-US" sz="900" i="1" dirty="0">
                <a:latin typeface="Calibri" panose="020F0502020204030204" pitchFamily="34" charset="0"/>
                <a:ea typeface="Times New Roman" panose="02020603050405020304" pitchFamily="18" charset="0"/>
                <a:cs typeface="Calibri" panose="020F0502020204030204" pitchFamily="34" charset="0"/>
              </a:rPr>
              <a:t>et al</a:t>
            </a:r>
            <a:r>
              <a:rPr lang="en-US" sz="900" dirty="0">
                <a:latin typeface="Calibri" panose="020F0502020204030204" pitchFamily="34" charset="0"/>
                <a:ea typeface="Times New Roman" panose="02020603050405020304" pitchFamily="18" charset="0"/>
                <a:cs typeface="Calibri" panose="020F0502020204030204" pitchFamily="34" charset="0"/>
              </a:rPr>
              <a:t>. 2014. Estimated use of water in the United States in 2010. </a:t>
            </a:r>
            <a:r>
              <a:rPr lang="en-US" sz="900" i="1" dirty="0">
                <a:latin typeface="Calibri" panose="020F0502020204030204" pitchFamily="34" charset="0"/>
                <a:ea typeface="Times New Roman" panose="02020603050405020304" pitchFamily="18" charset="0"/>
                <a:cs typeface="Calibri" panose="020F0502020204030204" pitchFamily="34" charset="0"/>
              </a:rPr>
              <a:t>U. S. Geological Survey Circular 1405</a:t>
            </a:r>
            <a:r>
              <a:rPr lang="en-US" sz="900" dirty="0">
                <a:latin typeface="Calibri" panose="020F0502020204030204" pitchFamily="34" charset="0"/>
                <a:ea typeface="Times New Roman" panose="02020603050405020304" pitchFamily="18" charset="0"/>
                <a:cs typeface="Calibri" panose="020F0502020204030204" pitchFamily="34" charset="0"/>
              </a:rPr>
              <a:t>, 56 p., http://dx.doi.org/10.3133/cir1405.</a:t>
            </a:r>
            <a:endParaRPr lang="en-US" sz="900" dirty="0">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7" name="Google Shape;71;p15"/>
          <p:cNvPicPr preferRelativeResize="0"/>
          <p:nvPr/>
        </p:nvPicPr>
        <p:blipFill>
          <a:blip r:embed="rId2">
            <a:alphaModFix/>
          </a:blip>
          <a:stretch>
            <a:fillRect/>
          </a:stretch>
        </p:blipFill>
        <p:spPr>
          <a:xfrm>
            <a:off x="5430259" y="2193212"/>
            <a:ext cx="2851500" cy="3144469"/>
          </a:xfrm>
          <a:prstGeom prst="rect">
            <a:avLst/>
          </a:prstGeom>
          <a:noFill/>
          <a:ln>
            <a:noFill/>
          </a:ln>
        </p:spPr>
      </p:pic>
      <p:pic>
        <p:nvPicPr>
          <p:cNvPr id="10" name="Google Shape;72;p15"/>
          <p:cNvPicPr preferRelativeResize="0"/>
          <p:nvPr/>
        </p:nvPicPr>
        <p:blipFill>
          <a:blip r:embed="rId3">
            <a:alphaModFix/>
          </a:blip>
          <a:stretch>
            <a:fillRect/>
          </a:stretch>
        </p:blipFill>
        <p:spPr>
          <a:xfrm>
            <a:off x="8189359" y="2200920"/>
            <a:ext cx="2851500" cy="3129534"/>
          </a:xfrm>
          <a:prstGeom prst="rect">
            <a:avLst/>
          </a:prstGeom>
          <a:noFill/>
          <a:ln>
            <a:noFill/>
          </a:ln>
        </p:spPr>
      </p:pic>
    </p:spTree>
    <p:extLst>
      <p:ext uri="{BB962C8B-B14F-4D97-AF65-F5344CB8AC3E}">
        <p14:creationId xmlns:p14="http://schemas.microsoft.com/office/powerpoint/2010/main" val="230856291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Groundwater Depletion</a:t>
            </a:r>
          </a:p>
        </p:txBody>
      </p:sp>
      <p:sp>
        <p:nvSpPr>
          <p:cNvPr id="3" name="Content Placeholder 2"/>
          <p:cNvSpPr>
            <a:spLocks noGrp="1"/>
          </p:cNvSpPr>
          <p:nvPr>
            <p:ph sz="quarter" idx="1"/>
          </p:nvPr>
        </p:nvSpPr>
        <p:spPr>
          <a:xfrm>
            <a:off x="609599" y="1600200"/>
            <a:ext cx="10662025" cy="4873752"/>
          </a:xfrm>
        </p:spPr>
        <p:txBody>
          <a:bodyPr/>
          <a:lstStyle/>
          <a:p>
            <a:pPr>
              <a:buFont typeface="Courier New" panose="02070309020205020404" pitchFamily="49" charset="0"/>
              <a:buChar char="o"/>
            </a:pPr>
            <a:r>
              <a:rPr lang="en-US" dirty="0"/>
              <a:t>Groundwater is being depleted throughout United States</a:t>
            </a:r>
          </a:p>
          <a:p>
            <a:pPr>
              <a:buFont typeface="Courier New" panose="02070309020205020404" pitchFamily="49" charset="0"/>
              <a:buChar char="o"/>
            </a:pPr>
            <a:r>
              <a:rPr lang="en-US" dirty="0"/>
              <a:t>Rainfall is not replenishing (recharging) groundwater sufficiently</a:t>
            </a:r>
          </a:p>
          <a:p>
            <a:pPr>
              <a:buFont typeface="Courier New" panose="02070309020205020404" pitchFamily="49" charset="0"/>
              <a:buChar char="o"/>
            </a:pPr>
            <a:r>
              <a:rPr lang="en-US" dirty="0"/>
              <a:t>Salt water infiltration also an issue</a:t>
            </a:r>
          </a:p>
        </p:txBody>
      </p:sp>
      <p:sp>
        <p:nvSpPr>
          <p:cNvPr id="5" name="Rectangle 4"/>
          <p:cNvSpPr/>
          <p:nvPr/>
        </p:nvSpPr>
        <p:spPr>
          <a:xfrm>
            <a:off x="1027715" y="6353694"/>
            <a:ext cx="9825792" cy="240515"/>
          </a:xfrm>
          <a:prstGeom prst="rect">
            <a:avLst/>
          </a:prstGeom>
        </p:spPr>
        <p:txBody>
          <a:bodyPr wrap="square">
            <a:spAutoFit/>
          </a:bodyPr>
          <a:lstStyle/>
          <a:p>
            <a:pPr>
              <a:lnSpc>
                <a:spcPct val="107000"/>
              </a:lnSpc>
              <a:spcAft>
                <a:spcPts val="800"/>
              </a:spcAft>
            </a:pPr>
            <a:r>
              <a:rPr lang="en-US" sz="900" dirty="0" err="1">
                <a:latin typeface="Calibri" panose="020F0502020204030204" pitchFamily="34" charset="0"/>
                <a:ea typeface="Times New Roman" panose="02020603050405020304" pitchFamily="18" charset="0"/>
                <a:cs typeface="Calibri" panose="020F0502020204030204" pitchFamily="34" charset="0"/>
              </a:rPr>
              <a:t>Konikow</a:t>
            </a:r>
            <a:r>
              <a:rPr lang="en-US" sz="900" dirty="0">
                <a:latin typeface="Calibri" panose="020F0502020204030204" pitchFamily="34" charset="0"/>
                <a:ea typeface="Times New Roman" panose="02020603050405020304" pitchFamily="18" charset="0"/>
                <a:cs typeface="Calibri" panose="020F0502020204030204" pitchFamily="34" charset="0"/>
              </a:rPr>
              <a:t>, L.F. 2013. Groundwater depletion in the United States (1900-2008): U.S. Geological Survey Scientific Investigations Report 2013-5070, 63 p., http://pubs.usgs.gov/sir/2013/5079.</a:t>
            </a:r>
          </a:p>
        </p:txBody>
      </p:sp>
    </p:spTree>
    <p:extLst>
      <p:ext uri="{BB962C8B-B14F-4D97-AF65-F5344CB8AC3E}">
        <p14:creationId xmlns:p14="http://schemas.microsoft.com/office/powerpoint/2010/main" val="30071165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270000" y="467591"/>
            <a:ext cx="8229600" cy="990600"/>
          </a:xfrm>
        </p:spPr>
        <p:txBody>
          <a:bodyPr>
            <a:normAutofit/>
          </a:bodyPr>
          <a:lstStyle/>
          <a:p>
            <a:pPr eaLnBrk="1" hangingPunct="1"/>
            <a:r>
              <a:rPr lang="en-US" sz="3200" dirty="0"/>
              <a:t>Microbiology Basics</a:t>
            </a:r>
          </a:p>
        </p:txBody>
      </p:sp>
      <p:sp>
        <p:nvSpPr>
          <p:cNvPr id="8195" name="Rectangle 3"/>
          <p:cNvSpPr>
            <a:spLocks noGrp="1" noChangeArrowheads="1"/>
          </p:cNvSpPr>
          <p:nvPr>
            <p:ph sz="quarter" idx="1"/>
          </p:nvPr>
        </p:nvSpPr>
        <p:spPr>
          <a:xfrm>
            <a:off x="1768764" y="1735282"/>
            <a:ext cx="8393545" cy="4873752"/>
          </a:xfrm>
        </p:spPr>
        <p:txBody>
          <a:bodyPr>
            <a:normAutofit/>
          </a:bodyPr>
          <a:lstStyle/>
          <a:p>
            <a:pPr eaLnBrk="1" hangingPunct="1">
              <a:buFont typeface="Courier New" panose="02070309020205020404" pitchFamily="49" charset="0"/>
              <a:buChar char="o"/>
            </a:pPr>
            <a:r>
              <a:rPr lang="en-US" dirty="0"/>
              <a:t>Microorganisms and their byproducts</a:t>
            </a:r>
          </a:p>
          <a:p>
            <a:pPr lvl="1">
              <a:buFont typeface="Courier New" panose="02070309020205020404" pitchFamily="49" charset="0"/>
              <a:buChar char="o"/>
            </a:pPr>
            <a:r>
              <a:rPr lang="en-US" dirty="0"/>
              <a:t>Bacteria</a:t>
            </a:r>
          </a:p>
          <a:p>
            <a:pPr lvl="1">
              <a:buFont typeface="Courier New" panose="02070309020205020404" pitchFamily="49" charset="0"/>
              <a:buChar char="o"/>
            </a:pPr>
            <a:r>
              <a:rPr lang="en-US" dirty="0"/>
              <a:t>Virus</a:t>
            </a:r>
          </a:p>
          <a:p>
            <a:pPr lvl="1">
              <a:buFont typeface="Courier New" panose="02070309020205020404" pitchFamily="49" charset="0"/>
              <a:buChar char="o"/>
            </a:pPr>
            <a:r>
              <a:rPr lang="en-US" dirty="0"/>
              <a:t>Parasites</a:t>
            </a:r>
          </a:p>
          <a:p>
            <a:pPr lvl="1">
              <a:buFont typeface="Courier New" panose="02070309020205020404" pitchFamily="49" charset="0"/>
              <a:buChar char="o"/>
            </a:pPr>
            <a:r>
              <a:rPr lang="en-US" dirty="0"/>
              <a:t>Microbial toxins</a:t>
            </a:r>
          </a:p>
          <a:p>
            <a:pPr>
              <a:buFont typeface="Courier New" panose="02070309020205020404" pitchFamily="49" charset="0"/>
              <a:buChar char="o"/>
            </a:pPr>
            <a:r>
              <a:rPr lang="en-US" dirty="0"/>
              <a:t>Infection vs. Intoxication</a:t>
            </a:r>
          </a:p>
          <a:p>
            <a:pPr eaLnBrk="1" hangingPunct="1">
              <a:buFont typeface="Courier New" panose="02070309020205020404" pitchFamily="49" charset="0"/>
              <a:buChar char="o"/>
            </a:pPr>
            <a:r>
              <a:rPr lang="en-US" dirty="0"/>
              <a:t>Microbial growth in food</a:t>
            </a:r>
          </a:p>
          <a:p>
            <a:pPr eaLnBrk="1" hangingPunct="1">
              <a:buFont typeface="Courier New" panose="02070309020205020404" pitchFamily="49" charset="0"/>
              <a:buChar char="o"/>
            </a:pPr>
            <a:endParaRPr lang="en-US" dirty="0"/>
          </a:p>
        </p:txBody>
      </p:sp>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574270" y="4189505"/>
            <a:ext cx="2755719" cy="1780989"/>
          </a:xfrm>
          <a:prstGeom prst="rect">
            <a:avLst/>
          </a:prstGeom>
        </p:spPr>
      </p:pic>
      <p:pic>
        <p:nvPicPr>
          <p:cNvPr id="6" name="Picture 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965536" y="3305253"/>
            <a:ext cx="2486212" cy="2545445"/>
          </a:xfrm>
          <a:prstGeom prst="rect">
            <a:avLst/>
          </a:prstGeom>
        </p:spPr>
      </p:pic>
    </p:spTree>
    <p:extLst>
      <p:ext uri="{BB962C8B-B14F-4D97-AF65-F5344CB8AC3E}">
        <p14:creationId xmlns:p14="http://schemas.microsoft.com/office/powerpoint/2010/main" val="358070956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798" y="89367"/>
            <a:ext cx="9956800" cy="1143000"/>
          </a:xfrm>
        </p:spPr>
        <p:txBody>
          <a:bodyPr>
            <a:normAutofit/>
          </a:bodyPr>
          <a:lstStyle/>
          <a:p>
            <a:r>
              <a:rPr lang="en-US" dirty="0"/>
              <a:t>USGS Water Science Public Opinion Survey* – Global Perspective</a:t>
            </a:r>
            <a:br>
              <a:rPr lang="en-US" dirty="0"/>
            </a:br>
            <a:r>
              <a:rPr lang="en-US" sz="2500" dirty="0"/>
              <a:t>What will be the biggest water problems in the coming years?</a:t>
            </a:r>
          </a:p>
        </p:txBody>
      </p:sp>
      <p:sp>
        <p:nvSpPr>
          <p:cNvPr id="6" name="Rectangle 5"/>
          <p:cNvSpPr/>
          <p:nvPr/>
        </p:nvSpPr>
        <p:spPr>
          <a:xfrm>
            <a:off x="657798" y="6591899"/>
            <a:ext cx="4984057" cy="230832"/>
          </a:xfrm>
          <a:prstGeom prst="rect">
            <a:avLst/>
          </a:prstGeom>
        </p:spPr>
        <p:txBody>
          <a:bodyPr wrap="none">
            <a:spAutoFit/>
          </a:bodyPr>
          <a:lstStyle/>
          <a:p>
            <a:r>
              <a:rPr lang="en-US" sz="900" dirty="0">
                <a:latin typeface="Calibri" panose="020F0502020204030204" pitchFamily="34" charset="0"/>
                <a:cs typeface="Calibri" panose="020F0502020204030204" pitchFamily="34" charset="0"/>
              </a:rPr>
              <a:t>Public survey data collected as of November 2021 at https://water.usgs.gov/edu/activity-problem.php</a:t>
            </a:r>
          </a:p>
        </p:txBody>
      </p:sp>
      <p:graphicFrame>
        <p:nvGraphicFramePr>
          <p:cNvPr id="7" name="Table 6"/>
          <p:cNvGraphicFramePr>
            <a:graphicFrameLocks noGrp="1"/>
          </p:cNvGraphicFramePr>
          <p:nvPr>
            <p:extLst>
              <p:ext uri="{D42A27DB-BD31-4B8C-83A1-F6EECF244321}">
                <p14:modId xmlns:p14="http://schemas.microsoft.com/office/powerpoint/2010/main" val="2542364983"/>
              </p:ext>
            </p:extLst>
          </p:nvPr>
        </p:nvGraphicFramePr>
        <p:xfrm>
          <a:off x="789281" y="1451324"/>
          <a:ext cx="10450645" cy="4918804"/>
        </p:xfrm>
        <a:graphic>
          <a:graphicData uri="http://schemas.openxmlformats.org/drawingml/2006/table">
            <a:tbl>
              <a:tblPr firstRow="1" bandRow="1">
                <a:tableStyleId>{5C22544A-7EE6-4342-B048-85BDC9FD1C3A}</a:tableStyleId>
              </a:tblPr>
              <a:tblGrid>
                <a:gridCol w="1563274">
                  <a:extLst>
                    <a:ext uri="{9D8B030D-6E8A-4147-A177-3AD203B41FA5}">
                      <a16:colId xmlns:a16="http://schemas.microsoft.com/office/drawing/2014/main" val="2817944821"/>
                    </a:ext>
                  </a:extLst>
                </a:gridCol>
                <a:gridCol w="1563274">
                  <a:extLst>
                    <a:ext uri="{9D8B030D-6E8A-4147-A177-3AD203B41FA5}">
                      <a16:colId xmlns:a16="http://schemas.microsoft.com/office/drawing/2014/main" val="3487406377"/>
                    </a:ext>
                  </a:extLst>
                </a:gridCol>
                <a:gridCol w="1563274">
                  <a:extLst>
                    <a:ext uri="{9D8B030D-6E8A-4147-A177-3AD203B41FA5}">
                      <a16:colId xmlns:a16="http://schemas.microsoft.com/office/drawing/2014/main" val="3429740457"/>
                    </a:ext>
                  </a:extLst>
                </a:gridCol>
                <a:gridCol w="1607176">
                  <a:extLst>
                    <a:ext uri="{9D8B030D-6E8A-4147-A177-3AD203B41FA5}">
                      <a16:colId xmlns:a16="http://schemas.microsoft.com/office/drawing/2014/main" val="2429665789"/>
                    </a:ext>
                  </a:extLst>
                </a:gridCol>
                <a:gridCol w="1518024">
                  <a:extLst>
                    <a:ext uri="{9D8B030D-6E8A-4147-A177-3AD203B41FA5}">
                      <a16:colId xmlns:a16="http://schemas.microsoft.com/office/drawing/2014/main" val="1598255989"/>
                    </a:ext>
                  </a:extLst>
                </a:gridCol>
                <a:gridCol w="1290918">
                  <a:extLst>
                    <a:ext uri="{9D8B030D-6E8A-4147-A177-3AD203B41FA5}">
                      <a16:colId xmlns:a16="http://schemas.microsoft.com/office/drawing/2014/main" val="2022047860"/>
                    </a:ext>
                  </a:extLst>
                </a:gridCol>
                <a:gridCol w="1344705">
                  <a:extLst>
                    <a:ext uri="{9D8B030D-6E8A-4147-A177-3AD203B41FA5}">
                      <a16:colId xmlns:a16="http://schemas.microsoft.com/office/drawing/2014/main" val="1298979430"/>
                    </a:ext>
                  </a:extLst>
                </a:gridCol>
              </a:tblGrid>
              <a:tr h="819734">
                <a:tc>
                  <a:txBody>
                    <a:bodyPr/>
                    <a:lstStyle/>
                    <a:p>
                      <a:r>
                        <a:rPr lang="en-US" sz="1600" dirty="0">
                          <a:latin typeface="Calibri" panose="020F0502020204030204" pitchFamily="34" charset="0"/>
                          <a:cs typeface="Calibri" panose="020F0502020204030204" pitchFamily="34" charset="0"/>
                        </a:rPr>
                        <a:t>Region</a:t>
                      </a:r>
                    </a:p>
                  </a:txBody>
                  <a:tcPr/>
                </a:tc>
                <a:tc>
                  <a:txBody>
                    <a:bodyPr/>
                    <a:lstStyle/>
                    <a:p>
                      <a:r>
                        <a:rPr lang="en-US" sz="1600" dirty="0">
                          <a:latin typeface="Calibri" panose="020F0502020204030204" pitchFamily="34" charset="0"/>
                          <a:cs typeface="Calibri" panose="020F0502020204030204" pitchFamily="34" charset="0"/>
                        </a:rPr>
                        <a:t>Not enough water</a:t>
                      </a:r>
                    </a:p>
                  </a:txBody>
                  <a:tcPr/>
                </a:tc>
                <a:tc>
                  <a:txBody>
                    <a:bodyPr/>
                    <a:lstStyle/>
                    <a:p>
                      <a:r>
                        <a:rPr lang="en-US" sz="1600" dirty="0">
                          <a:latin typeface="Calibri" panose="020F0502020204030204" pitchFamily="34" charset="0"/>
                          <a:cs typeface="Calibri" panose="020F0502020204030204" pitchFamily="34" charset="0"/>
                        </a:rPr>
                        <a:t>Polluted water</a:t>
                      </a:r>
                    </a:p>
                  </a:txBody>
                  <a:tcPr/>
                </a:tc>
                <a:tc>
                  <a:txBody>
                    <a:bodyPr/>
                    <a:lstStyle/>
                    <a:p>
                      <a:r>
                        <a:rPr lang="en-US" sz="1600" dirty="0">
                          <a:latin typeface="Calibri" panose="020F0502020204030204" pitchFamily="34" charset="0"/>
                          <a:cs typeface="Calibri" panose="020F0502020204030204" pitchFamily="34" charset="0"/>
                        </a:rPr>
                        <a:t>Unsafe drinking water</a:t>
                      </a:r>
                    </a:p>
                  </a:txBody>
                  <a:tcPr/>
                </a:tc>
                <a:tc>
                  <a:txBody>
                    <a:bodyPr/>
                    <a:lstStyle/>
                    <a:p>
                      <a:r>
                        <a:rPr lang="en-US" sz="1600" dirty="0">
                          <a:latin typeface="Calibri" panose="020F0502020204030204" pitchFamily="34" charset="0"/>
                          <a:cs typeface="Calibri" panose="020F0502020204030204" pitchFamily="34" charset="0"/>
                        </a:rPr>
                        <a:t>Water system infrastructure breakdown</a:t>
                      </a:r>
                    </a:p>
                  </a:txBody>
                  <a:tcPr/>
                </a:tc>
                <a:tc>
                  <a:txBody>
                    <a:bodyPr/>
                    <a:lstStyle/>
                    <a:p>
                      <a:r>
                        <a:rPr lang="en-US" sz="1600" dirty="0">
                          <a:latin typeface="Calibri" panose="020F0502020204030204" pitchFamily="34" charset="0"/>
                          <a:cs typeface="Calibri" panose="020F0502020204030204" pitchFamily="34" charset="0"/>
                        </a:rPr>
                        <a:t>No major problems</a:t>
                      </a:r>
                    </a:p>
                  </a:txBody>
                  <a:tcPr/>
                </a:tc>
                <a:tc>
                  <a:txBody>
                    <a:bodyPr/>
                    <a:lstStyle/>
                    <a:p>
                      <a:r>
                        <a:rPr lang="en-US" sz="1600" dirty="0">
                          <a:latin typeface="Calibri" panose="020F0502020204030204" pitchFamily="34" charset="0"/>
                          <a:cs typeface="Calibri" panose="020F0502020204030204" pitchFamily="34" charset="0"/>
                        </a:rPr>
                        <a:t>Number</a:t>
                      </a:r>
                      <a:r>
                        <a:rPr lang="en-US" sz="1600" baseline="0" dirty="0">
                          <a:latin typeface="Calibri" panose="020F0502020204030204" pitchFamily="34" charset="0"/>
                          <a:cs typeface="Calibri" panose="020F0502020204030204" pitchFamily="34" charset="0"/>
                        </a:rPr>
                        <a:t> of</a:t>
                      </a:r>
                      <a:r>
                        <a:rPr lang="en-US" sz="1600" dirty="0">
                          <a:latin typeface="Calibri" panose="020F0502020204030204" pitchFamily="34" charset="0"/>
                          <a:cs typeface="Calibri" panose="020F0502020204030204" pitchFamily="34" charset="0"/>
                        </a:rPr>
                        <a:t> survey responses to-date</a:t>
                      </a:r>
                    </a:p>
                  </a:txBody>
                  <a:tcPr/>
                </a:tc>
                <a:extLst>
                  <a:ext uri="{0D108BD9-81ED-4DB2-BD59-A6C34878D82A}">
                    <a16:rowId xmlns:a16="http://schemas.microsoft.com/office/drawing/2014/main" val="3474285134"/>
                  </a:ext>
                </a:extLst>
              </a:tr>
              <a:tr h="384530">
                <a:tc>
                  <a:txBody>
                    <a:bodyPr/>
                    <a:lstStyle/>
                    <a:p>
                      <a:r>
                        <a:rPr lang="en-US" sz="1600" dirty="0">
                          <a:latin typeface="Calibri" panose="020F0502020204030204" pitchFamily="34" charset="0"/>
                          <a:cs typeface="Calibri" panose="020F0502020204030204" pitchFamily="34" charset="0"/>
                        </a:rPr>
                        <a:t>Africa</a:t>
                      </a:r>
                    </a:p>
                  </a:txBody>
                  <a:tcPr/>
                </a:tc>
                <a:tc>
                  <a:txBody>
                    <a:bodyPr/>
                    <a:lstStyle/>
                    <a:p>
                      <a:r>
                        <a:rPr lang="en-US" sz="1600" dirty="0">
                          <a:latin typeface="Calibri" panose="020F0502020204030204" pitchFamily="34" charset="0"/>
                          <a:cs typeface="Calibri" panose="020F0502020204030204" pitchFamily="34" charset="0"/>
                        </a:rPr>
                        <a:t>144 (36%)</a:t>
                      </a:r>
                    </a:p>
                  </a:txBody>
                  <a:tcPr/>
                </a:tc>
                <a:tc>
                  <a:txBody>
                    <a:bodyPr/>
                    <a:lstStyle/>
                    <a:p>
                      <a:r>
                        <a:rPr lang="en-US" sz="1600" dirty="0">
                          <a:latin typeface="Calibri" panose="020F0502020204030204" pitchFamily="34" charset="0"/>
                          <a:cs typeface="Calibri" panose="020F0502020204030204" pitchFamily="34" charset="0"/>
                        </a:rPr>
                        <a:t>91 (23%)</a:t>
                      </a:r>
                    </a:p>
                  </a:txBody>
                  <a:tcPr/>
                </a:tc>
                <a:tc>
                  <a:txBody>
                    <a:bodyPr/>
                    <a:lstStyle/>
                    <a:p>
                      <a:r>
                        <a:rPr lang="en-US" sz="1600" dirty="0">
                          <a:latin typeface="Calibri" panose="020F0502020204030204" pitchFamily="34" charset="0"/>
                          <a:cs typeface="Calibri" panose="020F0502020204030204" pitchFamily="34" charset="0"/>
                        </a:rPr>
                        <a:t>46 (11%)</a:t>
                      </a:r>
                    </a:p>
                  </a:txBody>
                  <a:tcPr/>
                </a:tc>
                <a:tc>
                  <a:txBody>
                    <a:bodyPr/>
                    <a:lstStyle/>
                    <a:p>
                      <a:r>
                        <a:rPr lang="en-US" sz="1600" dirty="0">
                          <a:latin typeface="Calibri" panose="020F0502020204030204" pitchFamily="34" charset="0"/>
                          <a:cs typeface="Calibri" panose="020F0502020204030204" pitchFamily="34" charset="0"/>
                        </a:rPr>
                        <a:t>56 (14%)</a:t>
                      </a:r>
                    </a:p>
                  </a:txBody>
                  <a:tcPr/>
                </a:tc>
                <a:tc>
                  <a:txBody>
                    <a:bodyPr/>
                    <a:lstStyle/>
                    <a:p>
                      <a:r>
                        <a:rPr lang="en-US" sz="1600" dirty="0">
                          <a:latin typeface="Calibri" panose="020F0502020204030204" pitchFamily="34" charset="0"/>
                          <a:cs typeface="Calibri" panose="020F0502020204030204" pitchFamily="34" charset="0"/>
                        </a:rPr>
                        <a:t>64 (16%)</a:t>
                      </a:r>
                    </a:p>
                  </a:txBody>
                  <a:tcPr/>
                </a:tc>
                <a:tc>
                  <a:txBody>
                    <a:bodyPr/>
                    <a:lstStyle/>
                    <a:p>
                      <a:r>
                        <a:rPr lang="en-US" sz="1600" dirty="0">
                          <a:latin typeface="Calibri" panose="020F0502020204030204" pitchFamily="34" charset="0"/>
                          <a:cs typeface="Calibri" panose="020F0502020204030204" pitchFamily="34" charset="0"/>
                        </a:rPr>
                        <a:t>401</a:t>
                      </a:r>
                    </a:p>
                  </a:txBody>
                  <a:tcPr/>
                </a:tc>
                <a:extLst>
                  <a:ext uri="{0D108BD9-81ED-4DB2-BD59-A6C34878D82A}">
                    <a16:rowId xmlns:a16="http://schemas.microsoft.com/office/drawing/2014/main" val="2824036340"/>
                  </a:ext>
                </a:extLst>
              </a:tr>
              <a:tr h="384530">
                <a:tc>
                  <a:txBody>
                    <a:bodyPr/>
                    <a:lstStyle/>
                    <a:p>
                      <a:r>
                        <a:rPr lang="en-US" sz="1600" dirty="0">
                          <a:latin typeface="Calibri" panose="020F0502020204030204" pitchFamily="34" charset="0"/>
                          <a:cs typeface="Calibri" panose="020F0502020204030204" pitchFamily="34" charset="0"/>
                        </a:rPr>
                        <a:t>Asia</a:t>
                      </a:r>
                    </a:p>
                  </a:txBody>
                  <a:tcPr/>
                </a:tc>
                <a:tc>
                  <a:txBody>
                    <a:bodyPr/>
                    <a:lstStyle/>
                    <a:p>
                      <a:r>
                        <a:rPr lang="en-US" sz="1600" dirty="0">
                          <a:latin typeface="Calibri" panose="020F0502020204030204" pitchFamily="34" charset="0"/>
                          <a:cs typeface="Calibri" panose="020F0502020204030204" pitchFamily="34" charset="0"/>
                        </a:rPr>
                        <a:t>642 (34%)</a:t>
                      </a:r>
                    </a:p>
                  </a:txBody>
                  <a:tcPr/>
                </a:tc>
                <a:tc>
                  <a:txBody>
                    <a:bodyPr/>
                    <a:lstStyle/>
                    <a:p>
                      <a:r>
                        <a:rPr lang="en-US" sz="1600" dirty="0">
                          <a:latin typeface="Calibri" panose="020F0502020204030204" pitchFamily="34" charset="0"/>
                          <a:cs typeface="Calibri" panose="020F0502020204030204" pitchFamily="34" charset="0"/>
                        </a:rPr>
                        <a:t>674 (35%)</a:t>
                      </a:r>
                    </a:p>
                  </a:txBody>
                  <a:tcPr/>
                </a:tc>
                <a:tc>
                  <a:txBody>
                    <a:bodyPr/>
                    <a:lstStyle/>
                    <a:p>
                      <a:r>
                        <a:rPr lang="en-US" sz="1600" dirty="0">
                          <a:latin typeface="Calibri" panose="020F0502020204030204" pitchFamily="34" charset="0"/>
                          <a:cs typeface="Calibri" panose="020F0502020204030204" pitchFamily="34" charset="0"/>
                        </a:rPr>
                        <a:t>237 (13%)</a:t>
                      </a:r>
                    </a:p>
                  </a:txBody>
                  <a:tcPr/>
                </a:tc>
                <a:tc>
                  <a:txBody>
                    <a:bodyPr/>
                    <a:lstStyle/>
                    <a:p>
                      <a:r>
                        <a:rPr lang="en-US" sz="1600" dirty="0">
                          <a:latin typeface="Calibri" panose="020F0502020204030204" pitchFamily="34" charset="0"/>
                          <a:cs typeface="Calibri" panose="020F0502020204030204" pitchFamily="34" charset="0"/>
                        </a:rPr>
                        <a:t>169 (9%)</a:t>
                      </a:r>
                    </a:p>
                  </a:txBody>
                  <a:tcPr/>
                </a:tc>
                <a:tc>
                  <a:txBody>
                    <a:bodyPr/>
                    <a:lstStyle/>
                    <a:p>
                      <a:r>
                        <a:rPr lang="en-US" sz="1600" dirty="0">
                          <a:latin typeface="Calibri" panose="020F0502020204030204" pitchFamily="34" charset="0"/>
                          <a:cs typeface="Calibri" panose="020F0502020204030204" pitchFamily="34" charset="0"/>
                        </a:rPr>
                        <a:t>167</a:t>
                      </a:r>
                      <a:r>
                        <a:rPr lang="en-US" sz="1600" baseline="0" dirty="0">
                          <a:latin typeface="Calibri" panose="020F0502020204030204" pitchFamily="34" charset="0"/>
                          <a:cs typeface="Calibri" panose="020F0502020204030204" pitchFamily="34" charset="0"/>
                        </a:rPr>
                        <a:t> (9%)</a:t>
                      </a:r>
                      <a:endParaRPr lang="en-US" sz="1600" dirty="0">
                        <a:latin typeface="Calibri" panose="020F0502020204030204" pitchFamily="34" charset="0"/>
                        <a:cs typeface="Calibri" panose="020F0502020204030204" pitchFamily="34" charset="0"/>
                      </a:endParaRPr>
                    </a:p>
                  </a:txBody>
                  <a:tcPr/>
                </a:tc>
                <a:tc>
                  <a:txBody>
                    <a:bodyPr/>
                    <a:lstStyle/>
                    <a:p>
                      <a:r>
                        <a:rPr lang="en-US" sz="1600" dirty="0">
                          <a:latin typeface="Calibri" panose="020F0502020204030204" pitchFamily="34" charset="0"/>
                          <a:cs typeface="Calibri" panose="020F0502020204030204" pitchFamily="34" charset="0"/>
                        </a:rPr>
                        <a:t>1,889</a:t>
                      </a:r>
                    </a:p>
                  </a:txBody>
                  <a:tcPr/>
                </a:tc>
                <a:extLst>
                  <a:ext uri="{0D108BD9-81ED-4DB2-BD59-A6C34878D82A}">
                    <a16:rowId xmlns:a16="http://schemas.microsoft.com/office/drawing/2014/main" val="2953621658"/>
                  </a:ext>
                </a:extLst>
              </a:tr>
              <a:tr h="407683">
                <a:tc>
                  <a:txBody>
                    <a:bodyPr/>
                    <a:lstStyle/>
                    <a:p>
                      <a:r>
                        <a:rPr lang="en-US" sz="1600" dirty="0">
                          <a:latin typeface="Calibri" panose="020F0502020204030204" pitchFamily="34" charset="0"/>
                          <a:cs typeface="Calibri" panose="020F0502020204030204" pitchFamily="34" charset="0"/>
                        </a:rPr>
                        <a:t>Australia/NZ/P</a:t>
                      </a:r>
                    </a:p>
                  </a:txBody>
                  <a:tcPr/>
                </a:tc>
                <a:tc>
                  <a:txBody>
                    <a:bodyPr/>
                    <a:lstStyle/>
                    <a:p>
                      <a:r>
                        <a:rPr lang="en-US" sz="1600" dirty="0">
                          <a:latin typeface="Calibri" panose="020F0502020204030204" pitchFamily="34" charset="0"/>
                          <a:cs typeface="Calibri" panose="020F0502020204030204" pitchFamily="34" charset="0"/>
                        </a:rPr>
                        <a:t>3,149 (83%)</a:t>
                      </a:r>
                    </a:p>
                  </a:txBody>
                  <a:tcPr/>
                </a:tc>
                <a:tc>
                  <a:txBody>
                    <a:bodyPr/>
                    <a:lstStyle/>
                    <a:p>
                      <a:r>
                        <a:rPr lang="en-US" sz="1600" dirty="0">
                          <a:latin typeface="Calibri" panose="020F0502020204030204" pitchFamily="34" charset="0"/>
                          <a:cs typeface="Calibri" panose="020F0502020204030204" pitchFamily="34" charset="0"/>
                        </a:rPr>
                        <a:t>334 (9%)</a:t>
                      </a:r>
                    </a:p>
                  </a:txBody>
                  <a:tcPr/>
                </a:tc>
                <a:tc>
                  <a:txBody>
                    <a:bodyPr/>
                    <a:lstStyle/>
                    <a:p>
                      <a:r>
                        <a:rPr lang="en-US" sz="1600" dirty="0">
                          <a:latin typeface="Calibri" panose="020F0502020204030204" pitchFamily="34" charset="0"/>
                          <a:cs typeface="Calibri" panose="020F0502020204030204" pitchFamily="34" charset="0"/>
                        </a:rPr>
                        <a:t>124 (3%)</a:t>
                      </a:r>
                    </a:p>
                  </a:txBody>
                  <a:tcPr/>
                </a:tc>
                <a:tc>
                  <a:txBody>
                    <a:bodyPr/>
                    <a:lstStyle/>
                    <a:p>
                      <a:r>
                        <a:rPr lang="en-US" sz="1600" dirty="0">
                          <a:latin typeface="Calibri" panose="020F0502020204030204" pitchFamily="34" charset="0"/>
                          <a:cs typeface="Calibri" panose="020F0502020204030204" pitchFamily="34" charset="0"/>
                        </a:rPr>
                        <a:t>75 (2%)</a:t>
                      </a:r>
                    </a:p>
                  </a:txBody>
                  <a:tcPr/>
                </a:tc>
                <a:tc>
                  <a:txBody>
                    <a:bodyPr/>
                    <a:lstStyle/>
                    <a:p>
                      <a:r>
                        <a:rPr lang="en-US" sz="1600" dirty="0">
                          <a:latin typeface="Calibri" panose="020F0502020204030204" pitchFamily="34" charset="0"/>
                          <a:cs typeface="Calibri" panose="020F0502020204030204" pitchFamily="34" charset="0"/>
                        </a:rPr>
                        <a:t>127 (3%)</a:t>
                      </a:r>
                    </a:p>
                  </a:txBody>
                  <a:tcPr/>
                </a:tc>
                <a:tc>
                  <a:txBody>
                    <a:bodyPr/>
                    <a:lstStyle/>
                    <a:p>
                      <a:r>
                        <a:rPr lang="en-US" sz="1600" dirty="0">
                          <a:latin typeface="Calibri" panose="020F0502020204030204" pitchFamily="34" charset="0"/>
                          <a:cs typeface="Calibri" panose="020F0502020204030204" pitchFamily="34" charset="0"/>
                        </a:rPr>
                        <a:t>3,809</a:t>
                      </a:r>
                    </a:p>
                  </a:txBody>
                  <a:tcPr/>
                </a:tc>
                <a:extLst>
                  <a:ext uri="{0D108BD9-81ED-4DB2-BD59-A6C34878D82A}">
                    <a16:rowId xmlns:a16="http://schemas.microsoft.com/office/drawing/2014/main" val="4167085771"/>
                  </a:ext>
                </a:extLst>
              </a:tr>
              <a:tr h="384530">
                <a:tc>
                  <a:txBody>
                    <a:bodyPr/>
                    <a:lstStyle/>
                    <a:p>
                      <a:r>
                        <a:rPr lang="en-US" sz="1600" dirty="0">
                          <a:latin typeface="Calibri" panose="020F0502020204030204" pitchFamily="34" charset="0"/>
                          <a:cs typeface="Calibri" panose="020F0502020204030204" pitchFamily="34" charset="0"/>
                        </a:rPr>
                        <a:t>Canada</a:t>
                      </a:r>
                    </a:p>
                  </a:txBody>
                  <a:tcPr/>
                </a:tc>
                <a:tc>
                  <a:txBody>
                    <a:bodyPr/>
                    <a:lstStyle/>
                    <a:p>
                      <a:r>
                        <a:rPr lang="en-US" sz="1600" dirty="0">
                          <a:latin typeface="Calibri" panose="020F0502020204030204" pitchFamily="34" charset="0"/>
                          <a:cs typeface="Calibri" panose="020F0502020204030204" pitchFamily="34" charset="0"/>
                        </a:rPr>
                        <a:t>1,085 (33%)</a:t>
                      </a:r>
                    </a:p>
                  </a:txBody>
                  <a:tcPr/>
                </a:tc>
                <a:tc>
                  <a:txBody>
                    <a:bodyPr/>
                    <a:lstStyle/>
                    <a:p>
                      <a:r>
                        <a:rPr lang="en-US" sz="1600" dirty="0">
                          <a:latin typeface="Calibri" panose="020F0502020204030204" pitchFamily="34" charset="0"/>
                          <a:cs typeface="Calibri" panose="020F0502020204030204" pitchFamily="34" charset="0"/>
                        </a:rPr>
                        <a:t>1,134 (35%)</a:t>
                      </a:r>
                    </a:p>
                  </a:txBody>
                  <a:tcPr/>
                </a:tc>
                <a:tc>
                  <a:txBody>
                    <a:bodyPr/>
                    <a:lstStyle/>
                    <a:p>
                      <a:r>
                        <a:rPr lang="en-US" sz="1600" dirty="0">
                          <a:latin typeface="Calibri" panose="020F0502020204030204" pitchFamily="34" charset="0"/>
                          <a:cs typeface="Calibri" panose="020F0502020204030204" pitchFamily="34" charset="0"/>
                        </a:rPr>
                        <a:t>456 (14%)</a:t>
                      </a:r>
                    </a:p>
                  </a:txBody>
                  <a:tcPr/>
                </a:tc>
                <a:tc>
                  <a:txBody>
                    <a:bodyPr/>
                    <a:lstStyle/>
                    <a:p>
                      <a:r>
                        <a:rPr lang="en-US" sz="1600" dirty="0">
                          <a:latin typeface="Calibri" panose="020F0502020204030204" pitchFamily="34" charset="0"/>
                          <a:cs typeface="Calibri" panose="020F0502020204030204" pitchFamily="34" charset="0"/>
                        </a:rPr>
                        <a:t>117 (4%)</a:t>
                      </a:r>
                    </a:p>
                  </a:txBody>
                  <a:tcPr/>
                </a:tc>
                <a:tc>
                  <a:txBody>
                    <a:bodyPr/>
                    <a:lstStyle/>
                    <a:p>
                      <a:r>
                        <a:rPr lang="en-US" sz="1600" dirty="0">
                          <a:latin typeface="Calibri" panose="020F0502020204030204" pitchFamily="34" charset="0"/>
                          <a:cs typeface="Calibri" panose="020F0502020204030204" pitchFamily="34" charset="0"/>
                        </a:rPr>
                        <a:t>471 (14%)</a:t>
                      </a:r>
                    </a:p>
                  </a:txBody>
                  <a:tcPr/>
                </a:tc>
                <a:tc>
                  <a:txBody>
                    <a:bodyPr/>
                    <a:lstStyle/>
                    <a:p>
                      <a:r>
                        <a:rPr lang="en-US" sz="1600" dirty="0">
                          <a:latin typeface="Calibri" panose="020F0502020204030204" pitchFamily="34" charset="0"/>
                          <a:cs typeface="Calibri" panose="020F0502020204030204" pitchFamily="34" charset="0"/>
                        </a:rPr>
                        <a:t>3,263</a:t>
                      </a:r>
                    </a:p>
                  </a:txBody>
                  <a:tcPr/>
                </a:tc>
                <a:extLst>
                  <a:ext uri="{0D108BD9-81ED-4DB2-BD59-A6C34878D82A}">
                    <a16:rowId xmlns:a16="http://schemas.microsoft.com/office/drawing/2014/main" val="1896774185"/>
                  </a:ext>
                </a:extLst>
              </a:tr>
              <a:tr h="384879">
                <a:tc>
                  <a:txBody>
                    <a:bodyPr/>
                    <a:lstStyle/>
                    <a:p>
                      <a:r>
                        <a:rPr lang="en-US" sz="1600" dirty="0">
                          <a:latin typeface="Calibri" panose="020F0502020204030204" pitchFamily="34" charset="0"/>
                          <a:cs typeface="Calibri" panose="020F0502020204030204" pitchFamily="34" charset="0"/>
                        </a:rPr>
                        <a:t>Central America</a:t>
                      </a:r>
                    </a:p>
                  </a:txBody>
                  <a:tcPr/>
                </a:tc>
                <a:tc>
                  <a:txBody>
                    <a:bodyPr/>
                    <a:lstStyle/>
                    <a:p>
                      <a:r>
                        <a:rPr lang="en-US" sz="1600" dirty="0">
                          <a:latin typeface="Calibri" panose="020F0502020204030204" pitchFamily="34" charset="0"/>
                          <a:cs typeface="Calibri" panose="020F0502020204030204" pitchFamily="34" charset="0"/>
                        </a:rPr>
                        <a:t>123 (34%)</a:t>
                      </a:r>
                    </a:p>
                  </a:txBody>
                  <a:tcPr/>
                </a:tc>
                <a:tc>
                  <a:txBody>
                    <a:bodyPr/>
                    <a:lstStyle/>
                    <a:p>
                      <a:r>
                        <a:rPr lang="en-US" sz="1600" dirty="0">
                          <a:latin typeface="Calibri" panose="020F0502020204030204" pitchFamily="34" charset="0"/>
                          <a:cs typeface="Calibri" panose="020F0502020204030204" pitchFamily="34" charset="0"/>
                        </a:rPr>
                        <a:t>123 (34%)</a:t>
                      </a:r>
                    </a:p>
                  </a:txBody>
                  <a:tcPr/>
                </a:tc>
                <a:tc>
                  <a:txBody>
                    <a:bodyPr/>
                    <a:lstStyle/>
                    <a:p>
                      <a:r>
                        <a:rPr lang="en-US" sz="1600" dirty="0">
                          <a:latin typeface="Calibri" panose="020F0502020204030204" pitchFamily="34" charset="0"/>
                          <a:cs typeface="Calibri" panose="020F0502020204030204" pitchFamily="34" charset="0"/>
                        </a:rPr>
                        <a:t>31 (9%)</a:t>
                      </a:r>
                    </a:p>
                  </a:txBody>
                  <a:tcPr/>
                </a:tc>
                <a:tc>
                  <a:txBody>
                    <a:bodyPr/>
                    <a:lstStyle/>
                    <a:p>
                      <a:r>
                        <a:rPr lang="en-US" sz="1600" dirty="0">
                          <a:latin typeface="Calibri" panose="020F0502020204030204" pitchFamily="34" charset="0"/>
                          <a:cs typeface="Calibri" panose="020F0502020204030204" pitchFamily="34" charset="0"/>
                        </a:rPr>
                        <a:t>16 (4%)</a:t>
                      </a:r>
                    </a:p>
                  </a:txBody>
                  <a:tcPr/>
                </a:tc>
                <a:tc>
                  <a:txBody>
                    <a:bodyPr/>
                    <a:lstStyle/>
                    <a:p>
                      <a:r>
                        <a:rPr lang="en-US" sz="1600" dirty="0">
                          <a:latin typeface="Calibri" panose="020F0502020204030204" pitchFamily="34" charset="0"/>
                          <a:cs typeface="Calibri" panose="020F0502020204030204" pitchFamily="34" charset="0"/>
                        </a:rPr>
                        <a:t>69 (19%)</a:t>
                      </a:r>
                    </a:p>
                  </a:txBody>
                  <a:tcPr/>
                </a:tc>
                <a:tc>
                  <a:txBody>
                    <a:bodyPr/>
                    <a:lstStyle/>
                    <a:p>
                      <a:r>
                        <a:rPr lang="en-US" sz="1600" dirty="0">
                          <a:latin typeface="Calibri" panose="020F0502020204030204" pitchFamily="34" charset="0"/>
                          <a:cs typeface="Calibri" panose="020F0502020204030204" pitchFamily="34" charset="0"/>
                        </a:rPr>
                        <a:t>362</a:t>
                      </a:r>
                    </a:p>
                  </a:txBody>
                  <a:tcPr/>
                </a:tc>
                <a:extLst>
                  <a:ext uri="{0D108BD9-81ED-4DB2-BD59-A6C34878D82A}">
                    <a16:rowId xmlns:a16="http://schemas.microsoft.com/office/drawing/2014/main" val="515163810"/>
                  </a:ext>
                </a:extLst>
              </a:tr>
              <a:tr h="367732">
                <a:tc>
                  <a:txBody>
                    <a:bodyPr/>
                    <a:lstStyle/>
                    <a:p>
                      <a:r>
                        <a:rPr lang="en-US" sz="1600" dirty="0">
                          <a:latin typeface="Calibri" panose="020F0502020204030204" pitchFamily="34" charset="0"/>
                          <a:cs typeface="Calibri" panose="020F0502020204030204" pitchFamily="34" charset="0"/>
                        </a:rPr>
                        <a:t>South America</a:t>
                      </a:r>
                    </a:p>
                  </a:txBody>
                  <a:tcPr/>
                </a:tc>
                <a:tc>
                  <a:txBody>
                    <a:bodyPr/>
                    <a:lstStyle/>
                    <a:p>
                      <a:r>
                        <a:rPr lang="en-US" sz="1600" dirty="0">
                          <a:latin typeface="Calibri" panose="020F0502020204030204" pitchFamily="34" charset="0"/>
                          <a:cs typeface="Calibri" panose="020F0502020204030204" pitchFamily="34" charset="0"/>
                        </a:rPr>
                        <a:t>648 (41%)</a:t>
                      </a:r>
                    </a:p>
                  </a:txBody>
                  <a:tcPr/>
                </a:tc>
                <a:tc>
                  <a:txBody>
                    <a:bodyPr/>
                    <a:lstStyle/>
                    <a:p>
                      <a:r>
                        <a:rPr lang="en-US" sz="1600" dirty="0">
                          <a:latin typeface="Calibri" panose="020F0502020204030204" pitchFamily="34" charset="0"/>
                          <a:cs typeface="Calibri" panose="020F0502020204030204" pitchFamily="34" charset="0"/>
                        </a:rPr>
                        <a:t>483 (31%)</a:t>
                      </a:r>
                    </a:p>
                  </a:txBody>
                  <a:tcPr/>
                </a:tc>
                <a:tc>
                  <a:txBody>
                    <a:bodyPr/>
                    <a:lstStyle/>
                    <a:p>
                      <a:r>
                        <a:rPr lang="en-US" sz="1600" dirty="0">
                          <a:latin typeface="Calibri" panose="020F0502020204030204" pitchFamily="34" charset="0"/>
                          <a:cs typeface="Calibri" panose="020F0502020204030204" pitchFamily="34" charset="0"/>
                        </a:rPr>
                        <a:t>236 (15%)</a:t>
                      </a:r>
                    </a:p>
                  </a:txBody>
                  <a:tcPr/>
                </a:tc>
                <a:tc>
                  <a:txBody>
                    <a:bodyPr/>
                    <a:lstStyle/>
                    <a:p>
                      <a:r>
                        <a:rPr lang="en-US" sz="1600" dirty="0">
                          <a:latin typeface="Calibri" panose="020F0502020204030204" pitchFamily="34" charset="0"/>
                          <a:cs typeface="Calibri" panose="020F0502020204030204" pitchFamily="34" charset="0"/>
                        </a:rPr>
                        <a:t>88 (6%)</a:t>
                      </a:r>
                    </a:p>
                  </a:txBody>
                  <a:tcPr/>
                </a:tc>
                <a:tc>
                  <a:txBody>
                    <a:bodyPr/>
                    <a:lstStyle/>
                    <a:p>
                      <a:r>
                        <a:rPr lang="en-US" sz="1600" dirty="0">
                          <a:latin typeface="Calibri" panose="020F0502020204030204" pitchFamily="34" charset="0"/>
                          <a:cs typeface="Calibri" panose="020F0502020204030204" pitchFamily="34" charset="0"/>
                        </a:rPr>
                        <a:t>123 (8%)</a:t>
                      </a:r>
                    </a:p>
                  </a:txBody>
                  <a:tcPr/>
                </a:tc>
                <a:tc>
                  <a:txBody>
                    <a:bodyPr/>
                    <a:lstStyle/>
                    <a:p>
                      <a:r>
                        <a:rPr lang="en-US" sz="1600" dirty="0">
                          <a:latin typeface="Calibri" panose="020F0502020204030204" pitchFamily="34" charset="0"/>
                          <a:cs typeface="Calibri" panose="020F0502020204030204" pitchFamily="34" charset="0"/>
                        </a:rPr>
                        <a:t>1,578</a:t>
                      </a:r>
                    </a:p>
                  </a:txBody>
                  <a:tcPr/>
                </a:tc>
                <a:extLst>
                  <a:ext uri="{0D108BD9-81ED-4DB2-BD59-A6C34878D82A}">
                    <a16:rowId xmlns:a16="http://schemas.microsoft.com/office/drawing/2014/main" val="569887194"/>
                  </a:ext>
                </a:extLst>
              </a:tr>
              <a:tr h="384530">
                <a:tc>
                  <a:txBody>
                    <a:bodyPr/>
                    <a:lstStyle/>
                    <a:p>
                      <a:r>
                        <a:rPr lang="en-US" sz="1600" dirty="0">
                          <a:latin typeface="Calibri" panose="020F0502020204030204" pitchFamily="34" charset="0"/>
                          <a:cs typeface="Calibri" panose="020F0502020204030204" pitchFamily="34" charset="0"/>
                        </a:rPr>
                        <a:t>Europe</a:t>
                      </a:r>
                    </a:p>
                  </a:txBody>
                  <a:tcPr/>
                </a:tc>
                <a:tc>
                  <a:txBody>
                    <a:bodyPr/>
                    <a:lstStyle/>
                    <a:p>
                      <a:r>
                        <a:rPr lang="en-US" sz="1600" dirty="0">
                          <a:latin typeface="Calibri" panose="020F0502020204030204" pitchFamily="34" charset="0"/>
                          <a:cs typeface="Calibri" panose="020F0502020204030204" pitchFamily="34" charset="0"/>
                        </a:rPr>
                        <a:t>86 (24%)</a:t>
                      </a:r>
                    </a:p>
                  </a:txBody>
                  <a:tcPr/>
                </a:tc>
                <a:tc>
                  <a:txBody>
                    <a:bodyPr/>
                    <a:lstStyle/>
                    <a:p>
                      <a:r>
                        <a:rPr lang="en-US" sz="1600" dirty="0">
                          <a:latin typeface="Calibri" panose="020F0502020204030204" pitchFamily="34" charset="0"/>
                          <a:cs typeface="Calibri" panose="020F0502020204030204" pitchFamily="34" charset="0"/>
                        </a:rPr>
                        <a:t>67 (19%)</a:t>
                      </a:r>
                    </a:p>
                  </a:txBody>
                  <a:tcPr/>
                </a:tc>
                <a:tc>
                  <a:txBody>
                    <a:bodyPr/>
                    <a:lstStyle/>
                    <a:p>
                      <a:r>
                        <a:rPr lang="en-US" sz="1600" dirty="0">
                          <a:latin typeface="Calibri" panose="020F0502020204030204" pitchFamily="34" charset="0"/>
                          <a:cs typeface="Calibri" panose="020F0502020204030204" pitchFamily="34" charset="0"/>
                        </a:rPr>
                        <a:t>50 (14%)</a:t>
                      </a:r>
                    </a:p>
                  </a:txBody>
                  <a:tcPr/>
                </a:tc>
                <a:tc>
                  <a:txBody>
                    <a:bodyPr/>
                    <a:lstStyle/>
                    <a:p>
                      <a:r>
                        <a:rPr lang="en-US" sz="1600" dirty="0">
                          <a:latin typeface="Calibri" panose="020F0502020204030204" pitchFamily="34" charset="0"/>
                          <a:cs typeface="Calibri" panose="020F0502020204030204" pitchFamily="34" charset="0"/>
                        </a:rPr>
                        <a:t>83 (23%)</a:t>
                      </a:r>
                    </a:p>
                  </a:txBody>
                  <a:tcPr/>
                </a:tc>
                <a:tc>
                  <a:txBody>
                    <a:bodyPr/>
                    <a:lstStyle/>
                    <a:p>
                      <a:r>
                        <a:rPr lang="en-US" sz="1600" dirty="0">
                          <a:latin typeface="Calibri" panose="020F0502020204030204" pitchFamily="34" charset="0"/>
                          <a:cs typeface="Calibri" panose="020F0502020204030204" pitchFamily="34" charset="0"/>
                        </a:rPr>
                        <a:t>75</a:t>
                      </a:r>
                      <a:r>
                        <a:rPr lang="en-US" sz="1600" baseline="0" dirty="0">
                          <a:latin typeface="Calibri" panose="020F0502020204030204" pitchFamily="34" charset="0"/>
                          <a:cs typeface="Calibri" panose="020F0502020204030204" pitchFamily="34" charset="0"/>
                        </a:rPr>
                        <a:t> (21%)</a:t>
                      </a:r>
                      <a:endParaRPr lang="en-US" sz="1600" dirty="0">
                        <a:latin typeface="Calibri" panose="020F0502020204030204" pitchFamily="34" charset="0"/>
                        <a:cs typeface="Calibri" panose="020F0502020204030204" pitchFamily="34" charset="0"/>
                      </a:endParaRPr>
                    </a:p>
                  </a:txBody>
                  <a:tcPr/>
                </a:tc>
                <a:tc>
                  <a:txBody>
                    <a:bodyPr/>
                    <a:lstStyle/>
                    <a:p>
                      <a:r>
                        <a:rPr lang="en-US" sz="1600" dirty="0">
                          <a:latin typeface="Calibri" panose="020F0502020204030204" pitchFamily="34" charset="0"/>
                          <a:cs typeface="Calibri" panose="020F0502020204030204" pitchFamily="34" charset="0"/>
                        </a:rPr>
                        <a:t>361</a:t>
                      </a:r>
                    </a:p>
                  </a:txBody>
                  <a:tcPr/>
                </a:tc>
                <a:extLst>
                  <a:ext uri="{0D108BD9-81ED-4DB2-BD59-A6C34878D82A}">
                    <a16:rowId xmlns:a16="http://schemas.microsoft.com/office/drawing/2014/main" val="3802306586"/>
                  </a:ext>
                </a:extLst>
              </a:tr>
              <a:tr h="384530">
                <a:tc>
                  <a:txBody>
                    <a:bodyPr/>
                    <a:lstStyle/>
                    <a:p>
                      <a:r>
                        <a:rPr lang="en-US" sz="1600" dirty="0">
                          <a:latin typeface="Calibri" panose="020F0502020204030204" pitchFamily="34" charset="0"/>
                          <a:cs typeface="Calibri" panose="020F0502020204030204" pitchFamily="34" charset="0"/>
                        </a:rPr>
                        <a:t>Far East</a:t>
                      </a:r>
                    </a:p>
                  </a:txBody>
                  <a:tcPr/>
                </a:tc>
                <a:tc>
                  <a:txBody>
                    <a:bodyPr/>
                    <a:lstStyle/>
                    <a:p>
                      <a:r>
                        <a:rPr lang="en-US" sz="1600" dirty="0">
                          <a:latin typeface="Calibri" panose="020F0502020204030204" pitchFamily="34" charset="0"/>
                          <a:cs typeface="Calibri" panose="020F0502020204030204" pitchFamily="34" charset="0"/>
                        </a:rPr>
                        <a:t>327 (58%)</a:t>
                      </a:r>
                    </a:p>
                  </a:txBody>
                  <a:tcPr/>
                </a:tc>
                <a:tc>
                  <a:txBody>
                    <a:bodyPr/>
                    <a:lstStyle/>
                    <a:p>
                      <a:r>
                        <a:rPr lang="en-US" sz="1600" dirty="0">
                          <a:latin typeface="Calibri" panose="020F0502020204030204" pitchFamily="34" charset="0"/>
                          <a:cs typeface="Calibri" panose="020F0502020204030204" pitchFamily="34" charset="0"/>
                        </a:rPr>
                        <a:t>110 (20%)</a:t>
                      </a:r>
                    </a:p>
                  </a:txBody>
                  <a:tcPr/>
                </a:tc>
                <a:tc>
                  <a:txBody>
                    <a:bodyPr/>
                    <a:lstStyle/>
                    <a:p>
                      <a:r>
                        <a:rPr lang="en-US" sz="1600" dirty="0">
                          <a:latin typeface="Calibri" panose="020F0502020204030204" pitchFamily="34" charset="0"/>
                          <a:cs typeface="Calibri" panose="020F0502020204030204" pitchFamily="34" charset="0"/>
                        </a:rPr>
                        <a:t>59 (10%)</a:t>
                      </a:r>
                    </a:p>
                  </a:txBody>
                  <a:tcPr/>
                </a:tc>
                <a:tc>
                  <a:txBody>
                    <a:bodyPr/>
                    <a:lstStyle/>
                    <a:p>
                      <a:r>
                        <a:rPr lang="en-US" sz="1600" dirty="0">
                          <a:latin typeface="Calibri" panose="020F0502020204030204" pitchFamily="34" charset="0"/>
                          <a:cs typeface="Calibri" panose="020F0502020204030204" pitchFamily="34" charset="0"/>
                        </a:rPr>
                        <a:t>18</a:t>
                      </a:r>
                      <a:r>
                        <a:rPr lang="en-US" sz="1600" baseline="0"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3%)</a:t>
                      </a:r>
                    </a:p>
                  </a:txBody>
                  <a:tcPr/>
                </a:tc>
                <a:tc>
                  <a:txBody>
                    <a:bodyPr/>
                    <a:lstStyle/>
                    <a:p>
                      <a:r>
                        <a:rPr lang="en-US" sz="1600" dirty="0">
                          <a:latin typeface="Calibri" panose="020F0502020204030204" pitchFamily="34" charset="0"/>
                          <a:cs typeface="Calibri" panose="020F0502020204030204" pitchFamily="34" charset="0"/>
                        </a:rPr>
                        <a:t>48 (9%)</a:t>
                      </a:r>
                    </a:p>
                  </a:txBody>
                  <a:tcPr/>
                </a:tc>
                <a:tc>
                  <a:txBody>
                    <a:bodyPr/>
                    <a:lstStyle/>
                    <a:p>
                      <a:r>
                        <a:rPr lang="en-US" sz="1600" dirty="0">
                          <a:latin typeface="Calibri" panose="020F0502020204030204" pitchFamily="34" charset="0"/>
                          <a:cs typeface="Calibri" panose="020F0502020204030204" pitchFamily="34" charset="0"/>
                        </a:rPr>
                        <a:t>562</a:t>
                      </a:r>
                    </a:p>
                  </a:txBody>
                  <a:tcPr/>
                </a:tc>
                <a:extLst>
                  <a:ext uri="{0D108BD9-81ED-4DB2-BD59-A6C34878D82A}">
                    <a16:rowId xmlns:a16="http://schemas.microsoft.com/office/drawing/2014/main" val="4098544692"/>
                  </a:ext>
                </a:extLst>
              </a:tr>
              <a:tr h="384530">
                <a:tc>
                  <a:txBody>
                    <a:bodyPr/>
                    <a:lstStyle/>
                    <a:p>
                      <a:r>
                        <a:rPr lang="en-US" sz="1600" dirty="0">
                          <a:latin typeface="Calibri" panose="020F0502020204030204" pitchFamily="34" charset="0"/>
                          <a:cs typeface="Calibri" panose="020F0502020204030204" pitchFamily="34" charset="0"/>
                        </a:rPr>
                        <a:t>Middle East</a:t>
                      </a:r>
                    </a:p>
                  </a:txBody>
                  <a:tcPr/>
                </a:tc>
                <a:tc>
                  <a:txBody>
                    <a:bodyPr/>
                    <a:lstStyle/>
                    <a:p>
                      <a:r>
                        <a:rPr lang="en-US" sz="1600" dirty="0">
                          <a:latin typeface="Calibri" panose="020F0502020204030204" pitchFamily="34" charset="0"/>
                          <a:cs typeface="Calibri" panose="020F0502020204030204" pitchFamily="34" charset="0"/>
                        </a:rPr>
                        <a:t>201 (37%)</a:t>
                      </a:r>
                    </a:p>
                  </a:txBody>
                  <a:tcPr/>
                </a:tc>
                <a:tc>
                  <a:txBody>
                    <a:bodyPr/>
                    <a:lstStyle/>
                    <a:p>
                      <a:r>
                        <a:rPr lang="en-US" sz="1600" dirty="0">
                          <a:latin typeface="Calibri" panose="020F0502020204030204" pitchFamily="34" charset="0"/>
                          <a:cs typeface="Calibri" panose="020F0502020204030204" pitchFamily="34" charset="0"/>
                        </a:rPr>
                        <a:t>124 (23%)</a:t>
                      </a:r>
                    </a:p>
                  </a:txBody>
                  <a:tcPr/>
                </a:tc>
                <a:tc>
                  <a:txBody>
                    <a:bodyPr/>
                    <a:lstStyle/>
                    <a:p>
                      <a:r>
                        <a:rPr lang="en-US" sz="1600" dirty="0">
                          <a:latin typeface="Calibri" panose="020F0502020204030204" pitchFamily="34" charset="0"/>
                          <a:cs typeface="Calibri" panose="020F0502020204030204" pitchFamily="34" charset="0"/>
                        </a:rPr>
                        <a:t>110 (20%)</a:t>
                      </a:r>
                    </a:p>
                  </a:txBody>
                  <a:tcPr/>
                </a:tc>
                <a:tc>
                  <a:txBody>
                    <a:bodyPr/>
                    <a:lstStyle/>
                    <a:p>
                      <a:r>
                        <a:rPr lang="en-US" sz="1600" dirty="0">
                          <a:latin typeface="Calibri" panose="020F0502020204030204" pitchFamily="34" charset="0"/>
                          <a:cs typeface="Calibri" panose="020F0502020204030204" pitchFamily="34" charset="0"/>
                        </a:rPr>
                        <a:t>37 (7%)</a:t>
                      </a:r>
                    </a:p>
                  </a:txBody>
                  <a:tcPr/>
                </a:tc>
                <a:tc>
                  <a:txBody>
                    <a:bodyPr/>
                    <a:lstStyle/>
                    <a:p>
                      <a:r>
                        <a:rPr lang="en-US" sz="1600" dirty="0">
                          <a:latin typeface="Calibri" panose="020F0502020204030204" pitchFamily="34" charset="0"/>
                          <a:cs typeface="Calibri" panose="020F0502020204030204" pitchFamily="34" charset="0"/>
                        </a:rPr>
                        <a:t>72 (13%)</a:t>
                      </a:r>
                    </a:p>
                  </a:txBody>
                  <a:tcPr/>
                </a:tc>
                <a:tc>
                  <a:txBody>
                    <a:bodyPr/>
                    <a:lstStyle/>
                    <a:p>
                      <a:r>
                        <a:rPr lang="en-US" sz="1600" dirty="0">
                          <a:latin typeface="Calibri" panose="020F0502020204030204" pitchFamily="34" charset="0"/>
                          <a:cs typeface="Calibri" panose="020F0502020204030204" pitchFamily="34" charset="0"/>
                        </a:rPr>
                        <a:t>544</a:t>
                      </a:r>
                    </a:p>
                  </a:txBody>
                  <a:tcPr/>
                </a:tc>
                <a:extLst>
                  <a:ext uri="{0D108BD9-81ED-4DB2-BD59-A6C34878D82A}">
                    <a16:rowId xmlns:a16="http://schemas.microsoft.com/office/drawing/2014/main" val="1242825192"/>
                  </a:ext>
                </a:extLst>
              </a:tr>
              <a:tr h="384530">
                <a:tc>
                  <a:txBody>
                    <a:bodyPr/>
                    <a:lstStyle/>
                    <a:p>
                      <a:r>
                        <a:rPr lang="en-US" sz="1600" dirty="0">
                          <a:latin typeface="Calibri" panose="020F0502020204030204" pitchFamily="34" charset="0"/>
                          <a:cs typeface="Calibri" panose="020F0502020204030204" pitchFamily="34" charset="0"/>
                        </a:rPr>
                        <a:t>United States</a:t>
                      </a:r>
                    </a:p>
                  </a:txBody>
                  <a:tcPr/>
                </a:tc>
                <a:tc>
                  <a:txBody>
                    <a:bodyPr/>
                    <a:lstStyle/>
                    <a:p>
                      <a:r>
                        <a:rPr lang="en-US" sz="1600" dirty="0">
                          <a:latin typeface="Calibri" panose="020F0502020204030204" pitchFamily="34" charset="0"/>
                          <a:cs typeface="Calibri" panose="020F0502020204030204" pitchFamily="34" charset="0"/>
                        </a:rPr>
                        <a:t>26,672 (28%)</a:t>
                      </a:r>
                    </a:p>
                  </a:txBody>
                  <a:tcPr/>
                </a:tc>
                <a:tc>
                  <a:txBody>
                    <a:bodyPr/>
                    <a:lstStyle/>
                    <a:p>
                      <a:r>
                        <a:rPr lang="en-US" sz="1600" dirty="0">
                          <a:latin typeface="Calibri" panose="020F0502020204030204" pitchFamily="34" charset="0"/>
                          <a:cs typeface="Calibri" panose="020F0502020204030204" pitchFamily="34" charset="0"/>
                        </a:rPr>
                        <a:t>38,035 (40%)</a:t>
                      </a:r>
                    </a:p>
                  </a:txBody>
                  <a:tcPr/>
                </a:tc>
                <a:tc>
                  <a:txBody>
                    <a:bodyPr/>
                    <a:lstStyle/>
                    <a:p>
                      <a:r>
                        <a:rPr lang="en-US" sz="1600" dirty="0">
                          <a:latin typeface="Calibri" panose="020F0502020204030204" pitchFamily="34" charset="0"/>
                          <a:cs typeface="Calibri" panose="020F0502020204030204" pitchFamily="34" charset="0"/>
                        </a:rPr>
                        <a:t>14,301 (15%)</a:t>
                      </a:r>
                    </a:p>
                  </a:txBody>
                  <a:tcPr/>
                </a:tc>
                <a:tc>
                  <a:txBody>
                    <a:bodyPr/>
                    <a:lstStyle/>
                    <a:p>
                      <a:r>
                        <a:rPr lang="en-US" sz="1600" dirty="0">
                          <a:latin typeface="Calibri" panose="020F0502020204030204" pitchFamily="34" charset="0"/>
                          <a:cs typeface="Calibri" panose="020F0502020204030204" pitchFamily="34" charset="0"/>
                        </a:rPr>
                        <a:t>5,785 (6%)</a:t>
                      </a:r>
                    </a:p>
                  </a:txBody>
                  <a:tcPr/>
                </a:tc>
                <a:tc>
                  <a:txBody>
                    <a:bodyPr/>
                    <a:lstStyle/>
                    <a:p>
                      <a:r>
                        <a:rPr lang="en-US" sz="1600" dirty="0">
                          <a:latin typeface="Calibri" panose="020F0502020204030204" pitchFamily="34" charset="0"/>
                          <a:cs typeface="Calibri" panose="020F0502020204030204" pitchFamily="34" charset="0"/>
                        </a:rPr>
                        <a:t>9,705 (10%)</a:t>
                      </a:r>
                    </a:p>
                  </a:txBody>
                  <a:tcPr/>
                </a:tc>
                <a:tc>
                  <a:txBody>
                    <a:bodyPr/>
                    <a:lstStyle/>
                    <a:p>
                      <a:r>
                        <a:rPr lang="en-US" sz="1600" dirty="0">
                          <a:latin typeface="Calibri" panose="020F0502020204030204" pitchFamily="34" charset="0"/>
                          <a:cs typeface="Calibri" panose="020F0502020204030204" pitchFamily="34" charset="0"/>
                        </a:rPr>
                        <a:t>94,498</a:t>
                      </a:r>
                    </a:p>
                  </a:txBody>
                  <a:tcPr/>
                </a:tc>
                <a:extLst>
                  <a:ext uri="{0D108BD9-81ED-4DB2-BD59-A6C34878D82A}">
                    <a16:rowId xmlns:a16="http://schemas.microsoft.com/office/drawing/2014/main" val="734891829"/>
                  </a:ext>
                </a:extLst>
              </a:tr>
            </a:tbl>
          </a:graphicData>
        </a:graphic>
      </p:graphicFrame>
    </p:spTree>
    <p:extLst>
      <p:ext uri="{BB962C8B-B14F-4D97-AF65-F5344CB8AC3E}">
        <p14:creationId xmlns:p14="http://schemas.microsoft.com/office/powerpoint/2010/main" val="149260704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Climate and Water Resources</a:t>
            </a:r>
            <a:br>
              <a:rPr lang="en-US" dirty="0"/>
            </a:br>
            <a:r>
              <a:rPr lang="en-US" dirty="0"/>
              <a:t>Terminology</a:t>
            </a:r>
          </a:p>
        </p:txBody>
      </p:sp>
      <p:sp>
        <p:nvSpPr>
          <p:cNvPr id="3" name="Content Placeholder 2"/>
          <p:cNvSpPr>
            <a:spLocks noGrp="1"/>
          </p:cNvSpPr>
          <p:nvPr>
            <p:ph sz="quarter" idx="1"/>
          </p:nvPr>
        </p:nvSpPr>
        <p:spPr>
          <a:xfrm>
            <a:off x="998070" y="1900518"/>
            <a:ext cx="9568329" cy="4573434"/>
          </a:xfrm>
        </p:spPr>
        <p:txBody>
          <a:bodyPr>
            <a:normAutofit/>
          </a:bodyPr>
          <a:lstStyle/>
          <a:p>
            <a:pPr>
              <a:buFont typeface="Courier New" panose="02070309020205020404" pitchFamily="49" charset="0"/>
              <a:buChar char="o"/>
            </a:pPr>
            <a:r>
              <a:rPr lang="en-US" dirty="0"/>
              <a:t>Climate </a:t>
            </a:r>
          </a:p>
          <a:p>
            <a:pPr lvl="1">
              <a:buFont typeface="Courier New" panose="02070309020205020404" pitchFamily="49" charset="0"/>
              <a:buChar char="o"/>
            </a:pPr>
            <a:r>
              <a:rPr lang="en-US" dirty="0"/>
              <a:t>Long-term averages of temperature, humidity, and rainfall patterns</a:t>
            </a:r>
          </a:p>
          <a:p>
            <a:pPr>
              <a:buFont typeface="Courier New" panose="02070309020205020404" pitchFamily="49" charset="0"/>
              <a:buChar char="o"/>
            </a:pPr>
            <a:r>
              <a:rPr lang="en-US" dirty="0"/>
              <a:t>Weather </a:t>
            </a:r>
          </a:p>
          <a:p>
            <a:pPr lvl="1">
              <a:buFont typeface="Courier New" panose="02070309020205020404" pitchFamily="49" charset="0"/>
              <a:buChar char="o"/>
            </a:pPr>
            <a:r>
              <a:rPr lang="en-US" dirty="0"/>
              <a:t>Short-term local atmospheric conditions</a:t>
            </a:r>
          </a:p>
        </p:txBody>
      </p:sp>
    </p:spTree>
    <p:extLst>
      <p:ext uri="{BB962C8B-B14F-4D97-AF65-F5344CB8AC3E}">
        <p14:creationId xmlns:p14="http://schemas.microsoft.com/office/powerpoint/2010/main" val="157331171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Climate Change and Water</a:t>
            </a:r>
          </a:p>
        </p:txBody>
      </p:sp>
      <p:sp>
        <p:nvSpPr>
          <p:cNvPr id="3" name="Content Placeholder 2"/>
          <p:cNvSpPr>
            <a:spLocks noGrp="1"/>
          </p:cNvSpPr>
          <p:nvPr>
            <p:ph sz="quarter" idx="1"/>
          </p:nvPr>
        </p:nvSpPr>
        <p:spPr>
          <a:xfrm>
            <a:off x="1021975" y="1881094"/>
            <a:ext cx="9825319" cy="4057650"/>
          </a:xfrm>
        </p:spPr>
        <p:txBody>
          <a:bodyPr/>
          <a:lstStyle/>
          <a:p>
            <a:pPr>
              <a:buFont typeface="Courier New" panose="02070309020205020404" pitchFamily="49" charset="0"/>
              <a:buChar char="o"/>
            </a:pPr>
            <a:r>
              <a:rPr lang="en-US" dirty="0"/>
              <a:t>Increase in global temperatures </a:t>
            </a:r>
          </a:p>
          <a:p>
            <a:pPr lvl="1">
              <a:buFont typeface="Courier New" panose="02070309020205020404" pitchFamily="49" charset="0"/>
              <a:buChar char="o"/>
            </a:pPr>
            <a:r>
              <a:rPr lang="en-US" dirty="0"/>
              <a:t>Glacial melt leads to rising sea levels (flood)</a:t>
            </a:r>
          </a:p>
          <a:p>
            <a:pPr lvl="1">
              <a:buFont typeface="Courier New" panose="02070309020205020404" pitchFamily="49" charset="0"/>
              <a:buChar char="o"/>
            </a:pPr>
            <a:r>
              <a:rPr lang="en-US" dirty="0"/>
              <a:t>Warm air holds more moisture leading to more intense storms (flood)</a:t>
            </a:r>
          </a:p>
          <a:p>
            <a:pPr lvl="1">
              <a:buFont typeface="Courier New" panose="02070309020205020404" pitchFamily="49" charset="0"/>
              <a:buChar char="o"/>
            </a:pPr>
            <a:r>
              <a:rPr lang="en-US" dirty="0"/>
              <a:t>Salt water intrusion to fresh water and subsequent plant stress</a:t>
            </a:r>
          </a:p>
          <a:p>
            <a:pPr lvl="1">
              <a:buFont typeface="Courier New" panose="02070309020205020404" pitchFamily="49" charset="0"/>
              <a:buChar char="o"/>
            </a:pPr>
            <a:r>
              <a:rPr lang="en-US" dirty="0"/>
              <a:t>More extreme cold and heat waves and longer duration</a:t>
            </a:r>
          </a:p>
          <a:p>
            <a:pPr lvl="2">
              <a:buFont typeface="Courier New" panose="02070309020205020404" pitchFamily="49" charset="0"/>
              <a:buChar char="o"/>
            </a:pPr>
            <a:r>
              <a:rPr lang="en-US" dirty="0"/>
              <a:t>Heating in Arctic changes jet stream </a:t>
            </a:r>
          </a:p>
          <a:p>
            <a:pPr lvl="2">
              <a:buFont typeface="Courier New" panose="02070309020205020404" pitchFamily="49" charset="0"/>
              <a:buChar char="o"/>
            </a:pPr>
            <a:r>
              <a:rPr lang="en-US" dirty="0"/>
              <a:t>Arctic oscillations more extreme (more extreme cold further south; heat waves further north)</a:t>
            </a:r>
          </a:p>
          <a:p>
            <a:pPr lvl="2">
              <a:buFont typeface="Courier New" panose="02070309020205020404" pitchFamily="49" charset="0"/>
              <a:buChar char="o"/>
            </a:pPr>
            <a:r>
              <a:rPr lang="en-US" dirty="0"/>
              <a:t>Air trapped in troughs making duration of extreme events longer</a:t>
            </a:r>
          </a:p>
          <a:p>
            <a:pPr lvl="1">
              <a:buFont typeface="Courier New" panose="02070309020205020404" pitchFamily="49" charset="0"/>
              <a:buChar char="o"/>
            </a:pPr>
            <a:r>
              <a:rPr lang="en-US" dirty="0"/>
              <a:t>Drought</a:t>
            </a:r>
          </a:p>
        </p:txBody>
      </p:sp>
    </p:spTree>
    <p:extLst>
      <p:ext uri="{BB962C8B-B14F-4D97-AF65-F5344CB8AC3E}">
        <p14:creationId xmlns:p14="http://schemas.microsoft.com/office/powerpoint/2010/main" val="8556593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Climate change – food safety impacts</a:t>
            </a:r>
          </a:p>
        </p:txBody>
      </p:sp>
      <p:sp>
        <p:nvSpPr>
          <p:cNvPr id="3" name="Content Placeholder 2"/>
          <p:cNvSpPr>
            <a:spLocks noGrp="1"/>
          </p:cNvSpPr>
          <p:nvPr>
            <p:ph sz="quarter" idx="1"/>
          </p:nvPr>
        </p:nvSpPr>
        <p:spPr>
          <a:xfrm>
            <a:off x="1075764" y="1816846"/>
            <a:ext cx="9490635" cy="4657105"/>
          </a:xfrm>
        </p:spPr>
        <p:txBody>
          <a:bodyPr/>
          <a:lstStyle/>
          <a:p>
            <a:pPr>
              <a:buFont typeface="Courier New" panose="02070309020205020404" pitchFamily="49" charset="0"/>
              <a:buChar char="o"/>
            </a:pPr>
            <a:r>
              <a:rPr lang="en-US" dirty="0"/>
              <a:t>Drought</a:t>
            </a:r>
          </a:p>
          <a:p>
            <a:pPr lvl="1">
              <a:buFont typeface="Courier New" panose="02070309020205020404" pitchFamily="49" charset="0"/>
              <a:buChar char="o"/>
            </a:pPr>
            <a:r>
              <a:rPr lang="en-US" dirty="0"/>
              <a:t>Insufficient water for plant growth</a:t>
            </a:r>
          </a:p>
          <a:p>
            <a:pPr lvl="1">
              <a:buFont typeface="Courier New" panose="02070309020205020404" pitchFamily="49" charset="0"/>
              <a:buChar char="o"/>
            </a:pPr>
            <a:r>
              <a:rPr lang="en-US" dirty="0"/>
              <a:t>Plant stress – greater susceptibility to pathogen infiltration</a:t>
            </a:r>
          </a:p>
          <a:p>
            <a:pPr>
              <a:buFont typeface="Courier New" panose="02070309020205020404" pitchFamily="49" charset="0"/>
              <a:buChar char="o"/>
            </a:pPr>
            <a:r>
              <a:rPr lang="en-US" dirty="0"/>
              <a:t>Temperature ranges and extremes </a:t>
            </a:r>
          </a:p>
          <a:p>
            <a:pPr lvl="1">
              <a:buFont typeface="Courier New" panose="02070309020205020404" pitchFamily="49" charset="0"/>
              <a:buChar char="o"/>
            </a:pPr>
            <a:r>
              <a:rPr lang="en-US" dirty="0"/>
              <a:t>Greater global range of potential pathogen growth </a:t>
            </a:r>
          </a:p>
          <a:p>
            <a:pPr>
              <a:buFont typeface="Courier New" panose="02070309020205020404" pitchFamily="49" charset="0"/>
              <a:buChar char="o"/>
            </a:pPr>
            <a:r>
              <a:rPr lang="en-US" dirty="0"/>
              <a:t>Flood </a:t>
            </a:r>
          </a:p>
          <a:p>
            <a:pPr lvl="1">
              <a:buFont typeface="Courier New" panose="02070309020205020404" pitchFamily="49" charset="0"/>
              <a:buChar char="o"/>
            </a:pPr>
            <a:r>
              <a:rPr lang="en-US" dirty="0"/>
              <a:t>Runoff of contaminants from surfaces into agriculture production fields</a:t>
            </a:r>
          </a:p>
          <a:p>
            <a:pPr lvl="1">
              <a:buFont typeface="Courier New" panose="02070309020205020404" pitchFamily="49" charset="0"/>
              <a:buChar char="o"/>
            </a:pPr>
            <a:r>
              <a:rPr lang="en-US" dirty="0"/>
              <a:t>Less solar inactivation of surface microorganisms</a:t>
            </a:r>
          </a:p>
        </p:txBody>
      </p:sp>
    </p:spTree>
    <p:extLst>
      <p:ext uri="{BB962C8B-B14F-4D97-AF65-F5344CB8AC3E}">
        <p14:creationId xmlns:p14="http://schemas.microsoft.com/office/powerpoint/2010/main" val="325522879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Pathogen Increases Related to Extremes</a:t>
            </a:r>
          </a:p>
        </p:txBody>
      </p:sp>
      <p:sp>
        <p:nvSpPr>
          <p:cNvPr id="3" name="TextBox 2"/>
          <p:cNvSpPr txBox="1"/>
          <p:nvPr/>
        </p:nvSpPr>
        <p:spPr>
          <a:xfrm>
            <a:off x="470868" y="1857080"/>
            <a:ext cx="5119227" cy="2831544"/>
          </a:xfrm>
          <a:prstGeom prst="rect">
            <a:avLst/>
          </a:prstGeom>
          <a:blipFill>
            <a:blip r:embed="rId2"/>
            <a:tile tx="0" ty="0" sx="100000" sy="100000" flip="none" algn="tl"/>
          </a:blipFill>
          <a:ln w="15875">
            <a:solidFill>
              <a:schemeClr val="tx1">
                <a:lumMod val="95000"/>
                <a:lumOff val="5000"/>
              </a:schemeClr>
            </a:solidFill>
          </a:ln>
        </p:spPr>
        <p:txBody>
          <a:bodyPr wrap="square" rtlCol="0">
            <a:spAutoFit/>
          </a:bodyPr>
          <a:lstStyle/>
          <a:p>
            <a:pPr>
              <a:spcAft>
                <a:spcPts val="600"/>
              </a:spcAft>
            </a:pPr>
            <a:r>
              <a:rPr lang="en-US" sz="2400" dirty="0">
                <a:latin typeface="Calibri" panose="020F0502020204030204" pitchFamily="34" charset="0"/>
                <a:cs typeface="Calibri" panose="020F0502020204030204" pitchFamily="34" charset="0"/>
              </a:rPr>
              <a:t>Fecal Contamination of Agricultural Soils Before and After Hurricane-Associated Flooding in North Carolina</a:t>
            </a:r>
          </a:p>
          <a:p>
            <a:pPr>
              <a:spcAft>
                <a:spcPts val="600"/>
              </a:spcAft>
            </a:pPr>
            <a:r>
              <a:rPr lang="en-US" sz="1400" dirty="0">
                <a:latin typeface="Calibri" panose="020F0502020204030204" pitchFamily="34" charset="0"/>
                <a:cs typeface="Calibri" panose="020F0502020204030204" pitchFamily="34" charset="0"/>
              </a:rPr>
              <a:t>M. J. Casteel, M. D. </a:t>
            </a:r>
            <a:r>
              <a:rPr lang="en-US" sz="1400" dirty="0" err="1">
                <a:latin typeface="Calibri" panose="020F0502020204030204" pitchFamily="34" charset="0"/>
                <a:cs typeface="Calibri" panose="020F0502020204030204" pitchFamily="34" charset="0"/>
              </a:rPr>
              <a:t>Sobsey</a:t>
            </a:r>
            <a:r>
              <a:rPr lang="en-US" sz="1400" dirty="0">
                <a:latin typeface="Calibri" panose="020F0502020204030204" pitchFamily="34" charset="0"/>
                <a:cs typeface="Calibri" panose="020F0502020204030204" pitchFamily="34" charset="0"/>
              </a:rPr>
              <a:t>, J. P. Mueller</a:t>
            </a:r>
          </a:p>
          <a:p>
            <a:pPr>
              <a:spcAft>
                <a:spcPts val="600"/>
              </a:spcAft>
            </a:pPr>
            <a:r>
              <a:rPr lang="en-US" i="1" dirty="0">
                <a:latin typeface="Calibri" panose="020F0502020204030204" pitchFamily="34" charset="0"/>
                <a:cs typeface="Calibri" panose="020F0502020204030204" pitchFamily="34" charset="0"/>
              </a:rPr>
              <a:t>Journal of Environmental Science and Health Part A</a:t>
            </a:r>
            <a:r>
              <a:rPr lang="en-US" dirty="0">
                <a:latin typeface="Calibri" panose="020F0502020204030204" pitchFamily="34" charset="0"/>
                <a:cs typeface="Calibri" panose="020F0502020204030204" pitchFamily="34" charset="0"/>
              </a:rPr>
              <a:t>, 41: 173-184, 2006</a:t>
            </a:r>
          </a:p>
          <a:p>
            <a:pPr>
              <a:spcAft>
                <a:spcPts val="600"/>
              </a:spcAft>
            </a:pPr>
            <a:r>
              <a:rPr lang="en-US" dirty="0">
                <a:latin typeface="Calibri" panose="020F0502020204030204" pitchFamily="34" charset="0"/>
                <a:cs typeface="Calibri" panose="020F0502020204030204" pitchFamily="34" charset="0"/>
              </a:rPr>
              <a:t>DOI:10.1080/10934520500351884</a:t>
            </a:r>
          </a:p>
          <a:p>
            <a:pPr>
              <a:spcAft>
                <a:spcPts val="600"/>
              </a:spcAft>
            </a:pPr>
            <a:endParaRPr lang="en-US" dirty="0">
              <a:latin typeface="Calibri" panose="020F0502020204030204" pitchFamily="34" charset="0"/>
              <a:cs typeface="Calibri" panose="020F0502020204030204" pitchFamily="34" charset="0"/>
            </a:endParaRPr>
          </a:p>
        </p:txBody>
      </p:sp>
      <p:sp>
        <p:nvSpPr>
          <p:cNvPr id="6" name="TextBox 5"/>
          <p:cNvSpPr txBox="1"/>
          <p:nvPr/>
        </p:nvSpPr>
        <p:spPr>
          <a:xfrm>
            <a:off x="6081550" y="2281615"/>
            <a:ext cx="5119227" cy="3139321"/>
          </a:xfrm>
          <a:prstGeom prst="rect">
            <a:avLst/>
          </a:prstGeom>
          <a:blipFill>
            <a:blip r:embed="rId2"/>
            <a:tile tx="0" ty="0" sx="100000" sy="100000" flip="none" algn="tl"/>
          </a:blipFill>
          <a:ln w="15875">
            <a:solidFill>
              <a:schemeClr val="tx1">
                <a:lumMod val="95000"/>
                <a:lumOff val="5000"/>
              </a:schemeClr>
            </a:solidFill>
          </a:ln>
        </p:spPr>
        <p:txBody>
          <a:bodyPr wrap="square" rtlCol="0">
            <a:spAutoFit/>
          </a:bodyPr>
          <a:lstStyle/>
          <a:p>
            <a:pPr>
              <a:spcAft>
                <a:spcPts val="600"/>
              </a:spcAft>
            </a:pPr>
            <a:r>
              <a:rPr lang="en-US" sz="2400" dirty="0">
                <a:latin typeface="Calibri" panose="020F0502020204030204" pitchFamily="34" charset="0"/>
                <a:cs typeface="Calibri" panose="020F0502020204030204" pitchFamily="34" charset="0"/>
              </a:rPr>
              <a:t>Climate change-induced increases in precipitation are reducing the potential for solar ultraviolet radiation to inactivate pathogens in surface waters</a:t>
            </a:r>
          </a:p>
          <a:p>
            <a:pPr>
              <a:spcAft>
                <a:spcPts val="600"/>
              </a:spcAft>
            </a:pPr>
            <a:r>
              <a:rPr lang="en-US" sz="1400" dirty="0">
                <a:latin typeface="Calibri" panose="020F0502020204030204" pitchFamily="34" charset="0"/>
                <a:cs typeface="Calibri" panose="020F0502020204030204" pitchFamily="34" charset="0"/>
              </a:rPr>
              <a:t>C. E. Williamson, S. </a:t>
            </a:r>
            <a:r>
              <a:rPr lang="en-US" sz="1400" dirty="0" err="1">
                <a:latin typeface="Calibri" panose="020F0502020204030204" pitchFamily="34" charset="0"/>
                <a:cs typeface="Calibri" panose="020F0502020204030204" pitchFamily="34" charset="0"/>
              </a:rPr>
              <a:t>Madronich</a:t>
            </a:r>
            <a:r>
              <a:rPr lang="en-US" sz="1400" dirty="0">
                <a:latin typeface="Calibri" panose="020F0502020204030204" pitchFamily="34" charset="0"/>
                <a:cs typeface="Calibri" panose="020F0502020204030204" pitchFamily="34" charset="0"/>
              </a:rPr>
              <a:t>, A. Lal, R. G. </a:t>
            </a:r>
            <a:r>
              <a:rPr lang="en-US" sz="1400" dirty="0" err="1">
                <a:latin typeface="Calibri" panose="020F0502020204030204" pitchFamily="34" charset="0"/>
                <a:cs typeface="Calibri" panose="020F0502020204030204" pitchFamily="34" charset="0"/>
              </a:rPr>
              <a:t>Zepp</a:t>
            </a:r>
            <a:r>
              <a:rPr lang="en-US" sz="1400" dirty="0">
                <a:latin typeface="Calibri" panose="020F0502020204030204" pitchFamily="34" charset="0"/>
                <a:cs typeface="Calibri" panose="020F0502020204030204" pitchFamily="34" charset="0"/>
              </a:rPr>
              <a:t>, R. M. Lucas, E. P. </a:t>
            </a:r>
            <a:r>
              <a:rPr lang="en-US" sz="1400" dirty="0" err="1">
                <a:latin typeface="Calibri" panose="020F0502020204030204" pitchFamily="34" charset="0"/>
                <a:cs typeface="Calibri" panose="020F0502020204030204" pitchFamily="34" charset="0"/>
              </a:rPr>
              <a:t>Overholt</a:t>
            </a:r>
            <a:r>
              <a:rPr lang="en-US" sz="1400" dirty="0">
                <a:latin typeface="Calibri" panose="020F0502020204030204" pitchFamily="34" charset="0"/>
                <a:cs typeface="Calibri" panose="020F0502020204030204" pitchFamily="34" charset="0"/>
              </a:rPr>
              <a:t>, K. C. Rose, S. G. </a:t>
            </a:r>
            <a:r>
              <a:rPr lang="en-US" sz="1400" dirty="0" err="1">
                <a:latin typeface="Calibri" panose="020F0502020204030204" pitchFamily="34" charset="0"/>
                <a:cs typeface="Calibri" panose="020F0502020204030204" pitchFamily="34" charset="0"/>
              </a:rPr>
              <a:t>Schladow</a:t>
            </a:r>
            <a:r>
              <a:rPr lang="en-US" sz="1400" dirty="0">
                <a:latin typeface="Calibri" panose="020F0502020204030204" pitchFamily="34" charset="0"/>
                <a:cs typeface="Calibri" panose="020F0502020204030204" pitchFamily="34" charset="0"/>
              </a:rPr>
              <a:t>, J. Lee-Taylor</a:t>
            </a:r>
          </a:p>
          <a:p>
            <a:pPr>
              <a:spcAft>
                <a:spcPts val="600"/>
              </a:spcAft>
            </a:pPr>
            <a:r>
              <a:rPr lang="en-US" i="1" dirty="0">
                <a:latin typeface="Calibri" panose="020F0502020204030204" pitchFamily="34" charset="0"/>
                <a:cs typeface="Calibri" panose="020F0502020204030204" pitchFamily="34" charset="0"/>
              </a:rPr>
              <a:t>Scientific Reports</a:t>
            </a:r>
            <a:r>
              <a:rPr lang="en-US" dirty="0">
                <a:latin typeface="Calibri" panose="020F0502020204030204" pitchFamily="34" charset="0"/>
                <a:cs typeface="Calibri" panose="020F0502020204030204" pitchFamily="34" charset="0"/>
              </a:rPr>
              <a:t> 7: 13033, 2017 </a:t>
            </a:r>
          </a:p>
          <a:p>
            <a:pPr>
              <a:spcAft>
                <a:spcPts val="600"/>
              </a:spcAft>
            </a:pPr>
            <a:r>
              <a:rPr lang="en-US" dirty="0">
                <a:latin typeface="Calibri" panose="020F0502020204030204" pitchFamily="34" charset="0"/>
                <a:cs typeface="Calibri" panose="020F0502020204030204" pitchFamily="34" charset="0"/>
              </a:rPr>
              <a:t>DOI:10.1038/s41598-017-13392-22017</a:t>
            </a:r>
          </a:p>
          <a:p>
            <a:pPr>
              <a:spcAft>
                <a:spcPts val="600"/>
              </a:spcAft>
            </a:pP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1582477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274638"/>
            <a:ext cx="10375153" cy="1143000"/>
          </a:xfrm>
        </p:spPr>
        <p:txBody>
          <a:bodyPr>
            <a:normAutofit fontScale="90000"/>
          </a:bodyPr>
          <a:lstStyle/>
          <a:p>
            <a:r>
              <a:rPr lang="en-US" dirty="0"/>
              <a:t>Foodborne Illness Outbreaks Associated with Environmental Water - </a:t>
            </a:r>
            <a:br>
              <a:rPr lang="en-US" dirty="0"/>
            </a:br>
            <a:r>
              <a:rPr lang="en-US" dirty="0"/>
              <a:t>Examples</a:t>
            </a:r>
          </a:p>
        </p:txBody>
      </p:sp>
      <p:sp>
        <p:nvSpPr>
          <p:cNvPr id="3" name="Content Placeholder 2"/>
          <p:cNvSpPr>
            <a:spLocks noGrp="1"/>
          </p:cNvSpPr>
          <p:nvPr>
            <p:ph sz="quarter" idx="1"/>
          </p:nvPr>
        </p:nvSpPr>
        <p:spPr>
          <a:xfrm>
            <a:off x="609600" y="1918446"/>
            <a:ext cx="10697882" cy="4555505"/>
          </a:xfrm>
        </p:spPr>
        <p:txBody>
          <a:bodyPr/>
          <a:lstStyle/>
          <a:p>
            <a:r>
              <a:rPr lang="en-US" i="1" dirty="0"/>
              <a:t>Salmonella</a:t>
            </a:r>
            <a:r>
              <a:rPr lang="en-US" dirty="0"/>
              <a:t> in alfalfa sprouts, 140 illness cases in 26 states, 2010 to 2011</a:t>
            </a:r>
          </a:p>
          <a:p>
            <a:pPr lvl="1"/>
            <a:r>
              <a:rPr lang="en-US" dirty="0"/>
              <a:t>Environmental water run-off sample yielded strain indistinguishable from outbreak strain </a:t>
            </a:r>
            <a:r>
              <a:rPr lang="en-US" sz="1400" dirty="0"/>
              <a:t>(</a:t>
            </a:r>
            <a:r>
              <a:rPr lang="en-US" sz="1400" dirty="0">
                <a:hlinkClick r:id="rId2"/>
              </a:rPr>
              <a:t>https://www.cdc.gov/salmonella/2010/alfala-sprouts-2-10-11.html</a:t>
            </a:r>
            <a:r>
              <a:rPr lang="en-US" sz="1400" dirty="0"/>
              <a:t>)</a:t>
            </a:r>
          </a:p>
          <a:p>
            <a:r>
              <a:rPr lang="en-US" i="1" dirty="0"/>
              <a:t>Salmonella</a:t>
            </a:r>
            <a:r>
              <a:rPr lang="en-US" dirty="0"/>
              <a:t> in tomatoes, 510 illnesses in 26 states in 2002, 72 illness cases in 16 states in 2005</a:t>
            </a:r>
          </a:p>
          <a:p>
            <a:pPr lvl="1"/>
            <a:r>
              <a:rPr lang="en-US" dirty="0"/>
              <a:t>Outbreak strain isolated from pond irrigation water in 2005 outbreak </a:t>
            </a:r>
            <a:r>
              <a:rPr lang="en-US" sz="1400" dirty="0"/>
              <a:t>(</a:t>
            </a:r>
            <a:r>
              <a:rPr lang="en-US" sz="1400" dirty="0">
                <a:hlinkClick r:id="rId3"/>
              </a:rPr>
              <a:t>https://pubmed.ncbi.nlm.nih.gov/17475091/</a:t>
            </a:r>
            <a:r>
              <a:rPr lang="en-US" sz="1400" dirty="0"/>
              <a:t>)</a:t>
            </a:r>
          </a:p>
          <a:p>
            <a:r>
              <a:rPr lang="en-US" i="1" dirty="0"/>
              <a:t>Escherichia coli </a:t>
            </a:r>
            <a:r>
              <a:rPr lang="en-US" dirty="0"/>
              <a:t>O157:H7, 62 illness cases in 16 states and the District of Columbia, 2018 to 2019</a:t>
            </a:r>
          </a:p>
          <a:p>
            <a:pPr lvl="1"/>
            <a:r>
              <a:rPr lang="en-US" dirty="0"/>
              <a:t>Outbreak strain found in sediment collected within agricultural water reservoir </a:t>
            </a:r>
            <a:r>
              <a:rPr lang="en-US" sz="1400" dirty="0"/>
              <a:t>(</a:t>
            </a:r>
            <a:r>
              <a:rPr lang="en-US" sz="1400" dirty="0">
                <a:hlinkClick r:id="rId4"/>
              </a:rPr>
              <a:t>https://www.cdc.gov/ecoli/2018/o157h7-11-18/index.html</a:t>
            </a:r>
            <a:r>
              <a:rPr lang="en-US" sz="1400" dirty="0"/>
              <a:t>)</a:t>
            </a:r>
          </a:p>
          <a:p>
            <a:pPr lvl="1"/>
            <a:endParaRPr lang="en-US" dirty="0"/>
          </a:p>
          <a:p>
            <a:pPr marL="365760" lvl="1" indent="0">
              <a:buNone/>
            </a:pPr>
            <a:endParaRPr lang="en-US" dirty="0"/>
          </a:p>
        </p:txBody>
      </p:sp>
    </p:spTree>
    <p:extLst>
      <p:ext uri="{BB962C8B-B14F-4D97-AF65-F5344CB8AC3E}">
        <p14:creationId xmlns:p14="http://schemas.microsoft.com/office/powerpoint/2010/main" val="417453398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154024" cy="1143000"/>
          </a:xfrm>
        </p:spPr>
        <p:txBody>
          <a:bodyPr/>
          <a:lstStyle/>
          <a:p>
            <a:r>
              <a:rPr lang="en-US" dirty="0"/>
              <a:t>Various Strategies to Address Agricultural Water Scarcity </a:t>
            </a:r>
          </a:p>
        </p:txBody>
      </p:sp>
      <p:sp>
        <p:nvSpPr>
          <p:cNvPr id="3" name="Content Placeholder 2"/>
          <p:cNvSpPr>
            <a:spLocks noGrp="1"/>
          </p:cNvSpPr>
          <p:nvPr>
            <p:ph sz="quarter" idx="1"/>
          </p:nvPr>
        </p:nvSpPr>
        <p:spPr>
          <a:xfrm>
            <a:off x="956234" y="1600200"/>
            <a:ext cx="9610165" cy="4873752"/>
          </a:xfrm>
        </p:spPr>
        <p:txBody>
          <a:bodyPr/>
          <a:lstStyle/>
          <a:p>
            <a:r>
              <a:rPr lang="en-US" dirty="0"/>
              <a:t>Crops </a:t>
            </a:r>
          </a:p>
          <a:p>
            <a:pPr lvl="1"/>
            <a:r>
              <a:rPr lang="en-US" dirty="0"/>
              <a:t>Location of planting</a:t>
            </a:r>
          </a:p>
          <a:p>
            <a:pPr lvl="1"/>
            <a:r>
              <a:rPr lang="en-US" dirty="0"/>
              <a:t>Drought resistant plants</a:t>
            </a:r>
          </a:p>
          <a:p>
            <a:r>
              <a:rPr lang="en-US" dirty="0"/>
              <a:t>Environment</a:t>
            </a:r>
          </a:p>
          <a:p>
            <a:pPr lvl="1"/>
            <a:r>
              <a:rPr lang="en-US" dirty="0"/>
              <a:t>Soil bacteria amendments to aid moisture retention</a:t>
            </a:r>
          </a:p>
          <a:p>
            <a:r>
              <a:rPr lang="en-US" dirty="0"/>
              <a:t>Irrigation water management</a:t>
            </a:r>
          </a:p>
          <a:p>
            <a:pPr lvl="1"/>
            <a:r>
              <a:rPr lang="en-US" dirty="0"/>
              <a:t>Optimize method and timing of application</a:t>
            </a:r>
          </a:p>
          <a:p>
            <a:pPr lvl="1"/>
            <a:r>
              <a:rPr lang="en-US" b="1" dirty="0"/>
              <a:t>Use of nontraditional water sources </a:t>
            </a:r>
          </a:p>
          <a:p>
            <a:pPr marL="365760" lvl="1" indent="0">
              <a:buNone/>
            </a:pPr>
            <a:endParaRPr lang="en-US" dirty="0"/>
          </a:p>
        </p:txBody>
      </p:sp>
    </p:spTree>
    <p:extLst>
      <p:ext uri="{BB962C8B-B14F-4D97-AF65-F5344CB8AC3E}">
        <p14:creationId xmlns:p14="http://schemas.microsoft.com/office/powerpoint/2010/main" val="406365022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Irrigation methods</a:t>
            </a:r>
          </a:p>
        </p:txBody>
      </p:sp>
      <p:sp>
        <p:nvSpPr>
          <p:cNvPr id="3" name="Content Placeholder 2"/>
          <p:cNvSpPr>
            <a:spLocks noGrp="1"/>
          </p:cNvSpPr>
          <p:nvPr>
            <p:ph sz="quarter" idx="1"/>
          </p:nvPr>
        </p:nvSpPr>
        <p:spPr>
          <a:xfrm>
            <a:off x="916481" y="1901536"/>
            <a:ext cx="5126099" cy="4299673"/>
          </a:xfrm>
        </p:spPr>
        <p:txBody>
          <a:bodyPr>
            <a:normAutofit/>
          </a:bodyPr>
          <a:lstStyle/>
          <a:p>
            <a:pPr>
              <a:buFont typeface="Courier New" panose="02070309020205020404" pitchFamily="49" charset="0"/>
              <a:buChar char="o"/>
            </a:pPr>
            <a:r>
              <a:rPr lang="en-US" dirty="0"/>
              <a:t>Surface irrigation</a:t>
            </a:r>
          </a:p>
          <a:p>
            <a:pPr lvl="1">
              <a:buFont typeface="Courier New" panose="02070309020205020404" pitchFamily="49" charset="0"/>
              <a:buChar char="o"/>
            </a:pPr>
            <a:r>
              <a:rPr lang="en-US" dirty="0"/>
              <a:t>Flood/Furrow</a:t>
            </a:r>
          </a:p>
          <a:p>
            <a:pPr lvl="2">
              <a:buFont typeface="Courier New" panose="02070309020205020404" pitchFamily="49" charset="0"/>
              <a:buChar char="o"/>
            </a:pPr>
            <a:r>
              <a:rPr lang="en-US" dirty="0"/>
              <a:t>Water applied to top of channel between row crops, flows along channel</a:t>
            </a:r>
          </a:p>
          <a:p>
            <a:pPr lvl="1">
              <a:buFont typeface="Courier New" panose="02070309020205020404" pitchFamily="49" charset="0"/>
              <a:buChar char="o"/>
            </a:pPr>
            <a:r>
              <a:rPr lang="en-US" dirty="0"/>
              <a:t>Drip irrigation </a:t>
            </a:r>
          </a:p>
          <a:p>
            <a:pPr lvl="2">
              <a:buFont typeface="Courier New" panose="02070309020205020404" pitchFamily="49" charset="0"/>
              <a:buChar char="o"/>
            </a:pPr>
            <a:r>
              <a:rPr lang="en-US" dirty="0"/>
              <a:t>Water is applied close to the soil surface</a:t>
            </a:r>
          </a:p>
          <a:p>
            <a:pPr>
              <a:buFont typeface="Courier New" panose="02070309020205020404" pitchFamily="49" charset="0"/>
              <a:buChar char="o"/>
            </a:pPr>
            <a:r>
              <a:rPr lang="en-US" dirty="0"/>
              <a:t>Subsurface irrigation</a:t>
            </a:r>
          </a:p>
          <a:p>
            <a:pPr lvl="1">
              <a:buFont typeface="Courier New" panose="02070309020205020404" pitchFamily="49" charset="0"/>
              <a:buChar char="o"/>
            </a:pPr>
            <a:r>
              <a:rPr lang="en-US" dirty="0"/>
              <a:t>Water is applied below soil surface</a:t>
            </a:r>
          </a:p>
          <a:p>
            <a:pPr>
              <a:buFont typeface="Courier New" panose="02070309020205020404" pitchFamily="49" charset="0"/>
              <a:buChar char="o"/>
            </a:pPr>
            <a:r>
              <a:rPr lang="en-US" dirty="0"/>
              <a:t>Overhead irrigation</a:t>
            </a:r>
          </a:p>
          <a:p>
            <a:pPr lvl="1">
              <a:buFont typeface="Courier New" panose="02070309020205020404" pitchFamily="49" charset="0"/>
              <a:buChar char="o"/>
            </a:pPr>
            <a:r>
              <a:rPr lang="en-US" dirty="0"/>
              <a:t>Water is applied from above the plant</a:t>
            </a:r>
          </a:p>
        </p:txBody>
      </p:sp>
      <p:sp>
        <p:nvSpPr>
          <p:cNvPr id="7" name="Content Placeholder 2"/>
          <p:cNvSpPr txBox="1">
            <a:spLocks/>
          </p:cNvSpPr>
          <p:nvPr/>
        </p:nvSpPr>
        <p:spPr>
          <a:xfrm>
            <a:off x="9458178" y="6120514"/>
            <a:ext cx="1599272" cy="384849"/>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Calibri"/>
                <a:ea typeface="+mn-ea"/>
                <a:cs typeface="Calibri"/>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Calibri"/>
                <a:ea typeface="+mn-ea"/>
                <a:cs typeface="Calibri"/>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Calibri"/>
                <a:ea typeface="+mn-ea"/>
                <a:cs typeface="Calibri"/>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Calibri"/>
                <a:ea typeface="+mn-ea"/>
                <a:cs typeface="Calibri"/>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Calibri"/>
                <a:ea typeface="+mn-ea"/>
                <a:cs typeface="Calibri"/>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spcBef>
                <a:spcPts val="0"/>
              </a:spcBef>
              <a:buNone/>
            </a:pPr>
            <a:r>
              <a:rPr lang="en-US" sz="900" dirty="0"/>
              <a:t>(L) Adobe Stock Images</a:t>
            </a:r>
          </a:p>
          <a:p>
            <a:pPr marL="0" indent="0">
              <a:spcBef>
                <a:spcPts val="0"/>
              </a:spcBef>
              <a:buNone/>
            </a:pPr>
            <a:r>
              <a:rPr lang="en-US" sz="900" dirty="0"/>
              <a:t>(R) </a:t>
            </a:r>
            <a:r>
              <a:rPr lang="en-US" sz="900" dirty="0" err="1"/>
              <a:t>iStock</a:t>
            </a:r>
            <a:r>
              <a:rPr lang="en-US" sz="900" dirty="0"/>
              <a:t> Photos</a:t>
            </a:r>
          </a:p>
        </p:txBody>
      </p:sp>
      <p:pic>
        <p:nvPicPr>
          <p:cNvPr id="11" name="Pictur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93515" y="2485864"/>
            <a:ext cx="3016624" cy="2011083"/>
          </a:xfrm>
          <a:prstGeom prst="rect">
            <a:avLst/>
          </a:prstGeom>
        </p:spPr>
      </p:pic>
      <p:sp>
        <p:nvSpPr>
          <p:cNvPr id="12" name="TextBox 11"/>
          <p:cNvSpPr txBox="1"/>
          <p:nvPr/>
        </p:nvSpPr>
        <p:spPr>
          <a:xfrm>
            <a:off x="8850995" y="4478263"/>
            <a:ext cx="982961" cy="184666"/>
          </a:xfrm>
          <a:prstGeom prst="rect">
            <a:avLst/>
          </a:prstGeom>
          <a:noFill/>
        </p:spPr>
        <p:txBody>
          <a:bodyPr wrap="none" rtlCol="0">
            <a:spAutoFit/>
          </a:bodyPr>
          <a:lstStyle/>
          <a:p>
            <a:r>
              <a:rPr lang="en-US" sz="600" dirty="0" err="1">
                <a:latin typeface="Calibri" panose="020F0502020204030204" pitchFamily="34" charset="0"/>
                <a:cs typeface="Calibri" panose="020F0502020204030204" pitchFamily="34" charset="0"/>
              </a:rPr>
              <a:t>Shutterstock</a:t>
            </a:r>
            <a:r>
              <a:rPr lang="en-US" sz="600" dirty="0">
                <a:latin typeface="Calibri" panose="020F0502020204030204" pitchFamily="34" charset="0"/>
                <a:cs typeface="Calibri" panose="020F0502020204030204" pitchFamily="34" charset="0"/>
              </a:rPr>
              <a:t> 1795299508</a:t>
            </a:r>
          </a:p>
        </p:txBody>
      </p:sp>
      <p:sp>
        <p:nvSpPr>
          <p:cNvPr id="13" name="TextBox 12"/>
          <p:cNvSpPr txBox="1"/>
          <p:nvPr/>
        </p:nvSpPr>
        <p:spPr>
          <a:xfrm>
            <a:off x="8827390" y="6707714"/>
            <a:ext cx="944489" cy="184666"/>
          </a:xfrm>
          <a:prstGeom prst="rect">
            <a:avLst/>
          </a:prstGeom>
          <a:noFill/>
        </p:spPr>
        <p:txBody>
          <a:bodyPr wrap="none" rtlCol="0">
            <a:spAutoFit/>
          </a:bodyPr>
          <a:lstStyle/>
          <a:p>
            <a:r>
              <a:rPr lang="en-US" sz="600" dirty="0" err="1">
                <a:latin typeface="Calibri" panose="020F0502020204030204" pitchFamily="34" charset="0"/>
                <a:cs typeface="Calibri" panose="020F0502020204030204" pitchFamily="34" charset="0"/>
              </a:rPr>
              <a:t>Shutterstock</a:t>
            </a:r>
            <a:r>
              <a:rPr lang="en-US" sz="600" dirty="0">
                <a:latin typeface="Calibri" panose="020F0502020204030204" pitchFamily="34" charset="0"/>
                <a:cs typeface="Calibri" panose="020F0502020204030204" pitchFamily="34" charset="0"/>
              </a:rPr>
              <a:t> 792426544</a:t>
            </a:r>
          </a:p>
        </p:txBody>
      </p:sp>
      <p:pic>
        <p:nvPicPr>
          <p:cNvPr id="14" name="Picture 1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91324" y="4702095"/>
            <a:ext cx="3027768" cy="2005619"/>
          </a:xfrm>
          <a:prstGeom prst="rect">
            <a:avLst/>
          </a:prstGeom>
        </p:spPr>
      </p:pic>
      <p:pic>
        <p:nvPicPr>
          <p:cNvPr id="15" name="Picture 1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91324" y="264247"/>
            <a:ext cx="3018815" cy="2012790"/>
          </a:xfrm>
          <a:prstGeom prst="rect">
            <a:avLst/>
          </a:prstGeom>
        </p:spPr>
      </p:pic>
      <p:sp>
        <p:nvSpPr>
          <p:cNvPr id="16" name="TextBox 15"/>
          <p:cNvSpPr txBox="1"/>
          <p:nvPr/>
        </p:nvSpPr>
        <p:spPr>
          <a:xfrm>
            <a:off x="8828486" y="2274303"/>
            <a:ext cx="944489" cy="184666"/>
          </a:xfrm>
          <a:prstGeom prst="rect">
            <a:avLst/>
          </a:prstGeom>
          <a:noFill/>
        </p:spPr>
        <p:txBody>
          <a:bodyPr wrap="none" rtlCol="0">
            <a:spAutoFit/>
          </a:bodyPr>
          <a:lstStyle/>
          <a:p>
            <a:r>
              <a:rPr lang="en-US" sz="600" dirty="0" err="1">
                <a:latin typeface="Calibri" panose="020F0502020204030204" pitchFamily="34" charset="0"/>
                <a:cs typeface="Calibri" panose="020F0502020204030204" pitchFamily="34" charset="0"/>
              </a:rPr>
              <a:t>Shutterstock</a:t>
            </a:r>
            <a:r>
              <a:rPr lang="en-US" sz="600" dirty="0">
                <a:latin typeface="Calibri" panose="020F0502020204030204" pitchFamily="34" charset="0"/>
                <a:cs typeface="Calibri" panose="020F0502020204030204" pitchFamily="34" charset="0"/>
              </a:rPr>
              <a:t> 142601641</a:t>
            </a:r>
          </a:p>
        </p:txBody>
      </p:sp>
    </p:spTree>
    <p:extLst>
      <p:ext uri="{BB962C8B-B14F-4D97-AF65-F5344CB8AC3E}">
        <p14:creationId xmlns:p14="http://schemas.microsoft.com/office/powerpoint/2010/main" val="188220877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Irrigation Water and Safety of Raw Agricultural Commodities</a:t>
            </a:r>
          </a:p>
        </p:txBody>
      </p:sp>
      <p:sp>
        <p:nvSpPr>
          <p:cNvPr id="3" name="Content Placeholder 2"/>
          <p:cNvSpPr>
            <a:spLocks noGrp="1"/>
          </p:cNvSpPr>
          <p:nvPr>
            <p:ph sz="quarter" idx="1"/>
          </p:nvPr>
        </p:nvSpPr>
        <p:spPr>
          <a:xfrm>
            <a:off x="706582" y="1808018"/>
            <a:ext cx="3543299" cy="4082829"/>
          </a:xfrm>
        </p:spPr>
        <p:txBody>
          <a:bodyPr/>
          <a:lstStyle/>
          <a:p>
            <a:pPr>
              <a:buFont typeface="Courier New" panose="02070309020205020404" pitchFamily="49" charset="0"/>
              <a:buChar char="o"/>
            </a:pPr>
            <a:r>
              <a:rPr lang="en-US" dirty="0"/>
              <a:t>Water Source</a:t>
            </a:r>
          </a:p>
          <a:p>
            <a:pPr lvl="1">
              <a:buFont typeface="Courier New" panose="02070309020205020404" pitchFamily="49" charset="0"/>
              <a:buChar char="o"/>
            </a:pPr>
            <a:r>
              <a:rPr lang="en-US" dirty="0"/>
              <a:t>Groundwater generally considered lower contamination risk (and lowest variability of risk) due to natural filtration and reduced exposure to pollutants</a:t>
            </a:r>
          </a:p>
          <a:p>
            <a:pPr>
              <a:buFont typeface="Courier New" panose="02070309020205020404" pitchFamily="49" charset="0"/>
              <a:buChar char="o"/>
            </a:pPr>
            <a:r>
              <a:rPr lang="en-US" dirty="0"/>
              <a:t>Irrigation Method</a:t>
            </a:r>
          </a:p>
          <a:p>
            <a:pPr lvl="1">
              <a:buFont typeface="Courier New" panose="02070309020205020404" pitchFamily="49" charset="0"/>
              <a:buChar char="o"/>
            </a:pPr>
            <a:r>
              <a:rPr lang="en-US" dirty="0"/>
              <a:t>Least contact with edible tissue reduces risk</a:t>
            </a:r>
          </a:p>
          <a:p>
            <a:pPr lvl="1">
              <a:buFont typeface="Courier New" panose="02070309020205020404" pitchFamily="49" charset="0"/>
              <a:buChar char="o"/>
            </a:pPr>
            <a:endParaRPr lang="en-US" dirty="0"/>
          </a:p>
          <a:p>
            <a:pPr>
              <a:buFont typeface="Courier New" panose="02070309020205020404" pitchFamily="49" charset="0"/>
              <a:buChar char="o"/>
            </a:pPr>
            <a:endParaRPr lang="en-US" dirty="0"/>
          </a:p>
          <a:p>
            <a:pPr>
              <a:buFont typeface="Courier New" panose="02070309020205020404" pitchFamily="49" charset="0"/>
              <a:buChar char="o"/>
            </a:pPr>
            <a:endParaRPr lang="en-US" dirty="0"/>
          </a:p>
        </p:txBody>
      </p:sp>
      <p:pic>
        <p:nvPicPr>
          <p:cNvPr id="6" name="Picture 5"/>
          <p:cNvPicPr>
            <a:picLocks noChangeAspect="1"/>
          </p:cNvPicPr>
          <p:nvPr/>
        </p:nvPicPr>
        <p:blipFill>
          <a:blip r:embed="rId2"/>
          <a:stretch>
            <a:fillRect/>
          </a:stretch>
        </p:blipFill>
        <p:spPr>
          <a:xfrm>
            <a:off x="4820745" y="2587783"/>
            <a:ext cx="6437934" cy="2682472"/>
          </a:xfrm>
          <a:prstGeom prst="rect">
            <a:avLst/>
          </a:prstGeom>
        </p:spPr>
      </p:pic>
      <p:sp>
        <p:nvSpPr>
          <p:cNvPr id="7" name="Rectangle 6"/>
          <p:cNvSpPr/>
          <p:nvPr/>
        </p:nvSpPr>
        <p:spPr>
          <a:xfrm>
            <a:off x="5028588" y="6440400"/>
            <a:ext cx="6022248" cy="240515"/>
          </a:xfrm>
          <a:prstGeom prst="rect">
            <a:avLst/>
          </a:prstGeom>
        </p:spPr>
        <p:txBody>
          <a:bodyPr wrap="square">
            <a:spAutoFit/>
          </a:bodyPr>
          <a:lstStyle/>
          <a:p>
            <a:pPr>
              <a:lnSpc>
                <a:spcPct val="107000"/>
              </a:lnSpc>
              <a:spcAft>
                <a:spcPts val="800"/>
              </a:spcAft>
            </a:pPr>
            <a:r>
              <a:rPr lang="en-US" sz="900" dirty="0">
                <a:latin typeface="Calibri" panose="020F0502020204030204" pitchFamily="34" charset="0"/>
                <a:ea typeface="Times New Roman" panose="02020603050405020304" pitchFamily="18" charset="0"/>
                <a:cs typeface="Calibri" panose="020F0502020204030204" pitchFamily="34" charset="0"/>
              </a:rPr>
              <a:t>Adapted from US FDA. 2015. Final Qualitative Assessment of Risk to Public Health from On-Farm Contamination of Produce</a:t>
            </a:r>
          </a:p>
        </p:txBody>
      </p:sp>
    </p:spTree>
    <p:extLst>
      <p:ext uri="{BB962C8B-B14F-4D97-AF65-F5344CB8AC3E}">
        <p14:creationId xmlns:p14="http://schemas.microsoft.com/office/powerpoint/2010/main" val="246100361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Nontraditional waters</a:t>
            </a:r>
          </a:p>
        </p:txBody>
      </p:sp>
      <p:sp>
        <p:nvSpPr>
          <p:cNvPr id="3" name="Content Placeholder 2"/>
          <p:cNvSpPr>
            <a:spLocks noGrp="1"/>
          </p:cNvSpPr>
          <p:nvPr>
            <p:ph sz="quarter" idx="1"/>
          </p:nvPr>
        </p:nvSpPr>
        <p:spPr>
          <a:xfrm>
            <a:off x="968415" y="1875098"/>
            <a:ext cx="9956800" cy="4598853"/>
          </a:xfrm>
        </p:spPr>
        <p:txBody>
          <a:bodyPr/>
          <a:lstStyle/>
          <a:p>
            <a:r>
              <a:rPr lang="en-US" dirty="0"/>
              <a:t>Any water source other than groundwater including agricultural runoff, treated wastewater, recycled water, produced water, untreated surface water*, and brackish surface water and groundwater (USDA, 2017)</a:t>
            </a:r>
          </a:p>
          <a:p>
            <a:pPr marL="0" indent="0">
              <a:buNone/>
            </a:pPr>
            <a:endParaRPr lang="en-US" dirty="0"/>
          </a:p>
          <a:p>
            <a:r>
              <a:rPr lang="en-US" dirty="0"/>
              <a:t>*Untreated surface water is included because of potential impact of quality due to external environmental factors such as runoff; however, surface water is used in agriculture.</a:t>
            </a:r>
          </a:p>
        </p:txBody>
      </p:sp>
    </p:spTree>
    <p:extLst>
      <p:ext uri="{BB962C8B-B14F-4D97-AF65-F5344CB8AC3E}">
        <p14:creationId xmlns:p14="http://schemas.microsoft.com/office/powerpoint/2010/main" val="34327444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Foodborne Bacteria</a:t>
            </a:r>
          </a:p>
        </p:txBody>
      </p:sp>
      <p:sp>
        <p:nvSpPr>
          <p:cNvPr id="3" name="Content Placeholder 2"/>
          <p:cNvSpPr>
            <a:spLocks noGrp="1"/>
          </p:cNvSpPr>
          <p:nvPr>
            <p:ph sz="quarter" idx="1"/>
          </p:nvPr>
        </p:nvSpPr>
        <p:spPr>
          <a:xfrm>
            <a:off x="907838" y="1630680"/>
            <a:ext cx="7114926" cy="4873752"/>
          </a:xfrm>
        </p:spPr>
        <p:txBody>
          <a:bodyPr>
            <a:normAutofit fontScale="92500" lnSpcReduction="20000"/>
          </a:bodyPr>
          <a:lstStyle/>
          <a:p>
            <a:pPr>
              <a:buFont typeface="Courier New" panose="02070309020205020404" pitchFamily="49" charset="0"/>
              <a:buChar char="o"/>
            </a:pPr>
            <a:r>
              <a:rPr lang="en-US" dirty="0"/>
              <a:t>Prokaryotic cells</a:t>
            </a:r>
          </a:p>
          <a:p>
            <a:pPr>
              <a:buFont typeface="Courier New" panose="02070309020205020404" pitchFamily="49" charset="0"/>
              <a:buChar char="o"/>
            </a:pPr>
            <a:r>
              <a:rPr lang="en-US" dirty="0"/>
              <a:t>Circular DNA genome</a:t>
            </a:r>
          </a:p>
          <a:p>
            <a:pPr>
              <a:buFont typeface="Courier New" panose="02070309020205020404" pitchFamily="49" charset="0"/>
              <a:buChar char="o"/>
            </a:pPr>
            <a:r>
              <a:rPr lang="en-US" dirty="0"/>
              <a:t>Some carry extra DNA on a plasmid</a:t>
            </a:r>
          </a:p>
          <a:p>
            <a:pPr lvl="1">
              <a:buFont typeface="Courier New" panose="02070309020205020404" pitchFamily="49" charset="0"/>
              <a:buChar char="o"/>
            </a:pPr>
            <a:r>
              <a:rPr lang="en-US" dirty="0"/>
              <a:t>Nonessential DNA</a:t>
            </a:r>
          </a:p>
          <a:p>
            <a:pPr lvl="1">
              <a:buFont typeface="Courier New" panose="02070309020205020404" pitchFamily="49" charset="0"/>
              <a:buChar char="o"/>
            </a:pPr>
            <a:r>
              <a:rPr lang="en-US" dirty="0"/>
              <a:t>May encode genes for resistance and virulence </a:t>
            </a:r>
          </a:p>
          <a:p>
            <a:pPr>
              <a:buFont typeface="Courier New" panose="02070309020205020404" pitchFamily="49" charset="0"/>
              <a:buChar char="o"/>
            </a:pPr>
            <a:r>
              <a:rPr lang="en-US" dirty="0"/>
              <a:t>Cytoplasmic space contained by membrane and wall </a:t>
            </a:r>
          </a:p>
          <a:p>
            <a:pPr lvl="1">
              <a:buFont typeface="Courier New" panose="02070309020205020404" pitchFamily="49" charset="0"/>
              <a:buChar char="o"/>
            </a:pPr>
            <a:r>
              <a:rPr lang="en-US" dirty="0"/>
              <a:t>Two main types distinguishable by stain</a:t>
            </a:r>
          </a:p>
          <a:p>
            <a:pPr>
              <a:buFont typeface="Courier New" panose="02070309020205020404" pitchFamily="49" charset="0"/>
              <a:buChar char="o"/>
            </a:pPr>
            <a:r>
              <a:rPr lang="en-US" dirty="0"/>
              <a:t>Surface molecules and structures interact with surroundings, aid identification</a:t>
            </a:r>
          </a:p>
          <a:p>
            <a:pPr lvl="1">
              <a:buFont typeface="Courier New" panose="02070309020205020404" pitchFamily="49" charset="0"/>
              <a:buChar char="o"/>
            </a:pPr>
            <a:r>
              <a:rPr lang="en-US" dirty="0"/>
              <a:t>Flagella provide motility</a:t>
            </a:r>
          </a:p>
          <a:p>
            <a:pPr lvl="1">
              <a:buFont typeface="Courier New" panose="02070309020205020404" pitchFamily="49" charset="0"/>
              <a:buChar char="o"/>
            </a:pPr>
            <a:r>
              <a:rPr lang="en-US" dirty="0"/>
              <a:t>Pili aid attachment to surfaces</a:t>
            </a:r>
          </a:p>
          <a:p>
            <a:pPr lvl="1">
              <a:buFont typeface="Courier New" panose="02070309020205020404" pitchFamily="49" charset="0"/>
              <a:buChar char="o"/>
            </a:pPr>
            <a:r>
              <a:rPr lang="en-US" dirty="0"/>
              <a:t>Surface molecules – antigens – can aid characterization, trigger host immune response to foreign molecule, mimic host cells to evade immune response</a:t>
            </a:r>
          </a:p>
          <a:p>
            <a:pPr>
              <a:buFont typeface="Courier New" panose="02070309020205020404" pitchFamily="49" charset="0"/>
              <a:buChar char="o"/>
            </a:pPr>
            <a:r>
              <a:rPr lang="en-US" dirty="0"/>
              <a:t>Note that each of these structures can be used to detect and identify bacteria</a:t>
            </a:r>
          </a:p>
          <a:p>
            <a:pPr lvl="2">
              <a:buFont typeface="Courier New" panose="02070309020205020404" pitchFamily="49" charset="0"/>
              <a:buChar char="o"/>
            </a:pPr>
            <a:endParaRPr lang="en-US" dirty="0"/>
          </a:p>
          <a:p>
            <a:pPr lvl="1">
              <a:buFont typeface="Courier New" panose="02070309020205020404" pitchFamily="49" charset="0"/>
              <a:buChar char="o"/>
            </a:pPr>
            <a:endParaRPr lang="en-US" dirty="0"/>
          </a:p>
        </p:txBody>
      </p:sp>
      <p:pic>
        <p:nvPicPr>
          <p:cNvPr id="6" name="Picture 5">
            <a:extLst>
              <a:ext uri="{FF2B5EF4-FFF2-40B4-BE49-F238E27FC236}">
                <a16:creationId xmlns:a16="http://schemas.microsoft.com/office/drawing/2014/main" id="{A5B1A6B0-7BB6-1A4E-B9BA-45A9B111604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35342" y="677421"/>
            <a:ext cx="1249233" cy="1249233"/>
          </a:xfrm>
          <a:prstGeom prst="rect">
            <a:avLst/>
          </a:prstGeom>
        </p:spPr>
      </p:pic>
      <p:pic>
        <p:nvPicPr>
          <p:cNvPr id="7" name="Picture 6">
            <a:extLst>
              <a:ext uri="{FF2B5EF4-FFF2-40B4-BE49-F238E27FC236}">
                <a16:creationId xmlns:a16="http://schemas.microsoft.com/office/drawing/2014/main" id="{0D724224-B2CD-C948-A55D-014F05B74DF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93815" y="678154"/>
            <a:ext cx="1249235" cy="1249235"/>
          </a:xfrm>
          <a:prstGeom prst="rect">
            <a:avLst/>
          </a:prstGeom>
        </p:spPr>
      </p:pic>
      <p:sp>
        <p:nvSpPr>
          <p:cNvPr id="4" name="TextBox 3"/>
          <p:cNvSpPr txBox="1"/>
          <p:nvPr/>
        </p:nvSpPr>
        <p:spPr>
          <a:xfrm>
            <a:off x="9214040" y="5974305"/>
            <a:ext cx="982961" cy="184666"/>
          </a:xfrm>
          <a:prstGeom prst="rect">
            <a:avLst/>
          </a:prstGeom>
          <a:noFill/>
        </p:spPr>
        <p:txBody>
          <a:bodyPr wrap="none" rtlCol="0">
            <a:spAutoFit/>
          </a:bodyPr>
          <a:lstStyle/>
          <a:p>
            <a:r>
              <a:rPr lang="en-US" sz="600" dirty="0" err="1">
                <a:latin typeface="Calibri" panose="020F0502020204030204" pitchFamily="34" charset="0"/>
                <a:cs typeface="Calibri" panose="020F0502020204030204" pitchFamily="34" charset="0"/>
              </a:rPr>
              <a:t>Shutterstock</a:t>
            </a:r>
            <a:r>
              <a:rPr lang="en-US" sz="600" dirty="0">
                <a:latin typeface="Calibri" panose="020F0502020204030204" pitchFamily="34" charset="0"/>
                <a:cs typeface="Calibri" panose="020F0502020204030204" pitchFamily="34" charset="0"/>
              </a:rPr>
              <a:t> 1523599223</a:t>
            </a:r>
          </a:p>
        </p:txBody>
      </p:sp>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65241" y="2709812"/>
            <a:ext cx="3680560" cy="2848305"/>
          </a:xfrm>
          <a:prstGeom prst="rect">
            <a:avLst/>
          </a:prstGeom>
        </p:spPr>
      </p:pic>
    </p:spTree>
    <p:extLst>
      <p:ext uri="{BB962C8B-B14F-4D97-AF65-F5344CB8AC3E}">
        <p14:creationId xmlns:p14="http://schemas.microsoft.com/office/powerpoint/2010/main" val="318714398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09599" y="1600200"/>
            <a:ext cx="10351625" cy="4873752"/>
          </a:xfrm>
        </p:spPr>
        <p:txBody>
          <a:bodyPr>
            <a:normAutofit/>
          </a:bodyPr>
          <a:lstStyle/>
          <a:p>
            <a:r>
              <a:rPr lang="en-US" dirty="0"/>
              <a:t>Wastewater</a:t>
            </a:r>
          </a:p>
          <a:p>
            <a:pPr lvl="1"/>
            <a:r>
              <a:rPr lang="en-US" dirty="0"/>
              <a:t>Used water discharged from homes, businesses, industry, and agricultural facilities</a:t>
            </a:r>
          </a:p>
          <a:p>
            <a:r>
              <a:rPr lang="en-US" dirty="0"/>
              <a:t>Raw water</a:t>
            </a:r>
          </a:p>
          <a:p>
            <a:pPr lvl="1"/>
            <a:r>
              <a:rPr lang="en-US" dirty="0"/>
              <a:t>Surface or groundwater that has not been treated by an approved process</a:t>
            </a:r>
          </a:p>
          <a:p>
            <a:r>
              <a:rPr lang="en-US" dirty="0"/>
              <a:t>Graywater </a:t>
            </a:r>
          </a:p>
          <a:p>
            <a:pPr lvl="1"/>
            <a:r>
              <a:rPr lang="en-US" dirty="0"/>
              <a:t>Domestic wastewater reused on site</a:t>
            </a:r>
          </a:p>
          <a:p>
            <a:r>
              <a:rPr lang="en-US" dirty="0"/>
              <a:t>Recycled</a:t>
            </a:r>
          </a:p>
          <a:p>
            <a:pPr lvl="1"/>
            <a:r>
              <a:rPr lang="en-US" dirty="0"/>
              <a:t>Treated domestic wastewater used more than once before reentry into water cycle </a:t>
            </a:r>
          </a:p>
          <a:p>
            <a:r>
              <a:rPr lang="en-US" dirty="0"/>
              <a:t>Reclaimed</a:t>
            </a:r>
          </a:p>
          <a:p>
            <a:pPr lvl="1"/>
            <a:r>
              <a:rPr lang="en-US" dirty="0"/>
              <a:t>Treated municipal wastewater that meets state-specific water quality standards and is intended for reuse</a:t>
            </a:r>
          </a:p>
        </p:txBody>
      </p:sp>
      <p:pic>
        <p:nvPicPr>
          <p:cNvPr id="4" name="Picture 3"/>
          <p:cNvPicPr>
            <a:picLocks noChangeAspect="1"/>
          </p:cNvPicPr>
          <p:nvPr/>
        </p:nvPicPr>
        <p:blipFill>
          <a:blip r:embed="rId2"/>
          <a:stretch>
            <a:fillRect/>
          </a:stretch>
        </p:blipFill>
        <p:spPr>
          <a:xfrm>
            <a:off x="1591980" y="406924"/>
            <a:ext cx="8761802" cy="1028413"/>
          </a:xfrm>
          <a:prstGeom prst="rect">
            <a:avLst/>
          </a:prstGeom>
        </p:spPr>
      </p:pic>
    </p:spTree>
    <p:extLst>
      <p:ext uri="{BB962C8B-B14F-4D97-AF65-F5344CB8AC3E}">
        <p14:creationId xmlns:p14="http://schemas.microsoft.com/office/powerpoint/2010/main" val="10586470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Reclaimed Water Use in the United States</a:t>
            </a:r>
          </a:p>
        </p:txBody>
      </p:sp>
      <p:sp>
        <p:nvSpPr>
          <p:cNvPr id="7" name="Rectangle 6"/>
          <p:cNvSpPr/>
          <p:nvPr/>
        </p:nvSpPr>
        <p:spPr>
          <a:xfrm>
            <a:off x="7865747" y="6270002"/>
            <a:ext cx="2892829" cy="421654"/>
          </a:xfrm>
          <a:prstGeom prst="rect">
            <a:avLst/>
          </a:prstGeom>
        </p:spPr>
        <p:txBody>
          <a:bodyPr wrap="square">
            <a:spAutoFit/>
          </a:bodyPr>
          <a:lstStyle/>
          <a:p>
            <a:pPr>
              <a:lnSpc>
                <a:spcPct val="107000"/>
              </a:lnSpc>
              <a:spcAft>
                <a:spcPts val="800"/>
              </a:spcAft>
            </a:pPr>
            <a:r>
              <a:rPr lang="en-US" sz="1000" dirty="0">
                <a:latin typeface="Calibri" panose="020F0502020204030204" pitchFamily="34" charset="0"/>
                <a:ea typeface="Calibri" panose="020F0502020204030204" pitchFamily="34" charset="0"/>
                <a:cs typeface="Calibri" panose="020F0502020204030204" pitchFamily="34" charset="0"/>
              </a:rPr>
              <a:t>Visuals based on US EPA. 2012. </a:t>
            </a:r>
            <a:r>
              <a:rPr lang="en-US" sz="1000" i="1" dirty="0">
                <a:latin typeface="Calibri" panose="020F0502020204030204" pitchFamily="34" charset="0"/>
                <a:ea typeface="Calibri" panose="020F0502020204030204" pitchFamily="34" charset="0"/>
                <a:cs typeface="Calibri" panose="020F0502020204030204" pitchFamily="34" charset="0"/>
              </a:rPr>
              <a:t>Guidelines for Water Reuse</a:t>
            </a:r>
            <a:r>
              <a:rPr lang="en-US" sz="1000" dirty="0">
                <a:latin typeface="Calibri" panose="020F0502020204030204" pitchFamily="34" charset="0"/>
                <a:ea typeface="Calibri" panose="020F0502020204030204" pitchFamily="34" charset="0"/>
                <a:cs typeface="Calibri" panose="020F0502020204030204" pitchFamily="34" charset="0"/>
              </a:rPr>
              <a:t>. EPA/600/R-12/618 | September 2012</a:t>
            </a:r>
            <a:endParaRPr lang="en-US" sz="1000" dirty="0">
              <a:effectLst/>
              <a:latin typeface="Calibri" panose="020F0502020204030204" pitchFamily="34" charset="0"/>
              <a:ea typeface="Times New Roman" panose="02020603050405020304" pitchFamily="18" charset="0"/>
              <a:cs typeface="Calibri" panose="020F0502020204030204" pitchFamily="34" charset="0"/>
            </a:endParaRPr>
          </a:p>
        </p:txBody>
      </p:sp>
      <p:graphicFrame>
        <p:nvGraphicFramePr>
          <p:cNvPr id="9" name="Chart 8"/>
          <p:cNvGraphicFramePr>
            <a:graphicFrameLocks/>
          </p:cNvGraphicFramePr>
          <p:nvPr>
            <p:extLst>
              <p:ext uri="{D42A27DB-BD31-4B8C-83A1-F6EECF244321}">
                <p14:modId xmlns:p14="http://schemas.microsoft.com/office/powerpoint/2010/main" val="2348497150"/>
              </p:ext>
            </p:extLst>
          </p:nvPr>
        </p:nvGraphicFramePr>
        <p:xfrm>
          <a:off x="633093" y="2896030"/>
          <a:ext cx="4299124" cy="2647552"/>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rot="10800000" flipV="1">
            <a:off x="1078409" y="5557498"/>
            <a:ext cx="4106487" cy="923330"/>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The U.S. produces approximately 32 billion gallons of municipal effluent per day. Approximately 7  to 8 % is reclaimed.</a:t>
            </a:r>
          </a:p>
        </p:txBody>
      </p:sp>
      <p:sp>
        <p:nvSpPr>
          <p:cNvPr id="5" name="Line Callout 1 4"/>
          <p:cNvSpPr/>
          <p:nvPr/>
        </p:nvSpPr>
        <p:spPr>
          <a:xfrm>
            <a:off x="3466600" y="2459203"/>
            <a:ext cx="1174479" cy="544085"/>
          </a:xfrm>
          <a:prstGeom prst="borderCallout1">
            <a:avLst/>
          </a:prstGeom>
          <a:no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Calibri" panose="020F0502020204030204" pitchFamily="34" charset="0"/>
                <a:cs typeface="Calibri" panose="020F0502020204030204" pitchFamily="34" charset="0"/>
              </a:rPr>
              <a:t>Reclaimed</a:t>
            </a:r>
          </a:p>
        </p:txBody>
      </p:sp>
      <p:graphicFrame>
        <p:nvGraphicFramePr>
          <p:cNvPr id="11" name="Chart 10"/>
          <p:cNvGraphicFramePr>
            <a:graphicFrameLocks/>
          </p:cNvGraphicFramePr>
          <p:nvPr>
            <p:extLst>
              <p:ext uri="{D42A27DB-BD31-4B8C-83A1-F6EECF244321}">
                <p14:modId xmlns:p14="http://schemas.microsoft.com/office/powerpoint/2010/main" val="2818028923"/>
              </p:ext>
            </p:extLst>
          </p:nvPr>
        </p:nvGraphicFramePr>
        <p:xfrm>
          <a:off x="5401559" y="2896030"/>
          <a:ext cx="5506155" cy="265660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5226928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Fit for Purpose</a:t>
            </a:r>
          </a:p>
        </p:txBody>
      </p:sp>
      <p:sp>
        <p:nvSpPr>
          <p:cNvPr id="3" name="Content Placeholder 2"/>
          <p:cNvSpPr>
            <a:spLocks noGrp="1"/>
          </p:cNvSpPr>
          <p:nvPr>
            <p:ph sz="quarter" idx="1"/>
          </p:nvPr>
        </p:nvSpPr>
        <p:spPr/>
        <p:txBody>
          <a:bodyPr/>
          <a:lstStyle/>
          <a:p>
            <a:r>
              <a:rPr lang="en-US" dirty="0"/>
              <a:t>Wastewater treatment and final quality is tailored to reuse application </a:t>
            </a:r>
          </a:p>
          <a:p>
            <a:r>
              <a:rPr lang="en-US" dirty="0"/>
              <a:t>Agriculture reuse could include food crop vs. nonfood crop</a:t>
            </a:r>
          </a:p>
        </p:txBody>
      </p:sp>
      <p:sp>
        <p:nvSpPr>
          <p:cNvPr id="5" name="Rectangle 4"/>
          <p:cNvSpPr/>
          <p:nvPr/>
        </p:nvSpPr>
        <p:spPr>
          <a:xfrm>
            <a:off x="1039905" y="6433887"/>
            <a:ext cx="6592046" cy="338554"/>
          </a:xfrm>
          <a:prstGeom prst="rect">
            <a:avLst/>
          </a:prstGeom>
        </p:spPr>
        <p:txBody>
          <a:bodyPr wrap="square">
            <a:spAutoFit/>
          </a:bodyPr>
          <a:lstStyle/>
          <a:p>
            <a:r>
              <a:rPr lang="en-US" sz="800" dirty="0">
                <a:latin typeface="Calibri" panose="020F0502020204030204" pitchFamily="34" charset="0"/>
                <a:cs typeface="Calibri" panose="020F0502020204030204" pitchFamily="34" charset="0"/>
              </a:rPr>
              <a:t>Visual adapted from EPA, 2012 Guidelines for Water Reuse. Figure 1-3 Treatment technologies are available to achieve any desired level of water quality</a:t>
            </a:r>
          </a:p>
          <a:p>
            <a:r>
              <a:rPr lang="en-US" sz="800" dirty="0">
                <a:latin typeface="Calibri" panose="020F0502020204030204" pitchFamily="34" charset="0"/>
                <a:cs typeface="Calibri" panose="020F0502020204030204" pitchFamily="34" charset="0"/>
              </a:rPr>
              <a:t>https://nepis.epa.gov/Exe/ZyPDF.cgi/P100FS7K.PDF?Dockey=P100FS7K.PDF</a:t>
            </a:r>
          </a:p>
        </p:txBody>
      </p:sp>
      <p:graphicFrame>
        <p:nvGraphicFramePr>
          <p:cNvPr id="6" name="Diagram 5"/>
          <p:cNvGraphicFramePr/>
          <p:nvPr>
            <p:extLst>
              <p:ext uri="{D42A27DB-BD31-4B8C-83A1-F6EECF244321}">
                <p14:modId xmlns:p14="http://schemas.microsoft.com/office/powerpoint/2010/main" val="3279923751"/>
              </p:ext>
            </p:extLst>
          </p:nvPr>
        </p:nvGraphicFramePr>
        <p:xfrm>
          <a:off x="2196947" y="1888285"/>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Up Arrow 6"/>
          <p:cNvSpPr/>
          <p:nvPr/>
        </p:nvSpPr>
        <p:spPr>
          <a:xfrm>
            <a:off x="1039905" y="2767105"/>
            <a:ext cx="890494" cy="2910541"/>
          </a:xfrm>
          <a:prstGeom prst="up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scene3d>
              <a:camera prst="orthographicFront">
                <a:rot lat="0" lon="0" rev="0"/>
              </a:camera>
              <a:lightRig rig="threePt" dir="t"/>
            </a:scene3d>
          </a:bodyPr>
          <a:lstStyle/>
          <a:p>
            <a:pPr algn="ctr"/>
            <a:r>
              <a:rPr lang="en-US" sz="2700" dirty="0">
                <a:solidFill>
                  <a:schemeClr val="tx1"/>
                </a:solidFill>
                <a:latin typeface="Calibri" panose="020F0502020204030204" pitchFamily="34" charset="0"/>
                <a:cs typeface="Calibri" panose="020F0502020204030204" pitchFamily="34" charset="0"/>
              </a:rPr>
              <a:t>Water Quality</a:t>
            </a:r>
          </a:p>
        </p:txBody>
      </p:sp>
    </p:spTree>
    <p:extLst>
      <p:ext uri="{BB962C8B-B14F-4D97-AF65-F5344CB8AC3E}">
        <p14:creationId xmlns:p14="http://schemas.microsoft.com/office/powerpoint/2010/main" val="249058180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Water Standards for Raw Edible Agricultural Commodities</a:t>
            </a:r>
          </a:p>
        </p:txBody>
      </p:sp>
      <p:sp>
        <p:nvSpPr>
          <p:cNvPr id="3" name="Content Placeholder 2"/>
          <p:cNvSpPr>
            <a:spLocks noGrp="1"/>
          </p:cNvSpPr>
          <p:nvPr>
            <p:ph sz="quarter" idx="1"/>
          </p:nvPr>
        </p:nvSpPr>
        <p:spPr>
          <a:xfrm>
            <a:off x="609600" y="1600200"/>
            <a:ext cx="10673976" cy="4873752"/>
          </a:xfrm>
        </p:spPr>
        <p:txBody>
          <a:bodyPr/>
          <a:lstStyle/>
          <a:p>
            <a:r>
              <a:rPr lang="en-US" dirty="0"/>
              <a:t>Food products regulated by the United States Food and Drug Administration (FDA)</a:t>
            </a:r>
          </a:p>
          <a:p>
            <a:r>
              <a:rPr lang="en-US" dirty="0"/>
              <a:t>Food Safety Modernization Act (FSMA) of 2010 </a:t>
            </a:r>
          </a:p>
          <a:p>
            <a:pPr lvl="1"/>
            <a:r>
              <a:rPr lang="en-US" dirty="0"/>
              <a:t>Established the Produce Safety Rule (PSR)</a:t>
            </a:r>
          </a:p>
          <a:p>
            <a:pPr lvl="2"/>
            <a:r>
              <a:rPr lang="en-US" dirty="0"/>
              <a:t>Standards for the Growing, Harvesting, Packing, and Holding of Produce for Human Consumption</a:t>
            </a:r>
          </a:p>
          <a:p>
            <a:pPr lvl="2"/>
            <a:r>
              <a:rPr lang="en-US" dirty="0"/>
              <a:t>Final rule effective 2016</a:t>
            </a:r>
          </a:p>
          <a:p>
            <a:pPr lvl="2"/>
            <a:r>
              <a:rPr lang="en-US" dirty="0"/>
              <a:t>Established requirements for agricultural water</a:t>
            </a:r>
          </a:p>
          <a:p>
            <a:pPr lvl="3"/>
            <a:r>
              <a:rPr lang="en-US" dirty="0"/>
              <a:t>Water applied to growing produce (other than sprouts) must contain no more than 126 colony forming units (CFU) of generic </a:t>
            </a:r>
            <a:r>
              <a:rPr lang="en-US" i="1" dirty="0"/>
              <a:t>E. coli </a:t>
            </a:r>
            <a:r>
              <a:rPr lang="en-US" dirty="0"/>
              <a:t>per 100 mL of water</a:t>
            </a:r>
          </a:p>
          <a:p>
            <a:pPr lvl="3"/>
            <a:r>
              <a:rPr lang="en-US" dirty="0"/>
              <a:t>90% of water samples tested must contain no more than 410 CFU of generic </a:t>
            </a:r>
            <a:r>
              <a:rPr lang="en-US" i="1" dirty="0"/>
              <a:t>E. coli </a:t>
            </a:r>
            <a:r>
              <a:rPr lang="en-US" dirty="0"/>
              <a:t>in 100 mL</a:t>
            </a:r>
          </a:p>
        </p:txBody>
      </p:sp>
      <p:sp>
        <p:nvSpPr>
          <p:cNvPr id="4" name="Rectangle 3"/>
          <p:cNvSpPr/>
          <p:nvPr/>
        </p:nvSpPr>
        <p:spPr>
          <a:xfrm>
            <a:off x="1485418" y="5827621"/>
            <a:ext cx="6096000" cy="215444"/>
          </a:xfrm>
          <a:prstGeom prst="rect">
            <a:avLst/>
          </a:prstGeom>
        </p:spPr>
        <p:txBody>
          <a:bodyPr>
            <a:spAutoFit/>
          </a:bodyPr>
          <a:lstStyle/>
          <a:p>
            <a:r>
              <a:rPr lang="en-US" sz="800" dirty="0">
                <a:latin typeface="Calibri" panose="020F0502020204030204" pitchFamily="34" charset="0"/>
                <a:cs typeface="Calibri" panose="020F0502020204030204" pitchFamily="34" charset="0"/>
              </a:rPr>
              <a:t>https://www.fda.gov/food/food-safety-modernization-act-fsma/fsma-final-rule-produce-safety</a:t>
            </a:r>
          </a:p>
        </p:txBody>
      </p:sp>
    </p:spTree>
    <p:extLst>
      <p:ext uri="{BB962C8B-B14F-4D97-AF65-F5344CB8AC3E}">
        <p14:creationId xmlns:p14="http://schemas.microsoft.com/office/powerpoint/2010/main" val="137924256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Indicator Microorganism</a:t>
            </a:r>
          </a:p>
        </p:txBody>
      </p:sp>
      <p:sp>
        <p:nvSpPr>
          <p:cNvPr id="3" name="Content Placeholder 2"/>
          <p:cNvSpPr>
            <a:spLocks noGrp="1"/>
          </p:cNvSpPr>
          <p:nvPr>
            <p:ph sz="quarter" idx="1"/>
          </p:nvPr>
        </p:nvSpPr>
        <p:spPr>
          <a:xfrm>
            <a:off x="609599" y="1600200"/>
            <a:ext cx="10727765" cy="4873752"/>
          </a:xfrm>
        </p:spPr>
        <p:txBody>
          <a:bodyPr/>
          <a:lstStyle/>
          <a:p>
            <a:r>
              <a:rPr lang="en-US" dirty="0"/>
              <a:t>Generic </a:t>
            </a:r>
            <a:r>
              <a:rPr lang="en-US" i="1" dirty="0"/>
              <a:t>Escherichia coli </a:t>
            </a:r>
            <a:r>
              <a:rPr lang="en-US" dirty="0"/>
              <a:t>(</a:t>
            </a:r>
            <a:r>
              <a:rPr lang="en-US" i="1" dirty="0"/>
              <a:t>E. coli</a:t>
            </a:r>
            <a:r>
              <a:rPr lang="en-US" dirty="0"/>
              <a:t>) is found in gastrointestinal system of animals</a:t>
            </a:r>
          </a:p>
          <a:p>
            <a:r>
              <a:rPr lang="en-US" dirty="0"/>
              <a:t>Used as an indicator of fecal contamination</a:t>
            </a:r>
          </a:p>
          <a:p>
            <a:r>
              <a:rPr lang="en-US" dirty="0"/>
              <a:t>It does not necessarily indicate presence of pathogenic </a:t>
            </a:r>
            <a:r>
              <a:rPr lang="en-US" i="1" dirty="0"/>
              <a:t>E. coli </a:t>
            </a:r>
            <a:r>
              <a:rPr lang="en-US" dirty="0"/>
              <a:t>(such as STEC </a:t>
            </a:r>
            <a:r>
              <a:rPr lang="en-US" i="1" dirty="0"/>
              <a:t>E. coli </a:t>
            </a:r>
            <a:r>
              <a:rPr lang="en-US" dirty="0"/>
              <a:t>O157:H7)</a:t>
            </a:r>
          </a:p>
          <a:p>
            <a:r>
              <a:rPr lang="en-US" dirty="0"/>
              <a:t>Relatively rapid and affordable bacteria to test as general indicator of water quality</a:t>
            </a:r>
          </a:p>
          <a:p>
            <a:endParaRPr lang="en-US" dirty="0"/>
          </a:p>
        </p:txBody>
      </p:sp>
    </p:spTree>
    <p:extLst>
      <p:ext uri="{BB962C8B-B14F-4D97-AF65-F5344CB8AC3E}">
        <p14:creationId xmlns:p14="http://schemas.microsoft.com/office/powerpoint/2010/main" val="181093157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274638"/>
            <a:ext cx="10853271" cy="1143000"/>
          </a:xfrm>
        </p:spPr>
        <p:txBody>
          <a:bodyPr/>
          <a:lstStyle/>
          <a:p>
            <a:r>
              <a:rPr lang="en-US" dirty="0"/>
              <a:t>Treatment Technologies Investigated to Meet Water Quality Standards in the Field</a:t>
            </a:r>
          </a:p>
        </p:txBody>
      </p:sp>
      <p:sp>
        <p:nvSpPr>
          <p:cNvPr id="3" name="Content Placeholder 2"/>
          <p:cNvSpPr>
            <a:spLocks noGrp="1"/>
          </p:cNvSpPr>
          <p:nvPr>
            <p:ph sz="quarter" idx="1"/>
          </p:nvPr>
        </p:nvSpPr>
        <p:spPr>
          <a:xfrm>
            <a:off x="962213" y="1900517"/>
            <a:ext cx="6789270" cy="2396565"/>
          </a:xfrm>
        </p:spPr>
        <p:txBody>
          <a:bodyPr>
            <a:normAutofit fontScale="85000" lnSpcReduction="20000"/>
          </a:bodyPr>
          <a:lstStyle/>
          <a:p>
            <a:r>
              <a:rPr lang="en-US" dirty="0"/>
              <a:t>Filtration</a:t>
            </a:r>
          </a:p>
          <a:p>
            <a:pPr lvl="1"/>
            <a:r>
              <a:rPr lang="en-US" dirty="0"/>
              <a:t>Sand mixed with ZVI (zero-</a:t>
            </a:r>
            <a:r>
              <a:rPr lang="en-US" dirty="0" err="1"/>
              <a:t>valent</a:t>
            </a:r>
            <a:r>
              <a:rPr lang="en-US" dirty="0"/>
              <a:t> iron)</a:t>
            </a:r>
          </a:p>
          <a:p>
            <a:r>
              <a:rPr lang="en-US" dirty="0"/>
              <a:t>Disinfection</a:t>
            </a:r>
          </a:p>
          <a:p>
            <a:pPr lvl="1"/>
            <a:r>
              <a:rPr lang="en-US" dirty="0"/>
              <a:t>Chlorination</a:t>
            </a:r>
          </a:p>
          <a:p>
            <a:pPr lvl="1"/>
            <a:r>
              <a:rPr lang="en-US" dirty="0"/>
              <a:t>May require prior filtration to remove organic material that diminishes efficacy</a:t>
            </a:r>
          </a:p>
          <a:p>
            <a:r>
              <a:rPr lang="en-US" dirty="0"/>
              <a:t>Ultraviolet light </a:t>
            </a:r>
          </a:p>
          <a:p>
            <a:pPr lvl="1"/>
            <a:r>
              <a:rPr lang="en-US" dirty="0"/>
              <a:t>May require prior filtration as turbidity limits efficacy</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96806" y="2005853"/>
            <a:ext cx="2920276" cy="2185892"/>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87798" y="4410636"/>
            <a:ext cx="2218016" cy="2218016"/>
          </a:xfrm>
          <a:prstGeom prst="rect">
            <a:avLst/>
          </a:prstGeom>
        </p:spPr>
      </p:pic>
      <p:sp>
        <p:nvSpPr>
          <p:cNvPr id="6" name="TextBox 5"/>
          <p:cNvSpPr txBox="1"/>
          <p:nvPr/>
        </p:nvSpPr>
        <p:spPr>
          <a:xfrm>
            <a:off x="9693835" y="5779247"/>
            <a:ext cx="1122423"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Images by K. Kniel</a:t>
            </a:r>
          </a:p>
        </p:txBody>
      </p:sp>
    </p:spTree>
    <p:extLst>
      <p:ext uri="{BB962C8B-B14F-4D97-AF65-F5344CB8AC3E}">
        <p14:creationId xmlns:p14="http://schemas.microsoft.com/office/powerpoint/2010/main" val="111868634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Water Contamination – Other Human Impacts </a:t>
            </a:r>
          </a:p>
        </p:txBody>
      </p:sp>
      <p:sp>
        <p:nvSpPr>
          <p:cNvPr id="3" name="Content Placeholder 2"/>
          <p:cNvSpPr>
            <a:spLocks noGrp="1"/>
          </p:cNvSpPr>
          <p:nvPr>
            <p:ph sz="quarter" idx="1"/>
          </p:nvPr>
        </p:nvSpPr>
        <p:spPr>
          <a:xfrm>
            <a:off x="1061027" y="1589809"/>
            <a:ext cx="9053945" cy="4873752"/>
          </a:xfrm>
        </p:spPr>
        <p:txBody>
          <a:bodyPr/>
          <a:lstStyle/>
          <a:p>
            <a:pPr>
              <a:buFont typeface="Courier New" panose="02070309020205020404" pitchFamily="49" charset="0"/>
              <a:buChar char="o"/>
            </a:pPr>
            <a:r>
              <a:rPr lang="en-US" dirty="0"/>
              <a:t>Contaminants other than microorganisms</a:t>
            </a:r>
          </a:p>
          <a:p>
            <a:pPr lvl="1">
              <a:buFont typeface="Courier New" panose="02070309020205020404" pitchFamily="49" charset="0"/>
              <a:buChar char="o"/>
            </a:pPr>
            <a:r>
              <a:rPr lang="en-US" dirty="0"/>
              <a:t>Pharmaceuticals</a:t>
            </a:r>
          </a:p>
          <a:p>
            <a:pPr lvl="1">
              <a:buFont typeface="Courier New" panose="02070309020205020404" pitchFamily="49" charset="0"/>
              <a:buChar char="o"/>
            </a:pPr>
            <a:r>
              <a:rPr lang="en-US" dirty="0"/>
              <a:t>Hygiene products</a:t>
            </a:r>
          </a:p>
          <a:p>
            <a:pPr lvl="1">
              <a:buFont typeface="Courier New" panose="02070309020205020404" pitchFamily="49" charset="0"/>
              <a:buChar char="o"/>
            </a:pPr>
            <a:r>
              <a:rPr lang="en-US" dirty="0"/>
              <a:t>Industrial</a:t>
            </a:r>
          </a:p>
          <a:p>
            <a:pPr>
              <a:buFont typeface="Courier New" panose="02070309020205020404" pitchFamily="49" charset="0"/>
              <a:buChar char="o"/>
            </a:pPr>
            <a:r>
              <a:rPr lang="en-US" dirty="0"/>
              <a:t>Indicator of human activity</a:t>
            </a:r>
          </a:p>
          <a:p>
            <a:pPr lvl="1">
              <a:buFont typeface="Courier New" panose="02070309020205020404" pitchFamily="49" charset="0"/>
              <a:buChar char="o"/>
            </a:pPr>
            <a:r>
              <a:rPr lang="en-US" dirty="0"/>
              <a:t>Caffeine</a:t>
            </a:r>
          </a:p>
        </p:txBody>
      </p:sp>
    </p:spTree>
    <p:extLst>
      <p:ext uri="{BB962C8B-B14F-4D97-AF65-F5344CB8AC3E}">
        <p14:creationId xmlns:p14="http://schemas.microsoft.com/office/powerpoint/2010/main" val="168536920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7646" y="591390"/>
            <a:ext cx="9956800" cy="1143000"/>
          </a:xfrm>
        </p:spPr>
        <p:txBody>
          <a:bodyPr/>
          <a:lstStyle/>
          <a:p>
            <a:r>
              <a:rPr lang="en-US" dirty="0"/>
              <a:t>Food and Water Safety: One Health</a:t>
            </a:r>
            <a:br>
              <a:rPr lang="en-US" dirty="0"/>
            </a:br>
            <a:r>
              <a:rPr lang="en-US" dirty="0"/>
              <a:t>Summary</a:t>
            </a:r>
          </a:p>
        </p:txBody>
      </p:sp>
      <p:sp>
        <p:nvSpPr>
          <p:cNvPr id="3" name="Content Placeholder 2"/>
          <p:cNvSpPr>
            <a:spLocks noGrp="1"/>
          </p:cNvSpPr>
          <p:nvPr>
            <p:ph sz="quarter" idx="1"/>
          </p:nvPr>
        </p:nvSpPr>
        <p:spPr>
          <a:xfrm>
            <a:off x="669363" y="2181412"/>
            <a:ext cx="10811435" cy="3269130"/>
          </a:xfrm>
        </p:spPr>
        <p:txBody>
          <a:bodyPr>
            <a:normAutofit/>
          </a:bodyPr>
          <a:lstStyle/>
          <a:p>
            <a:r>
              <a:rPr lang="en-US" sz="2600" dirty="0"/>
              <a:t>Food can serve as transmission vehicle for pathogenic bacteria, viruses, parasites and result in foodborne illness</a:t>
            </a:r>
          </a:p>
          <a:p>
            <a:r>
              <a:rPr lang="en-US" sz="2600" dirty="0"/>
              <a:t>Pathogens can enter the food supply at any stage including production, processing and final handling, through contaminated handlers, contact surfaces, and environmental sources (animals, plant, soil, water)</a:t>
            </a:r>
          </a:p>
          <a:p>
            <a:r>
              <a:rPr lang="en-US" sz="2600" dirty="0"/>
              <a:t>Foods are monitored for safety throughout handling systems</a:t>
            </a:r>
          </a:p>
          <a:p>
            <a:r>
              <a:rPr lang="en-US" sz="2600" dirty="0"/>
              <a:t>Public health systems monitor and respond to foodborne illnesses</a:t>
            </a:r>
          </a:p>
        </p:txBody>
      </p:sp>
    </p:spTree>
    <p:extLst>
      <p:ext uri="{BB962C8B-B14F-4D97-AF65-F5344CB8AC3E}">
        <p14:creationId xmlns:p14="http://schemas.microsoft.com/office/powerpoint/2010/main" val="413483033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179014"/>
            <a:ext cx="9956800" cy="1143000"/>
          </a:xfrm>
        </p:spPr>
        <p:txBody>
          <a:bodyPr/>
          <a:lstStyle/>
          <a:p>
            <a:r>
              <a:rPr lang="en-US" dirty="0"/>
              <a:t>Food and Water Safety: One Health</a:t>
            </a:r>
            <a:br>
              <a:rPr lang="en-US" dirty="0"/>
            </a:br>
            <a:r>
              <a:rPr lang="en-US" dirty="0"/>
              <a:t>Summary</a:t>
            </a:r>
          </a:p>
        </p:txBody>
      </p:sp>
      <p:sp>
        <p:nvSpPr>
          <p:cNvPr id="3" name="Content Placeholder 2"/>
          <p:cNvSpPr>
            <a:spLocks noGrp="1"/>
          </p:cNvSpPr>
          <p:nvPr>
            <p:ph sz="quarter" idx="1"/>
          </p:nvPr>
        </p:nvSpPr>
        <p:spPr>
          <a:xfrm>
            <a:off x="717176" y="2037976"/>
            <a:ext cx="10811435" cy="3711388"/>
          </a:xfrm>
        </p:spPr>
        <p:txBody>
          <a:bodyPr>
            <a:normAutofit/>
          </a:bodyPr>
          <a:lstStyle/>
          <a:p>
            <a:r>
              <a:rPr lang="en-US" sz="2600" dirty="0"/>
              <a:t>Food crops require irrigation in absence of adequate rainfall</a:t>
            </a:r>
          </a:p>
          <a:p>
            <a:r>
              <a:rPr lang="en-US" sz="2600" dirty="0"/>
              <a:t>Irrigation water for food crops must meet regulatory standards for bacterial contamination</a:t>
            </a:r>
          </a:p>
          <a:p>
            <a:r>
              <a:rPr lang="en-US" sz="2600" dirty="0"/>
              <a:t>Water availability for growing foods is strained by increasing human population, water demand, pollution, and climate change effects </a:t>
            </a:r>
          </a:p>
          <a:p>
            <a:r>
              <a:rPr lang="en-US" sz="2600" dirty="0"/>
              <a:t>Water scarcity necessitates reuse of water to irrigate food crops</a:t>
            </a:r>
          </a:p>
          <a:p>
            <a:r>
              <a:rPr lang="en-US" sz="2600" dirty="0"/>
              <a:t>Water reused for irrigation can be treated to meet regulatory quality standards</a:t>
            </a:r>
          </a:p>
        </p:txBody>
      </p:sp>
    </p:spTree>
    <p:extLst>
      <p:ext uri="{BB962C8B-B14F-4D97-AF65-F5344CB8AC3E}">
        <p14:creationId xmlns:p14="http://schemas.microsoft.com/office/powerpoint/2010/main" val="1728149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Foodborne Bacteria </a:t>
            </a:r>
          </a:p>
        </p:txBody>
      </p:sp>
      <p:sp>
        <p:nvSpPr>
          <p:cNvPr id="3" name="Content Placeholder 2"/>
          <p:cNvSpPr>
            <a:spLocks noGrp="1"/>
          </p:cNvSpPr>
          <p:nvPr>
            <p:ph sz="quarter" idx="1"/>
          </p:nvPr>
        </p:nvSpPr>
        <p:spPr>
          <a:xfrm>
            <a:off x="921326" y="1610591"/>
            <a:ext cx="9956800" cy="4873752"/>
          </a:xfrm>
        </p:spPr>
        <p:txBody>
          <a:bodyPr/>
          <a:lstStyle/>
          <a:p>
            <a:pPr>
              <a:buFont typeface="Courier New" panose="02070309020205020404" pitchFamily="49" charset="0"/>
              <a:buChar char="o"/>
            </a:pPr>
            <a:r>
              <a:rPr lang="en-US" dirty="0"/>
              <a:t>Some bacteria form spores</a:t>
            </a:r>
          </a:p>
          <a:p>
            <a:pPr lvl="1">
              <a:buFont typeface="Courier New" panose="02070309020205020404" pitchFamily="49" charset="0"/>
              <a:buChar char="o"/>
            </a:pPr>
            <a:r>
              <a:rPr lang="en-US" dirty="0"/>
              <a:t>Provides for dormancy in stressful conditions </a:t>
            </a:r>
          </a:p>
          <a:p>
            <a:pPr lvl="2">
              <a:buFont typeface="Courier New" panose="02070309020205020404" pitchFamily="49" charset="0"/>
              <a:buChar char="o"/>
            </a:pPr>
            <a:r>
              <a:rPr lang="en-US" dirty="0"/>
              <a:t>Unfavorable temperatures</a:t>
            </a:r>
          </a:p>
          <a:p>
            <a:pPr lvl="2">
              <a:buFont typeface="Courier New" panose="02070309020205020404" pitchFamily="49" charset="0"/>
              <a:buChar char="o"/>
            </a:pPr>
            <a:r>
              <a:rPr lang="en-US" dirty="0"/>
              <a:t>Limited water or nutrients</a:t>
            </a:r>
          </a:p>
          <a:p>
            <a:pPr lvl="1">
              <a:buFont typeface="Courier New" panose="02070309020205020404" pitchFamily="49" charset="0"/>
              <a:buChar char="o"/>
            </a:pPr>
            <a:r>
              <a:rPr lang="en-US" dirty="0"/>
              <a:t>Spore state allows for survival but not growth (preserved metabolic function)</a:t>
            </a:r>
          </a:p>
          <a:p>
            <a:pPr lvl="1">
              <a:buFont typeface="Courier New" panose="02070309020205020404" pitchFamily="49" charset="0"/>
              <a:buChar char="o"/>
            </a:pPr>
            <a:r>
              <a:rPr lang="en-US" dirty="0"/>
              <a:t>Spores can germinate and outgrow to vegetative, metabolically-active state with the return of favorable nutrient and environmental conditions</a:t>
            </a:r>
          </a:p>
          <a:p>
            <a:pPr>
              <a:buFont typeface="Courier New" panose="02070309020205020404" pitchFamily="49" charset="0"/>
              <a:buChar char="o"/>
            </a:pPr>
            <a:endParaRPr lang="en-US" dirty="0"/>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75432" y="4128142"/>
            <a:ext cx="5344756" cy="2549154"/>
          </a:xfrm>
          <a:prstGeom prst="rect">
            <a:avLst/>
          </a:prstGeom>
        </p:spPr>
      </p:pic>
      <p:sp>
        <p:nvSpPr>
          <p:cNvPr id="6" name="TextBox 5"/>
          <p:cNvSpPr txBox="1"/>
          <p:nvPr/>
        </p:nvSpPr>
        <p:spPr>
          <a:xfrm>
            <a:off x="7460213" y="6584963"/>
            <a:ext cx="982961" cy="184666"/>
          </a:xfrm>
          <a:prstGeom prst="rect">
            <a:avLst/>
          </a:prstGeom>
          <a:noFill/>
        </p:spPr>
        <p:txBody>
          <a:bodyPr wrap="none" rtlCol="0">
            <a:spAutoFit/>
          </a:bodyPr>
          <a:lstStyle/>
          <a:p>
            <a:r>
              <a:rPr lang="en-US" sz="600" dirty="0" err="1">
                <a:latin typeface="Calibri" panose="020F0502020204030204" pitchFamily="34" charset="0"/>
                <a:cs typeface="Calibri" panose="020F0502020204030204" pitchFamily="34" charset="0"/>
              </a:rPr>
              <a:t>Shutterstock</a:t>
            </a:r>
            <a:r>
              <a:rPr lang="en-US" sz="600" dirty="0">
                <a:latin typeface="Calibri" panose="020F0502020204030204" pitchFamily="34" charset="0"/>
                <a:cs typeface="Calibri" panose="020F0502020204030204" pitchFamily="34" charset="0"/>
              </a:rPr>
              <a:t> 1713397150</a:t>
            </a:r>
          </a:p>
        </p:txBody>
      </p:sp>
    </p:spTree>
    <p:extLst>
      <p:ext uri="{BB962C8B-B14F-4D97-AF65-F5344CB8AC3E}">
        <p14:creationId xmlns:p14="http://schemas.microsoft.com/office/powerpoint/2010/main" val="423832332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140346</TotalTime>
  <Words>5545</Words>
  <Application>Microsoft Office PowerPoint</Application>
  <PresentationFormat>Widescreen</PresentationFormat>
  <Paragraphs>941</Paragraphs>
  <Slides>88</Slides>
  <Notes>35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88</vt:i4>
      </vt:variant>
    </vt:vector>
  </HeadingPairs>
  <TitlesOfParts>
    <vt:vector size="95" baseType="lpstr">
      <vt:lpstr>Arial</vt:lpstr>
      <vt:lpstr>Calibri</vt:lpstr>
      <vt:lpstr>Century Schoolbook</vt:lpstr>
      <vt:lpstr>Courier New</vt:lpstr>
      <vt:lpstr>Wingdings</vt:lpstr>
      <vt:lpstr>Wingdings 2</vt:lpstr>
      <vt:lpstr>Oriel</vt:lpstr>
      <vt:lpstr>Food and Water Safety for  One Health</vt:lpstr>
      <vt:lpstr>Food and Water Safety Topics</vt:lpstr>
      <vt:lpstr>PowerPoint Presentation</vt:lpstr>
      <vt:lpstr>Estimated Annual Public Health Impact of Foodborne Illness in the United States</vt:lpstr>
      <vt:lpstr>Perspective</vt:lpstr>
      <vt:lpstr>Foodborne Illness Cases and Outbreaks</vt:lpstr>
      <vt:lpstr>Microbiology Basics</vt:lpstr>
      <vt:lpstr>Foodborne Bacteria</vt:lpstr>
      <vt:lpstr>Foodborne Bacteria </vt:lpstr>
      <vt:lpstr>Foodborne Bacteria</vt:lpstr>
      <vt:lpstr>Foodborne Bacteria</vt:lpstr>
      <vt:lpstr>Foodborne Bacteria</vt:lpstr>
      <vt:lpstr>Foodborne Bacteria – Major Pathogens of Concern</vt:lpstr>
      <vt:lpstr>Foodborne Bacteria – Infection vs. Intoxication</vt:lpstr>
      <vt:lpstr>Foodborne Virus</vt:lpstr>
      <vt:lpstr>Virus Infection and Replication</vt:lpstr>
      <vt:lpstr>Foodborne Virus – Major Pathogens of Concern</vt:lpstr>
      <vt:lpstr>Foodborne Protozoa</vt:lpstr>
      <vt:lpstr>Foodborne Protozoa – Major Pathogens of Concern</vt:lpstr>
      <vt:lpstr>Foodborne Pathogens</vt:lpstr>
      <vt:lpstr>Food Production – Farm to Fork</vt:lpstr>
      <vt:lpstr>Foodborne Pathogens – Routes of Contamination</vt:lpstr>
      <vt:lpstr>Foodborne Pathogens – Routes of Contamination</vt:lpstr>
      <vt:lpstr>Foodborne Pathogens – Routes of Contamination</vt:lpstr>
      <vt:lpstr>Distribution</vt:lpstr>
      <vt:lpstr>Consumer Role</vt:lpstr>
      <vt:lpstr>Foods Most Often Associated with Foodborne Illness</vt:lpstr>
      <vt:lpstr>Foodborne Pathogen Control </vt:lpstr>
      <vt:lpstr>Foodborne Illness Symptoms</vt:lpstr>
      <vt:lpstr>Foodborne Illness Timing</vt:lpstr>
      <vt:lpstr>Foodborne Illness – Contributing Factors</vt:lpstr>
      <vt:lpstr>Foodborne Illness – Clinical Prevention and Treatment </vt:lpstr>
      <vt:lpstr>Public Health – Many Components </vt:lpstr>
      <vt:lpstr>Foodborne Disease Surveillance Functions</vt:lpstr>
      <vt:lpstr>Foodborne Outbreak Scenarios</vt:lpstr>
      <vt:lpstr>Foodborne Illness Surveillance</vt:lpstr>
      <vt:lpstr>Surveillance Methods</vt:lpstr>
      <vt:lpstr>  Foodborne Outbreak Surveillance – Public Health Agencies</vt:lpstr>
      <vt:lpstr>Public Health Agencies – Dual Role for Food Safety</vt:lpstr>
      <vt:lpstr>Disease Reporting National Notifiable Diseases Surveillance System</vt:lpstr>
      <vt:lpstr>PulseNet USA Recognizing Outbreaks – Connecting Disease Cases in U.S.</vt:lpstr>
      <vt:lpstr>PulseNet International Global Connections – Partners in Foodborne Disease Detection</vt:lpstr>
      <vt:lpstr>Objectives of PulseNet</vt:lpstr>
      <vt:lpstr>Principles of PFGE</vt:lpstr>
      <vt:lpstr>CaliciNet Foodborne Norovirus National Surveillance Network</vt:lpstr>
      <vt:lpstr>FoodNet Foodborne Diseases Active Surveillance Network</vt:lpstr>
      <vt:lpstr>Objectives of FoodNet</vt:lpstr>
      <vt:lpstr>Surveillance Data Limitations</vt:lpstr>
      <vt:lpstr>Foodborne Illness Outbreak Investigations</vt:lpstr>
      <vt:lpstr>Foodborne Illness Outbreak Investigation</vt:lpstr>
      <vt:lpstr>Foodborne Illness Outbreak Investigation</vt:lpstr>
      <vt:lpstr>Food Contamination Revisited</vt:lpstr>
      <vt:lpstr>PowerPoint Presentation</vt:lpstr>
      <vt:lpstr>One Health Initiative</vt:lpstr>
      <vt:lpstr>Factors Affecting Human and Animal Health </vt:lpstr>
      <vt:lpstr>Water For Safe, Sustainable Food Production</vt:lpstr>
      <vt:lpstr>Water Uses for the Production and Processing of Food</vt:lpstr>
      <vt:lpstr>Water for Food</vt:lpstr>
      <vt:lpstr>The Water Cycle</vt:lpstr>
      <vt:lpstr>Water Sources</vt:lpstr>
      <vt:lpstr>Water Supply and Demand</vt:lpstr>
      <vt:lpstr>Water</vt:lpstr>
      <vt:lpstr>Rainfall</vt:lpstr>
      <vt:lpstr>Irrigation Water</vt:lpstr>
      <vt:lpstr>Water Quantity and Quality</vt:lpstr>
      <vt:lpstr>Global Human Population and Water Use Continues to Rise</vt:lpstr>
      <vt:lpstr>Projected Agricultural Water Demand </vt:lpstr>
      <vt:lpstr>Surface and Groundwater for Irrigation and Other Industries</vt:lpstr>
      <vt:lpstr>Groundwater Depletion</vt:lpstr>
      <vt:lpstr>USGS Water Science Public Opinion Survey* – Global Perspective What will be the biggest water problems in the coming years?</vt:lpstr>
      <vt:lpstr>Climate and Water Resources Terminology</vt:lpstr>
      <vt:lpstr>Climate Change and Water</vt:lpstr>
      <vt:lpstr>Climate change – food safety impacts</vt:lpstr>
      <vt:lpstr>Pathogen Increases Related to Extremes</vt:lpstr>
      <vt:lpstr>Foodborne Illness Outbreaks Associated with Environmental Water -  Examples</vt:lpstr>
      <vt:lpstr>Various Strategies to Address Agricultural Water Scarcity </vt:lpstr>
      <vt:lpstr>Irrigation methods</vt:lpstr>
      <vt:lpstr>Irrigation Water and Safety of Raw Agricultural Commodities</vt:lpstr>
      <vt:lpstr>Nontraditional waters</vt:lpstr>
      <vt:lpstr>PowerPoint Presentation</vt:lpstr>
      <vt:lpstr>Reclaimed Water Use in the United States</vt:lpstr>
      <vt:lpstr>Fit for Purpose</vt:lpstr>
      <vt:lpstr>Water Standards for Raw Edible Agricultural Commodities</vt:lpstr>
      <vt:lpstr>Indicator Microorganism</vt:lpstr>
      <vt:lpstr>Treatment Technologies Investigated to Meet Water Quality Standards in the Field</vt:lpstr>
      <vt:lpstr>Water Contamination – Other Human Impacts </vt:lpstr>
      <vt:lpstr>Food and Water Safety: One Health Summary</vt:lpstr>
      <vt:lpstr>Food and Water Safety: One Health 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Conserve</dc:title>
  <dc:creator>Shearer, Adrienne</dc:creator>
  <cp:lastModifiedBy>Mannering, Christy</cp:lastModifiedBy>
  <cp:revision>855</cp:revision>
  <dcterms:created xsi:type="dcterms:W3CDTF">2018-10-19T15:29:49Z</dcterms:created>
  <dcterms:modified xsi:type="dcterms:W3CDTF">2021-11-16T21:19:30Z</dcterms:modified>
</cp:coreProperties>
</file>