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22" r:id="rId1"/>
  </p:sldMasterIdLst>
  <p:notesMasterIdLst>
    <p:notesMasterId r:id="rId113"/>
  </p:notesMasterIdLst>
  <p:handoutMasterIdLst>
    <p:handoutMasterId r:id="rId114"/>
  </p:handoutMasterIdLst>
  <p:sldIdLst>
    <p:sldId id="256" r:id="rId2"/>
    <p:sldId id="342" r:id="rId3"/>
    <p:sldId id="347" r:id="rId4"/>
    <p:sldId id="349" r:id="rId5"/>
    <p:sldId id="350" r:id="rId6"/>
    <p:sldId id="354" r:id="rId7"/>
    <p:sldId id="348" r:id="rId8"/>
    <p:sldId id="352" r:id="rId9"/>
    <p:sldId id="353"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82" r:id="rId38"/>
    <p:sldId id="383" r:id="rId39"/>
    <p:sldId id="385" r:id="rId40"/>
    <p:sldId id="384" r:id="rId41"/>
    <p:sldId id="386" r:id="rId42"/>
    <p:sldId id="388" r:id="rId43"/>
    <p:sldId id="387" r:id="rId44"/>
    <p:sldId id="389" r:id="rId45"/>
    <p:sldId id="390" r:id="rId46"/>
    <p:sldId id="391" r:id="rId47"/>
    <p:sldId id="392" r:id="rId48"/>
    <p:sldId id="394" r:id="rId49"/>
    <p:sldId id="393" r:id="rId50"/>
    <p:sldId id="395" r:id="rId51"/>
    <p:sldId id="396" r:id="rId52"/>
    <p:sldId id="397" r:id="rId53"/>
    <p:sldId id="398" r:id="rId54"/>
    <p:sldId id="399" r:id="rId55"/>
    <p:sldId id="400" r:id="rId56"/>
    <p:sldId id="401" r:id="rId57"/>
    <p:sldId id="402" r:id="rId58"/>
    <p:sldId id="403" r:id="rId59"/>
    <p:sldId id="405" r:id="rId60"/>
    <p:sldId id="404" r:id="rId61"/>
    <p:sldId id="406" r:id="rId62"/>
    <p:sldId id="407" r:id="rId63"/>
    <p:sldId id="408" r:id="rId64"/>
    <p:sldId id="409" r:id="rId65"/>
    <p:sldId id="410" r:id="rId66"/>
    <p:sldId id="411" r:id="rId67"/>
    <p:sldId id="412" r:id="rId68"/>
    <p:sldId id="413" r:id="rId69"/>
    <p:sldId id="414" r:id="rId70"/>
    <p:sldId id="415" r:id="rId71"/>
    <p:sldId id="416" r:id="rId72"/>
    <p:sldId id="417" r:id="rId73"/>
    <p:sldId id="418" r:id="rId74"/>
    <p:sldId id="419" r:id="rId75"/>
    <p:sldId id="420" r:id="rId76"/>
    <p:sldId id="421" r:id="rId77"/>
    <p:sldId id="422" r:id="rId78"/>
    <p:sldId id="423" r:id="rId79"/>
    <p:sldId id="424" r:id="rId80"/>
    <p:sldId id="425" r:id="rId81"/>
    <p:sldId id="426" r:id="rId82"/>
    <p:sldId id="427" r:id="rId83"/>
    <p:sldId id="437" r:id="rId84"/>
    <p:sldId id="438" r:id="rId85"/>
    <p:sldId id="439" r:id="rId86"/>
    <p:sldId id="440" r:id="rId87"/>
    <p:sldId id="441" r:id="rId88"/>
    <p:sldId id="442" r:id="rId89"/>
    <p:sldId id="443" r:id="rId90"/>
    <p:sldId id="444" r:id="rId91"/>
    <p:sldId id="445" r:id="rId92"/>
    <p:sldId id="446" r:id="rId93"/>
    <p:sldId id="447" r:id="rId94"/>
    <p:sldId id="448" r:id="rId95"/>
    <p:sldId id="449" r:id="rId96"/>
    <p:sldId id="450" r:id="rId97"/>
    <p:sldId id="451" r:id="rId98"/>
    <p:sldId id="452" r:id="rId99"/>
    <p:sldId id="453" r:id="rId100"/>
    <p:sldId id="454" r:id="rId101"/>
    <p:sldId id="455" r:id="rId102"/>
    <p:sldId id="456" r:id="rId103"/>
    <p:sldId id="457" r:id="rId104"/>
    <p:sldId id="458" r:id="rId105"/>
    <p:sldId id="459" r:id="rId106"/>
    <p:sldId id="460" r:id="rId107"/>
    <p:sldId id="461" r:id="rId108"/>
    <p:sldId id="462" r:id="rId109"/>
    <p:sldId id="463" r:id="rId110"/>
    <p:sldId id="464" r:id="rId111"/>
    <p:sldId id="465" r:id="rId112"/>
  </p:sldIdLst>
  <p:sldSz cx="9144000" cy="6858000" type="screen4x3"/>
  <p:notesSz cx="7010400" cy="9236075"/>
  <p:defaultTextStyle>
    <a:defPPr>
      <a:defRPr lang="en-US"/>
    </a:defPPr>
    <a:lvl1pPr algn="l" defTabSz="457200" rtl="0" fontAlgn="base">
      <a:spcBef>
        <a:spcPct val="0"/>
      </a:spcBef>
      <a:spcAft>
        <a:spcPct val="0"/>
      </a:spcAft>
      <a:defRPr kern="1200">
        <a:solidFill>
          <a:schemeClr val="tx1"/>
        </a:solidFill>
        <a:latin typeface="Arial" charset="0"/>
        <a:ea typeface="Geneva" pitchFamily="-108" charset="-128"/>
        <a:cs typeface="+mn-cs"/>
      </a:defRPr>
    </a:lvl1pPr>
    <a:lvl2pPr marL="457200" algn="l" defTabSz="457200" rtl="0" fontAlgn="base">
      <a:spcBef>
        <a:spcPct val="0"/>
      </a:spcBef>
      <a:spcAft>
        <a:spcPct val="0"/>
      </a:spcAft>
      <a:defRPr kern="1200">
        <a:solidFill>
          <a:schemeClr val="tx1"/>
        </a:solidFill>
        <a:latin typeface="Arial" charset="0"/>
        <a:ea typeface="Geneva" pitchFamily="-108" charset="-128"/>
        <a:cs typeface="+mn-cs"/>
      </a:defRPr>
    </a:lvl2pPr>
    <a:lvl3pPr marL="914400" algn="l" defTabSz="457200" rtl="0" fontAlgn="base">
      <a:spcBef>
        <a:spcPct val="0"/>
      </a:spcBef>
      <a:spcAft>
        <a:spcPct val="0"/>
      </a:spcAft>
      <a:defRPr kern="1200">
        <a:solidFill>
          <a:schemeClr val="tx1"/>
        </a:solidFill>
        <a:latin typeface="Arial" charset="0"/>
        <a:ea typeface="Geneva" pitchFamily="-108" charset="-128"/>
        <a:cs typeface="+mn-cs"/>
      </a:defRPr>
    </a:lvl3pPr>
    <a:lvl4pPr marL="1371600" algn="l" defTabSz="457200" rtl="0" fontAlgn="base">
      <a:spcBef>
        <a:spcPct val="0"/>
      </a:spcBef>
      <a:spcAft>
        <a:spcPct val="0"/>
      </a:spcAft>
      <a:defRPr kern="1200">
        <a:solidFill>
          <a:schemeClr val="tx1"/>
        </a:solidFill>
        <a:latin typeface="Arial" charset="0"/>
        <a:ea typeface="Geneva" pitchFamily="-108" charset="-128"/>
        <a:cs typeface="+mn-cs"/>
      </a:defRPr>
    </a:lvl4pPr>
    <a:lvl5pPr marL="1828800" algn="l" defTabSz="457200" rtl="0" fontAlgn="base">
      <a:spcBef>
        <a:spcPct val="0"/>
      </a:spcBef>
      <a:spcAft>
        <a:spcPct val="0"/>
      </a:spcAft>
      <a:defRPr kern="1200">
        <a:solidFill>
          <a:schemeClr val="tx1"/>
        </a:solidFill>
        <a:latin typeface="Arial" charset="0"/>
        <a:ea typeface="Geneva" pitchFamily="-108" charset="-128"/>
        <a:cs typeface="+mn-cs"/>
      </a:defRPr>
    </a:lvl5pPr>
    <a:lvl6pPr marL="2286000" algn="l" defTabSz="914400" rtl="0" eaLnBrk="1" latinLnBrk="0" hangingPunct="1">
      <a:defRPr kern="1200">
        <a:solidFill>
          <a:schemeClr val="tx1"/>
        </a:solidFill>
        <a:latin typeface="Arial" charset="0"/>
        <a:ea typeface="Geneva" pitchFamily="-108" charset="-128"/>
        <a:cs typeface="+mn-cs"/>
      </a:defRPr>
    </a:lvl6pPr>
    <a:lvl7pPr marL="2743200" algn="l" defTabSz="914400" rtl="0" eaLnBrk="1" latinLnBrk="0" hangingPunct="1">
      <a:defRPr kern="1200">
        <a:solidFill>
          <a:schemeClr val="tx1"/>
        </a:solidFill>
        <a:latin typeface="Arial" charset="0"/>
        <a:ea typeface="Geneva" pitchFamily="-108" charset="-128"/>
        <a:cs typeface="+mn-cs"/>
      </a:defRPr>
    </a:lvl7pPr>
    <a:lvl8pPr marL="3200400" algn="l" defTabSz="914400" rtl="0" eaLnBrk="1" latinLnBrk="0" hangingPunct="1">
      <a:defRPr kern="1200">
        <a:solidFill>
          <a:schemeClr val="tx1"/>
        </a:solidFill>
        <a:latin typeface="Arial" charset="0"/>
        <a:ea typeface="Geneva" pitchFamily="-108" charset="-128"/>
        <a:cs typeface="+mn-cs"/>
      </a:defRPr>
    </a:lvl8pPr>
    <a:lvl9pPr marL="3657600" algn="l" defTabSz="914400" rtl="0" eaLnBrk="1" latinLnBrk="0" hangingPunct="1">
      <a:defRPr kern="1200">
        <a:solidFill>
          <a:schemeClr val="tx1"/>
        </a:solidFill>
        <a:latin typeface="Arial" charset="0"/>
        <a:ea typeface="Geneva"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EDEDE"/>
    <a:srgbClr val="15CD27"/>
    <a:srgbClr val="15C926"/>
    <a:srgbClr val="16D628"/>
    <a:srgbClr val="25558F"/>
    <a:srgbClr val="275B99"/>
    <a:srgbClr val="2A3F96"/>
    <a:srgbClr val="2251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78" autoAdjust="0"/>
    <p:restoredTop sz="86420" autoAdjust="0"/>
  </p:normalViewPr>
  <p:slideViewPr>
    <p:cSldViewPr snapToObjects="1">
      <p:cViewPr>
        <p:scale>
          <a:sx n="90" d="100"/>
          <a:sy n="90" d="100"/>
        </p:scale>
        <p:origin x="-1954" y="-24"/>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112" charset="0"/>
              </a:defRPr>
            </a:lvl1pPr>
          </a:lstStyle>
          <a:p>
            <a:pPr>
              <a:defRPr/>
            </a:pPr>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112" charset="0"/>
              </a:defRPr>
            </a:lvl1pPr>
          </a:lstStyle>
          <a:p>
            <a:pPr>
              <a:defRPr/>
            </a:pPr>
            <a:fld id="{682D5774-BFA0-4C81-B9E0-9142C37D090A}" type="datetime1">
              <a:rPr lang="en-US"/>
              <a:pPr>
                <a:defRPr/>
              </a:pPr>
              <a:t>9/28/2012</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112" charset="0"/>
              </a:defRPr>
            </a:lvl1pPr>
          </a:lstStyle>
          <a:p>
            <a:pPr>
              <a:defRPr/>
            </a:pPr>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112" charset="0"/>
              </a:defRPr>
            </a:lvl1pPr>
          </a:lstStyle>
          <a:p>
            <a:pPr>
              <a:defRPr/>
            </a:pPr>
            <a:fld id="{CA01DE57-1469-4125-8ACC-C997B39E7144}" type="slidenum">
              <a:rPr lang="en-US"/>
              <a:pPr>
                <a:defRPr/>
              </a:pPr>
              <a:t>‹#›</a:t>
            </a:fld>
            <a:endParaRPr lang="en-US" dirty="0"/>
          </a:p>
        </p:txBody>
      </p:sp>
    </p:spTree>
    <p:extLst>
      <p:ext uri="{BB962C8B-B14F-4D97-AF65-F5344CB8AC3E}">
        <p14:creationId xmlns:p14="http://schemas.microsoft.com/office/powerpoint/2010/main" val="907790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112" charset="0"/>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112" charset="0"/>
              </a:defRPr>
            </a:lvl1pPr>
          </a:lstStyle>
          <a:p>
            <a:pPr>
              <a:defRPr/>
            </a:pPr>
            <a:fld id="{487ECBFE-31CF-4684-BA27-0BF0399B2AFF}" type="datetime1">
              <a:rPr lang="en-US"/>
              <a:pPr>
                <a:defRPr/>
              </a:pPr>
              <a:t>9/28/2012</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701040" y="4387136"/>
            <a:ext cx="5608320" cy="4156234"/>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112" charset="0"/>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112" charset="0"/>
              </a:defRPr>
            </a:lvl1pPr>
          </a:lstStyle>
          <a:p>
            <a:pPr>
              <a:defRPr/>
            </a:pPr>
            <a:fld id="{0770F0E8-3240-468C-8FA1-CDDE2B59C806}" type="slidenum">
              <a:rPr lang="en-US"/>
              <a:pPr>
                <a:defRPr/>
              </a:pPr>
              <a:t>‹#›</a:t>
            </a:fld>
            <a:endParaRPr lang="en-US" dirty="0"/>
          </a:p>
        </p:txBody>
      </p:sp>
    </p:spTree>
    <p:extLst>
      <p:ext uri="{BB962C8B-B14F-4D97-AF65-F5344CB8AC3E}">
        <p14:creationId xmlns:p14="http://schemas.microsoft.com/office/powerpoint/2010/main" val="29926941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pitchFamily="-65" charset="-128"/>
        <a:cs typeface="Geneva"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70F0E8-3240-468C-8FA1-CDDE2B59C806}" type="slidenum">
              <a:rPr lang="en-US" smtClean="0"/>
              <a:pPr>
                <a:defRPr/>
              </a:pPr>
              <a:t>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70F0E8-3240-468C-8FA1-CDDE2B59C806}" type="slidenum">
              <a:rPr lang="en-US" smtClean="0"/>
              <a:pPr>
                <a:defRPr/>
              </a:pPr>
              <a:t>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eaLnBrk="1" latinLnBrk="0" hangingPunct="1"/>
            <a:fld id="{E6F9B8CD-342D-4579-98EC-A8FD6B7370E1}" type="datetimeFigureOut">
              <a:rPr lang="en-US" smtClean="0"/>
              <a:pPr eaLnBrk="1" latinLnBrk="0" hangingPunct="1"/>
              <a:t>9/28/2012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r>
              <a:rPr lang="en-US" smtClean="0"/>
              <a:t>2011 United Way Campaign</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BBB5E19-F10A-4C2F-BF6F-11C513378A2E}" type="slidenum">
              <a:rPr kumimoji="0" lang="en-US" smtClean="0"/>
              <a:pPr eaLnBrk="1" latinLnBrk="0" hangingPunct="1"/>
              <a:t>‹#›</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5" name="Footer Placeholder 4"/>
          <p:cNvSpPr>
            <a:spLocks noGrp="1"/>
          </p:cNvSpPr>
          <p:nvPr>
            <p:ph type="ftr" sz="quarter" idx="11"/>
          </p:nvPr>
        </p:nvSpPr>
        <p:spPr/>
        <p:txBody>
          <a:bodyPr/>
          <a:lstStyle>
            <a:extLst/>
          </a:lstStyle>
          <a:p>
            <a:pPr>
              <a:defRPr/>
            </a:pPr>
            <a:r>
              <a:rPr lang="en-US" smtClean="0"/>
              <a:t>2011 United Way Campaign</a:t>
            </a:r>
            <a:endParaRPr lang="en-US" dirty="0"/>
          </a:p>
        </p:txBody>
      </p:sp>
      <p:sp>
        <p:nvSpPr>
          <p:cNvPr id="6" name="Slide Number Placeholder 5"/>
          <p:cNvSpPr>
            <a:spLocks noGrp="1"/>
          </p:cNvSpPr>
          <p:nvPr>
            <p:ph type="sldNum" sz="quarter" idx="12"/>
          </p:nvPr>
        </p:nvSpPr>
        <p:spPr/>
        <p:txBody>
          <a:bodyPr/>
          <a:lstStyle>
            <a:extLst/>
          </a:lstStyle>
          <a:p>
            <a:pPr>
              <a:defRPr/>
            </a:pPr>
            <a:fld id="{60E35292-2B94-4611-9023-6A34D8D7117E}"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5" name="Footer Placeholder 4"/>
          <p:cNvSpPr>
            <a:spLocks noGrp="1"/>
          </p:cNvSpPr>
          <p:nvPr>
            <p:ph type="ftr" sz="quarter" idx="11"/>
          </p:nvPr>
        </p:nvSpPr>
        <p:spPr/>
        <p:txBody>
          <a:bodyPr/>
          <a:lstStyle>
            <a:extLst/>
          </a:lstStyle>
          <a:p>
            <a:pPr>
              <a:defRPr/>
            </a:pPr>
            <a:r>
              <a:rPr lang="en-US" smtClean="0"/>
              <a:t>2011 United Way Campaign</a:t>
            </a:r>
            <a:endParaRPr lang="en-US" dirty="0"/>
          </a:p>
        </p:txBody>
      </p:sp>
      <p:sp>
        <p:nvSpPr>
          <p:cNvPr id="6" name="Slide Number Placeholder 5"/>
          <p:cNvSpPr>
            <a:spLocks noGrp="1"/>
          </p:cNvSpPr>
          <p:nvPr>
            <p:ph type="sldNum" sz="quarter" idx="12"/>
          </p:nvPr>
        </p:nvSpPr>
        <p:spPr/>
        <p:txBody>
          <a:bodyPr/>
          <a:lstStyle>
            <a:extLst/>
          </a:lstStyle>
          <a:p>
            <a:pPr>
              <a:defRPr/>
            </a:pPr>
            <a:fld id="{DBC3D8DF-D8F4-4FD1-B150-DFD57F805C06}"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dirty="0" smtClean="0"/>
              <a:t>2011 United Way Campaign</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30A8AB5D-A29D-414E-8755-A2FF2F3FF06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dirty="0" smtClean="0"/>
              <a:t>2011 United Way Campaign</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A3BBFC36-F18D-4649-A5FA-BB5644F09BF5}"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lgn="r" eaLnBrk="1" latinLnBrk="0" hangingPunct="1"/>
            <a:fld id="{E6F9B8CD-342D-4579-98EC-A8FD6B7370E1}" type="datetimeFigureOut">
              <a:rPr lang="en-US" smtClean="0"/>
              <a:pPr algn="r" eaLnBrk="1" latinLnBrk="0" hangingPunct="1"/>
              <a:t>9/28/2012</a:t>
            </a:fld>
            <a:endParaRPr lang="en-US"/>
          </a:p>
        </p:txBody>
      </p:sp>
      <p:sp>
        <p:nvSpPr>
          <p:cNvPr id="5" name="Footer Placeholder 4"/>
          <p:cNvSpPr>
            <a:spLocks noGrp="1"/>
          </p:cNvSpPr>
          <p:nvPr>
            <p:ph type="ftr" sz="quarter" idx="11"/>
          </p:nvPr>
        </p:nvSpPr>
        <p:spPr/>
        <p:txBody>
          <a:bodyPr/>
          <a:lstStyle>
            <a:extLst/>
          </a:lstStyle>
          <a:p>
            <a:pPr>
              <a:defRPr/>
            </a:pPr>
            <a:r>
              <a:rPr lang="en-US" smtClean="0"/>
              <a:t>2011 United Way Campaign</a:t>
            </a:r>
            <a:endParaRPr lang="en-US" dirty="0"/>
          </a:p>
        </p:txBody>
      </p:sp>
      <p:sp>
        <p:nvSpPr>
          <p:cNvPr id="6" name="Slide Number Placeholder 5"/>
          <p:cNvSpPr>
            <a:spLocks noGrp="1"/>
          </p:cNvSpPr>
          <p:nvPr>
            <p:ph type="sldNum" sz="quarter" idx="12"/>
          </p:nvPr>
        </p:nvSpPr>
        <p:spPr/>
        <p:txBody>
          <a:bodyPr/>
          <a:lstStyle>
            <a:extLst/>
          </a:lstStyle>
          <a:p>
            <a:pPr>
              <a:defRPr/>
            </a:pPr>
            <a:fld id="{DA27190E-327D-499E-827F-15D05C92DCEE}" type="slidenum">
              <a:rPr lang="en-US" smtClean="0"/>
              <a:pPr>
                <a:defRPr/>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5" name="Footer Placeholder 4"/>
          <p:cNvSpPr>
            <a:spLocks noGrp="1"/>
          </p:cNvSpPr>
          <p:nvPr>
            <p:ph type="ftr" sz="quarter" idx="11"/>
          </p:nvPr>
        </p:nvSpPr>
        <p:spPr/>
        <p:txBody>
          <a:bodyPr/>
          <a:lstStyle>
            <a:extLst/>
          </a:lstStyle>
          <a:p>
            <a:pPr>
              <a:defRPr/>
            </a:pPr>
            <a:r>
              <a:rPr lang="en-US" smtClean="0"/>
              <a:t>2011 United Way Campaign</a:t>
            </a:r>
            <a:endParaRPr lang="en-US" dirty="0"/>
          </a:p>
        </p:txBody>
      </p:sp>
      <p:sp>
        <p:nvSpPr>
          <p:cNvPr id="6" name="Slide Number Placeholder 5"/>
          <p:cNvSpPr>
            <a:spLocks noGrp="1"/>
          </p:cNvSpPr>
          <p:nvPr>
            <p:ph type="sldNum" sz="quarter" idx="12"/>
          </p:nvPr>
        </p:nvSpPr>
        <p:spPr/>
        <p:txBody>
          <a:bodyPr/>
          <a:lstStyle>
            <a:extLst/>
          </a:lstStyle>
          <a:p>
            <a:pPr>
              <a:defRPr/>
            </a:pPr>
            <a:fld id="{316D217B-EA19-4D42-A13E-D1E79970365D}" type="slidenum">
              <a:rPr lang="en-US" smtClean="0"/>
              <a:pPr>
                <a:defRPr/>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6" name="Footer Placeholder 5"/>
          <p:cNvSpPr>
            <a:spLocks noGrp="1"/>
          </p:cNvSpPr>
          <p:nvPr>
            <p:ph type="ftr" sz="quarter" idx="11"/>
          </p:nvPr>
        </p:nvSpPr>
        <p:spPr/>
        <p:txBody>
          <a:bodyPr/>
          <a:lstStyle>
            <a:extLst/>
          </a:lstStyle>
          <a:p>
            <a:pPr>
              <a:defRPr/>
            </a:pPr>
            <a:r>
              <a:rPr lang="en-US" smtClean="0"/>
              <a:t>2011 United Way Campaign</a:t>
            </a:r>
            <a:endParaRPr lang="en-US" dirty="0"/>
          </a:p>
        </p:txBody>
      </p:sp>
      <p:sp>
        <p:nvSpPr>
          <p:cNvPr id="7" name="Slide Number Placeholder 6"/>
          <p:cNvSpPr>
            <a:spLocks noGrp="1"/>
          </p:cNvSpPr>
          <p:nvPr>
            <p:ph type="sldNum" sz="quarter" idx="12"/>
          </p:nvPr>
        </p:nvSpPr>
        <p:spPr/>
        <p:txBody>
          <a:bodyPr/>
          <a:lstStyle>
            <a:extLst/>
          </a:lstStyle>
          <a:p>
            <a:pPr>
              <a:defRPr/>
            </a:pPr>
            <a:fld id="{D9257C12-DD4A-4437-B149-31A2745ECCCC}" type="slidenum">
              <a:rPr lang="en-US" smtClean="0"/>
              <a:pPr>
                <a:defRPr/>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8" name="Footer Placeholder 7"/>
          <p:cNvSpPr>
            <a:spLocks noGrp="1"/>
          </p:cNvSpPr>
          <p:nvPr>
            <p:ph type="ftr" sz="quarter" idx="11"/>
          </p:nvPr>
        </p:nvSpPr>
        <p:spPr/>
        <p:txBody>
          <a:bodyPr/>
          <a:lstStyle>
            <a:extLst/>
          </a:lstStyle>
          <a:p>
            <a:pPr>
              <a:defRPr/>
            </a:pPr>
            <a:r>
              <a:rPr lang="en-US" smtClean="0"/>
              <a:t>2011 United Way Campaign</a:t>
            </a:r>
            <a:endParaRPr lang="en-US" dirty="0"/>
          </a:p>
        </p:txBody>
      </p:sp>
      <p:sp>
        <p:nvSpPr>
          <p:cNvPr id="9" name="Slide Number Placeholder 8"/>
          <p:cNvSpPr>
            <a:spLocks noGrp="1"/>
          </p:cNvSpPr>
          <p:nvPr>
            <p:ph type="sldNum" sz="quarter" idx="12"/>
          </p:nvPr>
        </p:nvSpPr>
        <p:spPr/>
        <p:txBody>
          <a:bodyPr/>
          <a:lstStyle>
            <a:extLst/>
          </a:lstStyle>
          <a:p>
            <a:pPr>
              <a:defRPr/>
            </a:pPr>
            <a:fld id="{D9257C12-DD4A-4437-B149-31A2745ECCCC}"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lgn="r" eaLnBrk="1" latinLnBrk="0" hangingPunct="1"/>
            <a:fld id="{E6F9B8CD-342D-4579-98EC-A8FD6B7370E1}" type="datetimeFigureOut">
              <a:rPr lang="en-US" smtClean="0"/>
              <a:pPr algn="r" eaLnBrk="1" latinLnBrk="0" hangingPunct="1"/>
              <a:t>9/28/2012</a:t>
            </a:fld>
            <a:endParaRPr lang="en-US"/>
          </a:p>
        </p:txBody>
      </p:sp>
      <p:sp>
        <p:nvSpPr>
          <p:cNvPr id="4" name="Footer Placeholder 3"/>
          <p:cNvSpPr>
            <a:spLocks noGrp="1"/>
          </p:cNvSpPr>
          <p:nvPr>
            <p:ph type="ftr" sz="quarter" idx="11"/>
          </p:nvPr>
        </p:nvSpPr>
        <p:spPr/>
        <p:txBody>
          <a:bodyPr/>
          <a:lstStyle>
            <a:extLst/>
          </a:lstStyle>
          <a:p>
            <a:pPr>
              <a:defRPr/>
            </a:pPr>
            <a:r>
              <a:rPr lang="en-US" smtClean="0"/>
              <a:t>2011 United Way Campaign</a:t>
            </a:r>
            <a:endParaRPr lang="en-US" dirty="0"/>
          </a:p>
        </p:txBody>
      </p:sp>
      <p:sp>
        <p:nvSpPr>
          <p:cNvPr id="5" name="Slide Number Placeholder 4"/>
          <p:cNvSpPr>
            <a:spLocks noGrp="1"/>
          </p:cNvSpPr>
          <p:nvPr>
            <p:ph type="sldNum" sz="quarter" idx="12"/>
          </p:nvPr>
        </p:nvSpPr>
        <p:spPr/>
        <p:txBody>
          <a:bodyPr/>
          <a:lstStyle>
            <a:extLst/>
          </a:lstStyle>
          <a:p>
            <a:pPr>
              <a:defRPr/>
            </a:pPr>
            <a:fld id="{82F3D7F3-1B40-49B7-A6A9-6A8B2FDBBD9F}" type="slidenum">
              <a:rPr lang="en-US" smtClean="0"/>
              <a:pPr>
                <a:defRPr/>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E6F9B8CD-342D-4579-98EC-A8FD6B7370E1}" type="datetimeFigureOut">
              <a:rPr lang="en-US" smtClean="0"/>
              <a:pPr eaLnBrk="1" latinLnBrk="0" hangingPunct="1"/>
              <a:t>9/28/2012</a:t>
            </a:fld>
            <a:endParaRPr lang="en-US"/>
          </a:p>
        </p:txBody>
      </p:sp>
      <p:sp>
        <p:nvSpPr>
          <p:cNvPr id="3" name="Footer Placeholder 2"/>
          <p:cNvSpPr>
            <a:spLocks noGrp="1"/>
          </p:cNvSpPr>
          <p:nvPr>
            <p:ph type="ftr" sz="quarter" idx="11"/>
          </p:nvPr>
        </p:nvSpPr>
        <p:spPr/>
        <p:txBody>
          <a:bodyPr/>
          <a:lstStyle>
            <a:extLst/>
          </a:lstStyle>
          <a:p>
            <a:pPr>
              <a:defRPr/>
            </a:pPr>
            <a:r>
              <a:rPr lang="en-US" smtClean="0"/>
              <a:t>2011 United Way Campaign</a:t>
            </a:r>
            <a:endParaRPr lang="en-US" dirty="0"/>
          </a:p>
        </p:txBody>
      </p:sp>
      <p:sp>
        <p:nvSpPr>
          <p:cNvPr id="4" name="Slide Number Placeholder 3"/>
          <p:cNvSpPr>
            <a:spLocks noGrp="1"/>
          </p:cNvSpPr>
          <p:nvPr>
            <p:ph type="sldNum" sz="quarter" idx="12"/>
          </p:nvPr>
        </p:nvSpPr>
        <p:spPr/>
        <p:txBody>
          <a:bodyPr/>
          <a:lstStyle>
            <a:extLst/>
          </a:lstStyle>
          <a:p>
            <a:pPr>
              <a:defRPr/>
            </a:pPr>
            <a:fld id="{416A8238-6AE4-4845-AB9F-37BD82C12C4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lgn="r" eaLnBrk="1" latinLnBrk="0" hangingPunct="1"/>
            <a:fld id="{E6F9B8CD-342D-4579-98EC-A8FD6B7370E1}" type="datetimeFigureOut">
              <a:rPr lang="en-US" smtClean="0"/>
              <a:pPr algn="r" eaLnBrk="1" latinLnBrk="0" hangingPunct="1"/>
              <a:t>9/28/2012</a:t>
            </a:fld>
            <a:endParaRPr lang="en-US" dirty="0"/>
          </a:p>
        </p:txBody>
      </p:sp>
      <p:sp>
        <p:nvSpPr>
          <p:cNvPr id="6" name="Footer Placeholder 5"/>
          <p:cNvSpPr>
            <a:spLocks noGrp="1"/>
          </p:cNvSpPr>
          <p:nvPr>
            <p:ph type="ftr" sz="quarter" idx="11"/>
          </p:nvPr>
        </p:nvSpPr>
        <p:spPr/>
        <p:txBody>
          <a:bodyPr/>
          <a:lstStyle>
            <a:extLst/>
          </a:lstStyle>
          <a:p>
            <a:pPr>
              <a:defRPr/>
            </a:pPr>
            <a:r>
              <a:rPr lang="en-US" smtClean="0"/>
              <a:t>2011 United Way Campaign</a:t>
            </a:r>
            <a:endParaRPr lang="en-US" dirty="0"/>
          </a:p>
        </p:txBody>
      </p:sp>
      <p:sp>
        <p:nvSpPr>
          <p:cNvPr id="7" name="Slide Number Placeholder 6"/>
          <p:cNvSpPr>
            <a:spLocks noGrp="1"/>
          </p:cNvSpPr>
          <p:nvPr>
            <p:ph type="sldNum" sz="quarter" idx="12"/>
          </p:nvPr>
        </p:nvSpPr>
        <p:spPr/>
        <p:txBody>
          <a:bodyPr/>
          <a:lstStyle>
            <a:extLst/>
          </a:lstStyle>
          <a:p>
            <a:pPr>
              <a:defRPr/>
            </a:pPr>
            <a:fld id="{90D85E50-2167-40D8-8C95-2A7830C8EB85}"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lgn="r" eaLnBrk="1" latinLnBrk="0" hangingPunct="1"/>
            <a:fld id="{E6F9B8CD-342D-4579-98EC-A8FD6B7370E1}" type="datetimeFigureOut">
              <a:rPr lang="en-US" smtClean="0"/>
              <a:pPr algn="r" eaLnBrk="1" latinLnBrk="0" hangingPunct="1"/>
              <a:t>9/28/2012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r>
              <a:rPr lang="en-US" smtClean="0"/>
              <a:t>2011 United Way Campaign</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3707AF26-5860-4C3F-A6FE-436305B33337}" type="slidenum">
              <a:rPr lang="en-US" smtClean="0"/>
              <a:pPr>
                <a:defRPr/>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lgn="r" eaLnBrk="1" latinLnBrk="0" hangingPunct="1"/>
            <a:fld id="{E6F9B8CD-342D-4579-98EC-A8FD6B7370E1}" type="datetimeFigureOut">
              <a:rPr lang="en-US" smtClean="0"/>
              <a:pPr algn="r" eaLnBrk="1" latinLnBrk="0" hangingPunct="1"/>
              <a:t>9/28/2012</a:t>
            </a:fld>
            <a:endParaRPr lang="en-US" dirty="0">
              <a:solidFill>
                <a:schemeClr val="tx2"/>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r>
              <a:rPr lang="en-US" smtClean="0"/>
              <a:t>2011 United Way Campaign</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9257C12-DD4A-4437-B149-31A2745ECCC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777" r:id="rId12"/>
    <p:sldLayoutId id="2147483778" r:id="rId13"/>
  </p:sldLayoutIdLst>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8.tiff"/><Relationship Id="rId4" Type="http://schemas.openxmlformats.org/officeDocument/2006/relationships/image" Target="../media/image217.tiff"/></Relationships>
</file>

<file path=ppt/slides/_rels/slide102.xml.rels><?xml version="1.0" encoding="UTF-8" standalone="yes"?>
<Relationships xmlns="http://schemas.openxmlformats.org/package/2006/relationships"><Relationship Id="rId3" Type="http://schemas.openxmlformats.org/officeDocument/2006/relationships/image" Target="../media/image219.gi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3.jpeg"/><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1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32.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09.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dow.org/hispanic.html" TargetMode="Externa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www.cancer.org/Research/ResearchProgramsFunding/Epidemiology-CancerPreventionStudies/CancerPreventionStudy-3/cancerpreventionstudy-3?ssSourceSiteId=nul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hyperlink" Target="http://www.twitter.com/"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www.stateoftobaccocontrol.org/" TargetMode="External"/><Relationship Id="rId1" Type="http://schemas.openxmlformats.org/officeDocument/2006/relationships/slideLayout" Target="../slideLayouts/slideLayout2.xml"/><Relationship Id="rId6" Type="http://schemas.openxmlformats.org/officeDocument/2006/relationships/hyperlink" Target="http://www.lung.org/lung-disease/asthma/creating-asthma-friendly-environments/" TargetMode="External"/><Relationship Id="rId5" Type="http://schemas.openxmlformats.org/officeDocument/2006/relationships/image" Target="../media/image14.jpeg"/><Relationship Id="rId4" Type="http://schemas.openxmlformats.org/officeDocument/2006/relationships/hyperlink" Target="http://www.stateoftheair.or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png"/></Relationships>
</file>

<file path=ppt/slides/_rels/slide84.xml.rels><?xml version="1.0" encoding="UTF-8" standalone="yes"?>
<Relationships xmlns="http://schemas.openxmlformats.org/package/2006/relationships"><Relationship Id="rId3" Type="http://schemas.openxmlformats.org/officeDocument/2006/relationships/image" Target="../media/image171.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74.tiff"/><Relationship Id="rId4" Type="http://schemas.openxmlformats.org/officeDocument/2006/relationships/image" Target="../media/image173.tiff"/></Relationships>
</file>

<file path=ppt/slides/_rels/slide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5.tiff"/><Relationship Id="rId1" Type="http://schemas.openxmlformats.org/officeDocument/2006/relationships/slideLayout" Target="../slideLayouts/slideLayout2.xml"/><Relationship Id="rId6" Type="http://schemas.openxmlformats.org/officeDocument/2006/relationships/image" Target="../media/image178.tiff"/><Relationship Id="rId5" Type="http://schemas.openxmlformats.org/officeDocument/2006/relationships/image" Target="../media/image177.tiff"/><Relationship Id="rId4" Type="http://schemas.openxmlformats.org/officeDocument/2006/relationships/image" Target="../media/image176.tiff"/></Relationships>
</file>

<file path=ppt/slides/_rels/slide8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81.tiff"/><Relationship Id="rId4" Type="http://schemas.openxmlformats.org/officeDocument/2006/relationships/image" Target="../media/image180.tiff"/></Relationships>
</file>

<file path=ppt/slides/_rels/slide88.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89.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91.xml.rels><?xml version="1.0" encoding="UTF-8" standalone="yes"?>
<Relationships xmlns="http://schemas.openxmlformats.org/package/2006/relationships"><Relationship Id="rId3" Type="http://schemas.openxmlformats.org/officeDocument/2006/relationships/image" Target="../media/image190.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1.tiff"/></Relationships>
</file>

<file path=ppt/slides/_rels/slide9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tiff"/></Relationships>
</file>

<file path=ppt/slides/_rels/slide93.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tiff"/></Relationships>
</file>

<file path=ppt/slides/_rels/slide9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95.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jpeg"/></Relationships>
</file>

<file path=ppt/slides/_rels/slide9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05.jpeg"/><Relationship Id="rId4" Type="http://schemas.openxmlformats.org/officeDocument/2006/relationships/image" Target="../media/image204.jpeg"/></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98.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0.jpeg"/><Relationship Id="rId4" Type="http://schemas.openxmlformats.org/officeDocument/2006/relationships/image" Target="../media/image209.jpeg"/></Relationships>
</file>

<file path=ppt/slides/_rels/slide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62000" y="1066800"/>
            <a:ext cx="7696200" cy="1107996"/>
          </a:xfrm>
          <a:prstGeom prst="rect">
            <a:avLst/>
          </a:prstGeom>
        </p:spPr>
        <p:txBody>
          <a:bodyPr wrap="square">
            <a:spAutoFit/>
          </a:bodyPr>
          <a:lstStyle/>
          <a:p>
            <a:pPr algn="ctr"/>
            <a:r>
              <a:rPr lang="en-US" sz="6600" b="1" dirty="0" smtClean="0">
                <a:solidFill>
                  <a:srgbClr val="C00000"/>
                </a:solidFill>
                <a:effectLst>
                  <a:outerShdw blurRad="38100" dist="38100" dir="2700000" algn="tl">
                    <a:srgbClr val="000000">
                      <a:alpha val="43137"/>
                    </a:srgbClr>
                  </a:outerShdw>
                </a:effectLst>
                <a:latin typeface="Helvetica" pitchFamily="34" charset="0"/>
              </a:rPr>
              <a:t>Partner Agencies</a:t>
            </a:r>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1044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5596467"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8" name="Rectangle 7"/>
          <p:cNvSpPr>
            <a:spLocks noChangeArrowheads="1"/>
          </p:cNvSpPr>
          <p:nvPr/>
        </p:nvSpPr>
        <p:spPr bwMode="auto">
          <a:xfrm>
            <a:off x="0" y="2117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1" name="Group 10"/>
          <p:cNvGrpSpPr/>
          <p:nvPr/>
        </p:nvGrpSpPr>
        <p:grpSpPr>
          <a:xfrm>
            <a:off x="1812186" y="2895600"/>
            <a:ext cx="4817214" cy="2790878"/>
            <a:chOff x="4021986" y="3434481"/>
            <a:chExt cx="4283814" cy="2255841"/>
          </a:xfrm>
        </p:grpSpPr>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1986" y="3793611"/>
              <a:ext cx="4283814" cy="1623060"/>
            </a:xfrm>
            <a:prstGeom prst="rect">
              <a:avLst/>
            </a:prstGeom>
          </p:spPr>
        </p:pic>
        <p:grpSp>
          <p:nvGrpSpPr>
            <p:cNvPr id="4" name="Group 3"/>
            <p:cNvGrpSpPr/>
            <p:nvPr/>
          </p:nvGrpSpPr>
          <p:grpSpPr>
            <a:xfrm>
              <a:off x="5105400" y="3434481"/>
              <a:ext cx="2946400" cy="2255841"/>
              <a:chOff x="5105400" y="3434481"/>
              <a:chExt cx="2946400" cy="225584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434481"/>
                <a:ext cx="2613112" cy="716048"/>
              </a:xfrm>
              <a:prstGeom prst="rect">
                <a:avLst/>
              </a:prstGeom>
            </p:spPr>
          </p:pic>
          <p:sp>
            <p:nvSpPr>
              <p:cNvPr id="20" name="TextBox 19"/>
              <p:cNvSpPr txBox="1"/>
              <p:nvPr/>
            </p:nvSpPr>
            <p:spPr>
              <a:xfrm>
                <a:off x="5105400" y="5351768"/>
                <a:ext cx="2946400" cy="338554"/>
              </a:xfrm>
              <a:prstGeom prst="rect">
                <a:avLst/>
              </a:prstGeom>
              <a:noFill/>
            </p:spPr>
            <p:txBody>
              <a:bodyPr wrap="square" rtlCol="0">
                <a:spAutoFit/>
              </a:bodyPr>
              <a:lstStyle/>
              <a:p>
                <a:pPr algn="r"/>
                <a:r>
                  <a:rPr lang="en-US" sz="1600" b="1" dirty="0" smtClean="0">
                    <a:solidFill>
                      <a:srgbClr val="25558F"/>
                    </a:solidFill>
                    <a:latin typeface="ITC Bookman Demi" pitchFamily="18" charset="0"/>
                    <a:cs typeface="Segoe UI" pitchFamily="34" charset="0"/>
                  </a:rPr>
                  <a:t>United Way of Delaware</a:t>
                </a:r>
                <a:endParaRPr lang="en-US" sz="1600" b="1" dirty="0">
                  <a:solidFill>
                    <a:srgbClr val="25558F"/>
                  </a:solidFill>
                  <a:latin typeface="ITC Bookman Demi" pitchFamily="18" charset="0"/>
                  <a:cs typeface="Segoe UI"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0" y="685800"/>
            <a:ext cx="4572000" cy="523220"/>
          </a:xfrm>
          <a:prstGeom prst="rect">
            <a:avLst/>
          </a:prstGeom>
        </p:spPr>
        <p:txBody>
          <a:bodyPr>
            <a:spAutoFit/>
          </a:bodyPr>
          <a:lstStyle/>
          <a:p>
            <a:pPr algn="ctr"/>
            <a:r>
              <a:rPr lang="en-US" sz="2800" b="1" dirty="0" smtClean="0">
                <a:solidFill>
                  <a:srgbClr val="C00000"/>
                </a:solidFill>
                <a:effectLst>
                  <a:outerShdw blurRad="38100" dist="38100" dir="2700000" algn="tl">
                    <a:srgbClr val="000000">
                      <a:alpha val="43137"/>
                    </a:srgbClr>
                  </a:outerShdw>
                </a:effectLst>
              </a:rPr>
              <a:t>ARC of Delaware (250)</a:t>
            </a:r>
            <a:endParaRPr lang="en-US" sz="2800" b="1" dirty="0">
              <a:effectLst>
                <a:outerShdw blurRad="38100" dist="38100" dir="2700000" algn="tl">
                  <a:srgbClr val="000000">
                    <a:alpha val="43137"/>
                  </a:srgbClr>
                </a:outerShdw>
              </a:effectLst>
            </a:endParaRPr>
          </a:p>
        </p:txBody>
      </p:sp>
      <p:pic>
        <p:nvPicPr>
          <p:cNvPr id="9220" name="Picture 4" descr="http://www.thearcofdelaware.org/wp-content/uploads/Friends-man-and-woman-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202" y="1651000"/>
            <a:ext cx="3695700" cy="246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4419600"/>
            <a:ext cx="7010400" cy="1323439"/>
          </a:xfrm>
          <a:prstGeom prst="rect">
            <a:avLst/>
          </a:prstGeom>
        </p:spPr>
        <p:txBody>
          <a:bodyPr wrap="square">
            <a:spAutoFit/>
          </a:bodyPr>
          <a:lstStyle/>
          <a:p>
            <a:r>
              <a:rPr lang="en-US" sz="1600" b="1" dirty="0" smtClean="0"/>
              <a:t>Mission</a:t>
            </a:r>
            <a:br>
              <a:rPr lang="en-US" sz="1600" b="1" dirty="0" smtClean="0"/>
            </a:br>
            <a:endParaRPr lang="en-US" sz="1600" b="1" dirty="0"/>
          </a:p>
          <a:p>
            <a:r>
              <a:rPr lang="en-US" sz="1600" dirty="0" smtClean="0"/>
              <a:t>The </a:t>
            </a:r>
            <a:r>
              <a:rPr lang="en-US" sz="1600" dirty="0"/>
              <a:t>Arc of Delaware promotes and protects the rights of people with intellectual and developmental disabilities and actively supports their full inclusion and participation in the community throughout their lifetimes.</a:t>
            </a: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41148417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USO World Headquarters (559)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jpg"/>
          <p:cNvPicPr>
            <a:picLocks noChangeAspect="1"/>
          </p:cNvPicPr>
          <p:nvPr/>
        </p:nvPicPr>
        <p:blipFill>
          <a:blip r:embed="rId3"/>
          <a:stretch>
            <a:fillRect/>
          </a:stretch>
        </p:blipFill>
        <p:spPr>
          <a:xfrm>
            <a:off x="3276600" y="3200400"/>
            <a:ext cx="2667000" cy="1818409"/>
          </a:xfrm>
          <a:prstGeom prst="rect">
            <a:avLst/>
          </a:prstGeom>
          <a:ln>
            <a:noFill/>
          </a:ln>
          <a:effectLst>
            <a:softEdge rad="112500"/>
          </a:effectLst>
        </p:spPr>
      </p:pic>
      <p:sp>
        <p:nvSpPr>
          <p:cNvPr id="6" name="Rectangle 5"/>
          <p:cNvSpPr/>
          <p:nvPr/>
        </p:nvSpPr>
        <p:spPr>
          <a:xfrm>
            <a:off x="1905000" y="4953000"/>
            <a:ext cx="5638800" cy="1077218"/>
          </a:xfrm>
          <a:prstGeom prst="rect">
            <a:avLst/>
          </a:prstGeom>
        </p:spPr>
        <p:txBody>
          <a:bodyPr wrap="square">
            <a:spAutoFit/>
          </a:bodyPr>
          <a:lstStyle/>
          <a:p>
            <a:r>
              <a:rPr lang="en-US" sz="1600" b="1" dirty="0" smtClean="0"/>
              <a:t>Mission</a:t>
            </a:r>
          </a:p>
          <a:p>
            <a:endParaRPr lang="en-US" sz="1600" dirty="0"/>
          </a:p>
          <a:p>
            <a:r>
              <a:rPr lang="en-US" sz="1600" dirty="0" smtClean="0"/>
              <a:t>The </a:t>
            </a:r>
            <a:r>
              <a:rPr lang="en-US" sz="1600" dirty="0" smtClean="0"/>
              <a:t>USO lifts the spirits of America’s troops and their families. </a:t>
            </a:r>
            <a:endParaRPr lang="en-US" sz="1600" dirty="0"/>
          </a:p>
        </p:txBody>
      </p:sp>
      <p:pic>
        <p:nvPicPr>
          <p:cNvPr id="8" name="Picture 7" descr="2.jpg"/>
          <p:cNvPicPr>
            <a:picLocks noChangeAspect="1"/>
          </p:cNvPicPr>
          <p:nvPr/>
        </p:nvPicPr>
        <p:blipFill>
          <a:blip r:embed="rId4"/>
          <a:stretch>
            <a:fillRect/>
          </a:stretch>
        </p:blipFill>
        <p:spPr>
          <a:xfrm>
            <a:off x="685800" y="1371600"/>
            <a:ext cx="7620000" cy="1794711"/>
          </a:xfrm>
          <a:prstGeom prst="rect">
            <a:avLst/>
          </a:prstGeom>
          <a:ln>
            <a:noFill/>
          </a:ln>
          <a:effectLst>
            <a:softEdge rad="112500"/>
          </a:effectLst>
        </p:spPr>
      </p:pic>
    </p:spTree>
    <p:extLst>
      <p:ext uri="{BB962C8B-B14F-4D97-AF65-F5344CB8AC3E}">
        <p14:creationId xmlns:p14="http://schemas.microsoft.com/office/powerpoint/2010/main" val="306902798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VSA Arts of Delaware (9417)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png"/>
          <p:cNvPicPr>
            <a:picLocks noChangeAspect="1"/>
          </p:cNvPicPr>
          <p:nvPr/>
        </p:nvPicPr>
        <p:blipFill>
          <a:blip r:embed="rId3"/>
          <a:stretch>
            <a:fillRect/>
          </a:stretch>
        </p:blipFill>
        <p:spPr>
          <a:xfrm>
            <a:off x="2628900" y="1612605"/>
            <a:ext cx="4191000" cy="1337006"/>
          </a:xfrm>
          <a:prstGeom prst="rect">
            <a:avLst/>
          </a:prstGeom>
        </p:spPr>
      </p:pic>
      <p:sp>
        <p:nvSpPr>
          <p:cNvPr id="6" name="Rectangle 5"/>
          <p:cNvSpPr/>
          <p:nvPr/>
        </p:nvSpPr>
        <p:spPr>
          <a:xfrm>
            <a:off x="762000" y="5029200"/>
            <a:ext cx="7696200" cy="830997"/>
          </a:xfrm>
          <a:prstGeom prst="rect">
            <a:avLst/>
          </a:prstGeom>
        </p:spPr>
        <p:txBody>
          <a:bodyPr wrap="square">
            <a:spAutoFit/>
          </a:bodyPr>
          <a:lstStyle/>
          <a:p>
            <a:r>
              <a:rPr lang="en-US" sz="1600" dirty="0" smtClean="0"/>
              <a:t>VSA arts of Delaware recognizes the need for children and adults with disabilities to be provided with opportunities to participate and achieve in the area of performing and visual arts.</a:t>
            </a:r>
            <a:endParaRPr lang="en-US" sz="1600" dirty="0"/>
          </a:p>
        </p:txBody>
      </p:sp>
      <p:pic>
        <p:nvPicPr>
          <p:cNvPr id="8" name="Picture 7" descr="1.tiff"/>
          <p:cNvPicPr>
            <a:picLocks noChangeAspect="1"/>
          </p:cNvPicPr>
          <p:nvPr/>
        </p:nvPicPr>
        <p:blipFill>
          <a:blip r:embed="rId4"/>
          <a:stretch>
            <a:fillRect/>
          </a:stretch>
        </p:blipFill>
        <p:spPr>
          <a:xfrm>
            <a:off x="533400" y="3352800"/>
            <a:ext cx="3733800" cy="1432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1.tiff"/>
          <p:cNvPicPr>
            <a:picLocks noChangeAspect="1"/>
          </p:cNvPicPr>
          <p:nvPr/>
        </p:nvPicPr>
        <p:blipFill>
          <a:blip r:embed="rId5"/>
          <a:stretch>
            <a:fillRect/>
          </a:stretch>
        </p:blipFill>
        <p:spPr>
          <a:xfrm>
            <a:off x="4732744" y="3352800"/>
            <a:ext cx="3858806"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230537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West End Neighborhood House, Inc. (540)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gif"/>
          <p:cNvPicPr>
            <a:picLocks noChangeAspect="1"/>
          </p:cNvPicPr>
          <p:nvPr/>
        </p:nvPicPr>
        <p:blipFill>
          <a:blip r:embed="rId3"/>
          <a:stretch>
            <a:fillRect/>
          </a:stretch>
        </p:blipFill>
        <p:spPr>
          <a:xfrm>
            <a:off x="4343400" y="2044700"/>
            <a:ext cx="2895600" cy="1612900"/>
          </a:xfrm>
          <a:prstGeom prst="rect">
            <a:avLst/>
          </a:prstGeom>
        </p:spPr>
      </p:pic>
      <p:pic>
        <p:nvPicPr>
          <p:cNvPr id="6" name="Picture 5" descr="2.jpg"/>
          <p:cNvPicPr>
            <a:picLocks noChangeAspect="1"/>
          </p:cNvPicPr>
          <p:nvPr/>
        </p:nvPicPr>
        <p:blipFill>
          <a:blip r:embed="rId4"/>
          <a:stretch>
            <a:fillRect/>
          </a:stretch>
        </p:blipFill>
        <p:spPr>
          <a:xfrm>
            <a:off x="762000" y="1524000"/>
            <a:ext cx="2209800" cy="1473200"/>
          </a:xfrm>
          <a:prstGeom prst="rect">
            <a:avLst/>
          </a:prstGeom>
        </p:spPr>
      </p:pic>
      <p:pic>
        <p:nvPicPr>
          <p:cNvPr id="9" name="Picture 8" descr="1.jpg"/>
          <p:cNvPicPr>
            <a:picLocks noChangeAspect="1"/>
          </p:cNvPicPr>
          <p:nvPr/>
        </p:nvPicPr>
        <p:blipFill>
          <a:blip r:embed="rId5"/>
          <a:stretch>
            <a:fillRect/>
          </a:stretch>
        </p:blipFill>
        <p:spPr>
          <a:xfrm>
            <a:off x="762000" y="2997200"/>
            <a:ext cx="2209800" cy="1473200"/>
          </a:xfrm>
          <a:prstGeom prst="rect">
            <a:avLst/>
          </a:prstGeom>
        </p:spPr>
      </p:pic>
      <p:pic>
        <p:nvPicPr>
          <p:cNvPr id="10" name="Picture 9" descr="3.jpg"/>
          <p:cNvPicPr>
            <a:picLocks noChangeAspect="1"/>
          </p:cNvPicPr>
          <p:nvPr/>
        </p:nvPicPr>
        <p:blipFill>
          <a:blip r:embed="rId6"/>
          <a:stretch>
            <a:fillRect/>
          </a:stretch>
        </p:blipFill>
        <p:spPr>
          <a:xfrm>
            <a:off x="762000" y="4438650"/>
            <a:ext cx="2249156" cy="1504950"/>
          </a:xfrm>
          <a:prstGeom prst="rect">
            <a:avLst/>
          </a:prstGeom>
        </p:spPr>
      </p:pic>
      <p:sp>
        <p:nvSpPr>
          <p:cNvPr id="11" name="Rectangle 10"/>
          <p:cNvSpPr/>
          <p:nvPr/>
        </p:nvSpPr>
        <p:spPr>
          <a:xfrm>
            <a:off x="3810000" y="4162961"/>
            <a:ext cx="4572000" cy="1323439"/>
          </a:xfrm>
          <a:prstGeom prst="rect">
            <a:avLst/>
          </a:prstGeom>
        </p:spPr>
        <p:txBody>
          <a:bodyPr>
            <a:spAutoFit/>
          </a:bodyPr>
          <a:lstStyle/>
          <a:p>
            <a:r>
              <a:rPr lang="en-US" sz="1600" dirty="0" smtClean="0"/>
              <a:t>West End’s mission is to help individuals achieve self-sufficiency, reach and maintain their maximum potential, and live responsibly and harmoniously in a healthy community and complex world.</a:t>
            </a:r>
            <a:endParaRPr lang="en-US" sz="1600" dirty="0"/>
          </a:p>
        </p:txBody>
      </p:sp>
    </p:spTree>
    <p:extLst>
      <p:ext uri="{BB962C8B-B14F-4D97-AF65-F5344CB8AC3E}">
        <p14:creationId xmlns:p14="http://schemas.microsoft.com/office/powerpoint/2010/main" val="416197643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jpg"/>
          <p:cNvPicPr>
            <a:picLocks noChangeAspect="1"/>
          </p:cNvPicPr>
          <p:nvPr/>
        </p:nvPicPr>
        <p:blipFill>
          <a:blip r:embed="rId2"/>
          <a:stretch>
            <a:fillRect/>
          </a:stretch>
        </p:blipFill>
        <p:spPr>
          <a:xfrm>
            <a:off x="2057400" y="1729828"/>
            <a:ext cx="5054600" cy="1394372"/>
          </a:xfrm>
          <a:prstGeom prst="rect">
            <a:avLst/>
          </a:prstGeom>
        </p:spPr>
      </p:pic>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Wilmington Head Start, Inc. (9185)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990600" y="5181600"/>
            <a:ext cx="7239000" cy="584775"/>
          </a:xfrm>
          <a:prstGeom prst="rect">
            <a:avLst/>
          </a:prstGeom>
        </p:spPr>
        <p:txBody>
          <a:bodyPr wrap="square">
            <a:spAutoFit/>
          </a:bodyPr>
          <a:lstStyle/>
          <a:p>
            <a:r>
              <a:rPr lang="en-US" sz="1600" dirty="0" smtClean="0"/>
              <a:t>Head Start utilizes a combination of educational, health, nutritional and social services to help children make progress toward their educational goals. </a:t>
            </a:r>
            <a:endParaRPr lang="en-US" sz="1600" dirty="0"/>
          </a:p>
        </p:txBody>
      </p:sp>
      <p:pic>
        <p:nvPicPr>
          <p:cNvPr id="8" name="Picture 7" descr="2.jpg"/>
          <p:cNvPicPr>
            <a:picLocks noChangeAspect="1"/>
          </p:cNvPicPr>
          <p:nvPr/>
        </p:nvPicPr>
        <p:blipFill>
          <a:blip r:embed="rId4"/>
          <a:srcRect r="33333"/>
          <a:stretch>
            <a:fillRect/>
          </a:stretch>
        </p:blipFill>
        <p:spPr>
          <a:xfrm>
            <a:off x="846083" y="3321932"/>
            <a:ext cx="4183117" cy="1651891"/>
          </a:xfrm>
          <a:prstGeom prst="rect">
            <a:avLst/>
          </a:prstGeom>
        </p:spPr>
      </p:pic>
      <p:pic>
        <p:nvPicPr>
          <p:cNvPr id="9" name="Picture 8" descr="3.jpg"/>
          <p:cNvPicPr>
            <a:picLocks noChangeAspect="1"/>
          </p:cNvPicPr>
          <p:nvPr/>
        </p:nvPicPr>
        <p:blipFill>
          <a:blip r:embed="rId5"/>
          <a:stretch>
            <a:fillRect/>
          </a:stretch>
        </p:blipFill>
        <p:spPr>
          <a:xfrm>
            <a:off x="5257800" y="3329808"/>
            <a:ext cx="3112904" cy="1699391"/>
          </a:xfrm>
          <a:prstGeom prst="rect">
            <a:avLst/>
          </a:prstGeom>
        </p:spPr>
      </p:pic>
    </p:spTree>
    <p:extLst>
      <p:ext uri="{BB962C8B-B14F-4D97-AF65-F5344CB8AC3E}">
        <p14:creationId xmlns:p14="http://schemas.microsoft.com/office/powerpoint/2010/main" val="389510101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jpg"/>
          <p:cNvPicPr>
            <a:picLocks noChangeAspect="1"/>
          </p:cNvPicPr>
          <p:nvPr/>
        </p:nvPicPr>
        <p:blipFill>
          <a:blip r:embed="rId2"/>
          <a:stretch>
            <a:fillRect/>
          </a:stretch>
        </p:blipFill>
        <p:spPr>
          <a:xfrm>
            <a:off x="767123" y="1524000"/>
            <a:ext cx="7462477" cy="2775109"/>
          </a:xfrm>
          <a:prstGeom prst="rect">
            <a:avLst/>
          </a:prstGeom>
        </p:spPr>
      </p:pic>
      <p:sp>
        <p:nvSpPr>
          <p:cNvPr id="7" name="Rectangle 6"/>
          <p:cNvSpPr/>
          <p:nvPr/>
        </p:nvSpPr>
        <p:spPr>
          <a:xfrm>
            <a:off x="1524000" y="619780"/>
            <a:ext cx="63246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Wilmington Senior Center, Inc.(560)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762000" y="4343400"/>
            <a:ext cx="7543800" cy="1323439"/>
          </a:xfrm>
          <a:prstGeom prst="rect">
            <a:avLst/>
          </a:prstGeom>
        </p:spPr>
        <p:txBody>
          <a:bodyPr wrap="square">
            <a:spAutoFit/>
          </a:bodyPr>
          <a:lstStyle/>
          <a:p>
            <a:r>
              <a:rPr lang="en-US" sz="1600" b="1" dirty="0" smtClean="0"/>
              <a:t>Mission</a:t>
            </a:r>
          </a:p>
          <a:p>
            <a:endParaRPr lang="en-US" sz="1600" b="1" dirty="0" smtClean="0"/>
          </a:p>
          <a:p>
            <a:r>
              <a:rPr lang="en-US" sz="1600" dirty="0" smtClean="0"/>
              <a:t>The Wilmington Senior Center provides life-sustaining and life-enriching services, opportunities and partnerships that have a positive impact on older adults’ physical, mental and social well-being and that contribute to future generations.</a:t>
            </a:r>
            <a:endParaRPr lang="en-US" sz="1600" dirty="0"/>
          </a:p>
        </p:txBody>
      </p:sp>
    </p:spTree>
    <p:extLst>
      <p:ext uri="{BB962C8B-B14F-4D97-AF65-F5344CB8AC3E}">
        <p14:creationId xmlns:p14="http://schemas.microsoft.com/office/powerpoint/2010/main" val="917503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YMCA of Delaware (570)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jpg"/>
          <p:cNvPicPr>
            <a:picLocks noChangeAspect="1"/>
          </p:cNvPicPr>
          <p:nvPr/>
        </p:nvPicPr>
        <p:blipFill>
          <a:blip r:embed="rId3"/>
          <a:stretch>
            <a:fillRect/>
          </a:stretch>
        </p:blipFill>
        <p:spPr>
          <a:xfrm>
            <a:off x="3429000" y="1905000"/>
            <a:ext cx="2286000" cy="2286000"/>
          </a:xfrm>
          <a:prstGeom prst="rect">
            <a:avLst/>
          </a:prstGeom>
        </p:spPr>
      </p:pic>
      <p:pic>
        <p:nvPicPr>
          <p:cNvPr id="6" name="Picture 5" descr="2.jpg"/>
          <p:cNvPicPr>
            <a:picLocks noChangeAspect="1"/>
          </p:cNvPicPr>
          <p:nvPr/>
        </p:nvPicPr>
        <p:blipFill>
          <a:blip r:embed="rId4"/>
          <a:stretch>
            <a:fillRect/>
          </a:stretch>
        </p:blipFill>
        <p:spPr>
          <a:xfrm>
            <a:off x="6400800" y="1219200"/>
            <a:ext cx="2260599" cy="2938779"/>
          </a:xfrm>
          <a:prstGeom prst="rect">
            <a:avLst/>
          </a:prstGeom>
        </p:spPr>
      </p:pic>
      <p:pic>
        <p:nvPicPr>
          <p:cNvPr id="8" name="Picture 7" descr="4.jpg"/>
          <p:cNvPicPr>
            <a:picLocks noChangeAspect="1"/>
          </p:cNvPicPr>
          <p:nvPr/>
        </p:nvPicPr>
        <p:blipFill>
          <a:blip r:embed="rId5"/>
          <a:stretch>
            <a:fillRect/>
          </a:stretch>
        </p:blipFill>
        <p:spPr>
          <a:xfrm>
            <a:off x="520700" y="1447800"/>
            <a:ext cx="2298700" cy="3810000"/>
          </a:xfrm>
          <a:prstGeom prst="rect">
            <a:avLst/>
          </a:prstGeom>
        </p:spPr>
      </p:pic>
      <p:sp>
        <p:nvSpPr>
          <p:cNvPr id="9" name="TextBox 8"/>
          <p:cNvSpPr txBox="1"/>
          <p:nvPr/>
        </p:nvSpPr>
        <p:spPr>
          <a:xfrm>
            <a:off x="2743200" y="4637782"/>
            <a:ext cx="5714999" cy="1077218"/>
          </a:xfrm>
          <a:prstGeom prst="rect">
            <a:avLst/>
          </a:prstGeom>
          <a:noFill/>
        </p:spPr>
        <p:txBody>
          <a:bodyPr wrap="square" rtlCol="0">
            <a:spAutoFit/>
          </a:bodyPr>
          <a:lstStyle/>
          <a:p>
            <a:r>
              <a:rPr lang="en-US" sz="1600" dirty="0" smtClean="0"/>
              <a:t>Our organization exist to develop and practice the Christian principles of love, caring, justice and peace, and to enrich the emotional, and social life of individuals, families, and our community.</a:t>
            </a:r>
            <a:endParaRPr lang="en-US" sz="1600" dirty="0"/>
          </a:p>
        </p:txBody>
      </p:sp>
    </p:spTree>
    <p:extLst>
      <p:ext uri="{BB962C8B-B14F-4D97-AF65-F5344CB8AC3E}">
        <p14:creationId xmlns:p14="http://schemas.microsoft.com/office/powerpoint/2010/main" val="172465270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YWCA Delaware (590)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6" name="Rectangle 5"/>
          <p:cNvSpPr/>
          <p:nvPr/>
        </p:nvSpPr>
        <p:spPr>
          <a:xfrm>
            <a:off x="1447800" y="4749225"/>
            <a:ext cx="6400800" cy="584775"/>
          </a:xfrm>
          <a:prstGeom prst="rect">
            <a:avLst/>
          </a:prstGeom>
        </p:spPr>
        <p:txBody>
          <a:bodyPr wrap="square">
            <a:spAutoFit/>
          </a:bodyPr>
          <a:lstStyle/>
          <a:p>
            <a:r>
              <a:rPr lang="en-US" sz="1600" dirty="0" smtClean="0"/>
              <a:t>The YWCA Delaware is dedicated to eliminating racism, empowering women and promoting peace, justice, freedom and dignity for all.</a:t>
            </a:r>
            <a:endParaRPr lang="en-US" sz="1600" dirty="0"/>
          </a:p>
        </p:txBody>
      </p:sp>
      <p:pic>
        <p:nvPicPr>
          <p:cNvPr id="8" name="Picture 7" descr="1.jpg"/>
          <p:cNvPicPr>
            <a:picLocks noChangeAspect="1"/>
          </p:cNvPicPr>
          <p:nvPr/>
        </p:nvPicPr>
        <p:blipFill>
          <a:blip r:embed="rId3"/>
          <a:stretch>
            <a:fillRect/>
          </a:stretch>
        </p:blipFill>
        <p:spPr>
          <a:xfrm>
            <a:off x="457200" y="1507752"/>
            <a:ext cx="3810000" cy="2759448"/>
          </a:xfrm>
          <a:prstGeom prst="rect">
            <a:avLst/>
          </a:prstGeom>
        </p:spPr>
      </p:pic>
      <p:pic>
        <p:nvPicPr>
          <p:cNvPr id="9" name="Picture 8" descr="2.jpg"/>
          <p:cNvPicPr>
            <a:picLocks noChangeAspect="1"/>
          </p:cNvPicPr>
          <p:nvPr/>
        </p:nvPicPr>
        <p:blipFill>
          <a:blip r:embed="rId4"/>
          <a:stretch>
            <a:fillRect/>
          </a:stretch>
        </p:blipFill>
        <p:spPr>
          <a:xfrm>
            <a:off x="4724400" y="1511300"/>
            <a:ext cx="3810000" cy="2755900"/>
          </a:xfrm>
          <a:prstGeom prst="rect">
            <a:avLst/>
          </a:prstGeom>
        </p:spPr>
      </p:pic>
    </p:spTree>
    <p:extLst>
      <p:ext uri="{BB962C8B-B14F-4D97-AF65-F5344CB8AC3E}">
        <p14:creationId xmlns:p14="http://schemas.microsoft.com/office/powerpoint/2010/main" val="353091445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798493"/>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First State Community Action Agency, Inc. (9147)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2057400" y="5036403"/>
            <a:ext cx="5486400" cy="830997"/>
          </a:xfrm>
          <a:prstGeom prst="rect">
            <a:avLst/>
          </a:prstGeom>
        </p:spPr>
        <p:txBody>
          <a:bodyPr wrap="square">
            <a:spAutoFit/>
          </a:bodyPr>
          <a:lstStyle/>
          <a:p>
            <a:r>
              <a:rPr lang="en-US" sz="1600" dirty="0" smtClean="0"/>
              <a:t>To work towards the elimination of poverty and to make less severe the effects of poverty on low-income people and their communities.</a:t>
            </a:r>
            <a:endParaRPr lang="en-US" sz="1600" dirty="0"/>
          </a:p>
        </p:txBody>
      </p:sp>
      <p:pic>
        <p:nvPicPr>
          <p:cNvPr id="6" name="Picture 5" descr="1.tiff"/>
          <p:cNvPicPr>
            <a:picLocks noChangeAspect="1"/>
          </p:cNvPicPr>
          <p:nvPr/>
        </p:nvPicPr>
        <p:blipFill>
          <a:blip r:embed="rId3"/>
          <a:stretch>
            <a:fillRect/>
          </a:stretch>
        </p:blipFill>
        <p:spPr>
          <a:xfrm>
            <a:off x="1739900" y="2226975"/>
            <a:ext cx="6946900" cy="668625"/>
          </a:xfrm>
          <a:prstGeom prst="rect">
            <a:avLst/>
          </a:prstGeom>
        </p:spPr>
      </p:pic>
      <p:pic>
        <p:nvPicPr>
          <p:cNvPr id="8" name="Picture 7" descr="2.jpg"/>
          <p:cNvPicPr>
            <a:picLocks noChangeAspect="1"/>
          </p:cNvPicPr>
          <p:nvPr/>
        </p:nvPicPr>
        <p:blipFill>
          <a:blip r:embed="rId4"/>
          <a:stretch>
            <a:fillRect/>
          </a:stretch>
        </p:blipFill>
        <p:spPr>
          <a:xfrm>
            <a:off x="381000" y="2959100"/>
            <a:ext cx="8305800" cy="1384300"/>
          </a:xfrm>
          <a:prstGeom prst="rect">
            <a:avLst/>
          </a:prstGeom>
        </p:spPr>
      </p:pic>
    </p:spTree>
    <p:extLst>
      <p:ext uri="{BB962C8B-B14F-4D97-AF65-F5344CB8AC3E}">
        <p14:creationId xmlns:p14="http://schemas.microsoft.com/office/powerpoint/2010/main" val="110308289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First State Community Loan Fund (9298)</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 y="1950719"/>
            <a:ext cx="2509837" cy="200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50719"/>
            <a:ext cx="2511610" cy="20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410" y="1950720"/>
            <a:ext cx="2514600"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2" y="4381500"/>
            <a:ext cx="185737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71800" y="4391561"/>
            <a:ext cx="5334000" cy="1323439"/>
          </a:xfrm>
          <a:prstGeom prst="rect">
            <a:avLst/>
          </a:prstGeom>
          <a:noFill/>
        </p:spPr>
        <p:txBody>
          <a:bodyPr wrap="square" rtlCol="0">
            <a:spAutoFit/>
          </a:bodyPr>
          <a:lstStyle/>
          <a:p>
            <a:r>
              <a:rPr lang="en-US" sz="1600" dirty="0" smtClean="0"/>
              <a:t>As a federally certified CDFI, First State Community Loan Fund leverages funds investors and contributors to lend for the construction and renovation of affordable housing, the start-up and expansion of businesses, and the provision of essential community services.</a:t>
            </a:r>
            <a:endParaRPr lang="en-US" sz="1600" dirty="0"/>
          </a:p>
        </p:txBody>
      </p:sp>
    </p:spTree>
    <p:extLst>
      <p:ext uri="{BB962C8B-B14F-4D97-AF65-F5344CB8AC3E}">
        <p14:creationId xmlns:p14="http://schemas.microsoft.com/office/powerpoint/2010/main" val="25540887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3488" y="6096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Interfaith Community Housing of Delaware (711)</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46174" cy="107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0" y="4759586"/>
            <a:ext cx="7246088" cy="1015663"/>
          </a:xfrm>
          <a:prstGeom prst="rect">
            <a:avLst/>
          </a:prstGeom>
        </p:spPr>
        <p:txBody>
          <a:bodyPr wrap="square">
            <a:spAutoFit/>
          </a:bodyPr>
          <a:lstStyle/>
          <a:p>
            <a:r>
              <a:rPr lang="en-US" sz="1500" dirty="0"/>
              <a:t>The mission of Interfaith Community Housing is to act as a catalyst to revitalize and strengthen neighborhoods by providing sustainable housing and homeownership services that support low and moderate income households, empower residents for leadership, and promote individual and community asset building.</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383" t="6939" r="3211" b="12330"/>
          <a:stretch/>
        </p:blipFill>
        <p:spPr bwMode="auto">
          <a:xfrm>
            <a:off x="1143000" y="2819400"/>
            <a:ext cx="1219200" cy="167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974" t="8949" r="2553" b="15407"/>
          <a:stretch/>
        </p:blipFill>
        <p:spPr bwMode="auto">
          <a:xfrm>
            <a:off x="3091195" y="2590800"/>
            <a:ext cx="2975781" cy="199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1843" t="6560" r="1889" b="13666"/>
          <a:stretch/>
        </p:blipFill>
        <p:spPr bwMode="auto">
          <a:xfrm>
            <a:off x="6486178" y="2895600"/>
            <a:ext cx="1856836" cy="147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146" y="1434347"/>
            <a:ext cx="2280684" cy="13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1935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762000"/>
            <a:ext cx="70866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Bernard &amp; Ruth Siegel,</a:t>
            </a:r>
          </a:p>
          <a:p>
            <a:pPr algn="ctr"/>
            <a:r>
              <a:rPr lang="en-US" sz="2800" b="1" dirty="0" smtClean="0">
                <a:solidFill>
                  <a:srgbClr val="C00000"/>
                </a:solidFill>
                <a:effectLst>
                  <a:outerShdw blurRad="38100" dist="38100" dir="2700000" algn="tl">
                    <a:srgbClr val="000000">
                      <a:alpha val="43137"/>
                    </a:srgbClr>
                  </a:outerShdw>
                </a:effectLst>
              </a:rPr>
              <a:t>Jewish Community Center (411)</a:t>
            </a:r>
            <a:endParaRPr lang="en-US" sz="2800" b="1" dirty="0">
              <a:effectLst>
                <a:outerShdw blurRad="38100" dist="38100" dir="2700000" algn="tl">
                  <a:srgbClr val="000000">
                    <a:alpha val="43137"/>
                  </a:srgbClr>
                </a:outerShdw>
              </a:effectLst>
            </a:endParaRPr>
          </a:p>
        </p:txBody>
      </p:sp>
      <p:pic>
        <p:nvPicPr>
          <p:cNvPr id="2" name="Snagit_PPTE4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532" y="2133600"/>
            <a:ext cx="4344409" cy="1122306"/>
          </a:xfrm>
          <a:prstGeom prst="rect">
            <a:avLst/>
          </a:prstGeom>
        </p:spPr>
      </p:pic>
      <p:pic>
        <p:nvPicPr>
          <p:cNvPr id="5" name="Snagit_PPTC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429000"/>
            <a:ext cx="6097238" cy="1066800"/>
          </a:xfrm>
          <a:prstGeom prst="rect">
            <a:avLst/>
          </a:prstGeom>
        </p:spPr>
      </p:pic>
      <p:sp>
        <p:nvSpPr>
          <p:cNvPr id="8" name="TextBox 7"/>
          <p:cNvSpPr txBox="1"/>
          <p:nvPr/>
        </p:nvSpPr>
        <p:spPr>
          <a:xfrm>
            <a:off x="1524000" y="4620161"/>
            <a:ext cx="6629400" cy="1323439"/>
          </a:xfrm>
          <a:prstGeom prst="rect">
            <a:avLst/>
          </a:prstGeom>
          <a:noFill/>
        </p:spPr>
        <p:txBody>
          <a:bodyPr wrap="square" rtlCol="0">
            <a:spAutoFit/>
          </a:bodyPr>
          <a:lstStyle/>
          <a:p>
            <a:r>
              <a:rPr lang="en-US" sz="1600" dirty="0" smtClean="0"/>
              <a:t>The Jewish Community Center provides the Delaware Valley with diverse and extensive services.  The center provides members and the entire community with a central place in which individuals, families, groups, and organizations can best express their interest and have their social, educational, cultural, fitness, and recreational needs met.</a:t>
            </a:r>
            <a:endParaRPr lang="en-US" sz="1600" dirty="0"/>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53660220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798493"/>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Nehemiah Gateway Community Development Center (9482)</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524000" y="4673025"/>
            <a:ext cx="6477000" cy="584775"/>
          </a:xfrm>
          <a:prstGeom prst="rect">
            <a:avLst/>
          </a:prstGeom>
        </p:spPr>
        <p:txBody>
          <a:bodyPr wrap="square">
            <a:spAutoFit/>
          </a:bodyPr>
          <a:lstStyle/>
          <a:p>
            <a:r>
              <a:rPr lang="en-US" sz="1600" dirty="0" smtClean="0"/>
              <a:t>Mission </a:t>
            </a:r>
            <a:r>
              <a:rPr lang="en-US" sz="1600" dirty="0"/>
              <a:t>is to provide access to financial education and services for low-to-moderate income individuals.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676" y="2427837"/>
            <a:ext cx="4035924" cy="183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50674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One Village Alliance (12569)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38306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8200" y="5036403"/>
            <a:ext cx="7391400" cy="830997"/>
          </a:xfrm>
          <a:prstGeom prst="rect">
            <a:avLst/>
          </a:prstGeom>
        </p:spPr>
        <p:txBody>
          <a:bodyPr wrap="square">
            <a:spAutoFit/>
          </a:bodyPr>
          <a:lstStyle/>
          <a:p>
            <a:r>
              <a:rPr lang="en-US" sz="1600" dirty="0"/>
              <a:t>We are committed to ensuring that all children and their families receive the resources and support necessary to achieve success regardless of their social and economic status. </a:t>
            </a:r>
          </a:p>
        </p:txBody>
      </p:sp>
    </p:spTree>
    <p:extLst>
      <p:ext uri="{BB962C8B-B14F-4D97-AF65-F5344CB8AC3E}">
        <p14:creationId xmlns:p14="http://schemas.microsoft.com/office/powerpoint/2010/main" val="191720751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685800"/>
            <a:ext cx="70866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Big Brothers Big Sisters of</a:t>
            </a:r>
          </a:p>
          <a:p>
            <a:pPr algn="ctr"/>
            <a:r>
              <a:rPr lang="en-US" sz="2800" b="1" dirty="0" smtClean="0">
                <a:solidFill>
                  <a:srgbClr val="C00000"/>
                </a:solidFill>
                <a:effectLst>
                  <a:outerShdw blurRad="38100" dist="38100" dir="2700000" algn="tl">
                    <a:srgbClr val="000000">
                      <a:alpha val="43137"/>
                    </a:srgbClr>
                  </a:outerShdw>
                </a:effectLst>
              </a:rPr>
              <a:t>Delaware, Inc. (140)</a:t>
            </a:r>
            <a:endParaRPr lang="en-US" sz="2800" b="1" dirty="0">
              <a:effectLst>
                <a:outerShdw blurRad="38100" dist="38100" dir="2700000" algn="tl">
                  <a:srgbClr val="000000">
                    <a:alpha val="43137"/>
                  </a:srgbClr>
                </a:outerShdw>
              </a:effectLst>
            </a:endParaRPr>
          </a:p>
        </p:txBody>
      </p:sp>
      <p:pic>
        <p:nvPicPr>
          <p:cNvPr id="10242" name="Picture 2" descr="http://www.bbbsde.org/images/fro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2667000"/>
            <a:ext cx="24765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bbbsde.org/images/si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05000"/>
            <a:ext cx="1866900" cy="33470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0600" y="4724400"/>
            <a:ext cx="5105400" cy="923330"/>
          </a:xfrm>
          <a:prstGeom prst="rect">
            <a:avLst/>
          </a:prstGeom>
        </p:spPr>
        <p:txBody>
          <a:bodyPr wrap="square">
            <a:spAutoFit/>
          </a:bodyPr>
          <a:lstStyle/>
          <a:p>
            <a:r>
              <a:rPr lang="en-US" b="1" i="1" dirty="0"/>
              <a:t>Big Brothers Big Sisters of </a:t>
            </a:r>
            <a:r>
              <a:rPr lang="en-US" b="1" i="1" dirty="0" smtClean="0"/>
              <a:t>Delaware</a:t>
            </a:r>
          </a:p>
          <a:p>
            <a:r>
              <a:rPr lang="en-US" i="1" dirty="0"/>
              <a:t/>
            </a:r>
            <a:br>
              <a:rPr lang="en-US" i="1" dirty="0"/>
            </a:br>
            <a:r>
              <a:rPr lang="en-US" i="1" dirty="0"/>
              <a:t>Making a Big Difference, One Child at a Time </a:t>
            </a: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84424538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685800"/>
            <a:ext cx="70866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Boy Scouts of America, DEL-MAR-VA Council, Inc. (150)</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295400" y="5334000"/>
            <a:ext cx="6324600" cy="646331"/>
          </a:xfrm>
          <a:prstGeom prst="rect">
            <a:avLst/>
          </a:prstGeom>
        </p:spPr>
        <p:txBody>
          <a:bodyPr wrap="square">
            <a:spAutoFit/>
          </a:bodyPr>
          <a:lstStyle/>
          <a:p>
            <a:r>
              <a:rPr lang="en-US" dirty="0"/>
              <a:t>The Boy Scouts of America has been shaping the lives of our youth since 1910. </a:t>
            </a:r>
            <a:endParaRPr lang="en-US" i="1" dirty="0"/>
          </a:p>
        </p:txBody>
      </p:sp>
      <p:pic>
        <p:nvPicPr>
          <p:cNvPr id="1026" name="Picture 2" descr="http://www.doubleknot.com/OrgHeaders/1518/home_givetoscou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91" y="2286000"/>
            <a:ext cx="4786309" cy="266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84870048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838200"/>
            <a:ext cx="7315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Boys &amp; Girls Clubs of Delaware, Inc. (160)</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600200" y="3733800"/>
            <a:ext cx="6324600" cy="1754326"/>
          </a:xfrm>
          <a:prstGeom prst="rect">
            <a:avLst/>
          </a:prstGeom>
        </p:spPr>
        <p:txBody>
          <a:bodyPr wrap="square">
            <a:spAutoFit/>
          </a:bodyPr>
          <a:lstStyle/>
          <a:p>
            <a:r>
              <a:rPr lang="en-US" b="1" dirty="0"/>
              <a:t>Mission Statement</a:t>
            </a:r>
            <a:br>
              <a:rPr lang="en-US" b="1" dirty="0"/>
            </a:br>
            <a:r>
              <a:rPr lang="en-US" dirty="0"/>
              <a:t/>
            </a:r>
            <a:br>
              <a:rPr lang="en-US" dirty="0"/>
            </a:br>
            <a:r>
              <a:rPr lang="en-US" dirty="0"/>
              <a:t>The Boys &amp; Girls Clubs of Delaware is part of a nationwide movement whose mission is to inspire and enable all young people, especially those who need us most, to realize their full potential as productive, responsible, and caring citizens.</a:t>
            </a:r>
            <a:endParaRPr lang="en-US" i="1" dirty="0"/>
          </a:p>
        </p:txBody>
      </p:sp>
      <p:pic>
        <p:nvPicPr>
          <p:cNvPr id="2" name="Snagit_PPTD95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33600"/>
            <a:ext cx="7550348" cy="1272604"/>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7120026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685800"/>
            <a:ext cx="70866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Brandywine Counseling, Inc. (165)</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762000" y="5334000"/>
            <a:ext cx="7848600" cy="646331"/>
          </a:xfrm>
          <a:prstGeom prst="rect">
            <a:avLst/>
          </a:prstGeom>
        </p:spPr>
        <p:txBody>
          <a:bodyPr wrap="square">
            <a:spAutoFit/>
          </a:bodyPr>
          <a:lstStyle/>
          <a:p>
            <a:r>
              <a:rPr lang="en-US" dirty="0"/>
              <a:t>We Provide Education, Advocacy, Prevention and </a:t>
            </a:r>
            <a:r>
              <a:rPr lang="en-US" dirty="0" smtClean="0"/>
              <a:t>Treatment for </a:t>
            </a:r>
            <a:r>
              <a:rPr lang="en-US" dirty="0"/>
              <a:t>Drug Rehabilitation, Anger Management and Mental Health Advocacy Initiatives</a:t>
            </a:r>
            <a:r>
              <a:rPr lang="en-US" dirty="0" smtClean="0"/>
              <a:t>.</a:t>
            </a:r>
            <a:endParaRPr lang="en-US" i="1" dirty="0"/>
          </a:p>
        </p:txBody>
      </p:sp>
      <p:pic>
        <p:nvPicPr>
          <p:cNvPr id="4" name="Snagit_PPT65C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0"/>
            <a:ext cx="5012567" cy="3545235"/>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45492953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7620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CareLink Community Support Services (392)</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295400" y="4267200"/>
            <a:ext cx="6826760" cy="1754326"/>
          </a:xfrm>
          <a:prstGeom prst="rect">
            <a:avLst/>
          </a:prstGeom>
        </p:spPr>
        <p:txBody>
          <a:bodyPr wrap="square">
            <a:spAutoFit/>
          </a:bodyPr>
          <a:lstStyle/>
          <a:p>
            <a:r>
              <a:rPr lang="en-US" b="1" dirty="0"/>
              <a:t>Serving Individuals Who Need Specialized Supports to Achieve </a:t>
            </a:r>
            <a:r>
              <a:rPr lang="en-US" b="1" dirty="0" smtClean="0"/>
              <a:t>Recovery</a:t>
            </a:r>
          </a:p>
          <a:p>
            <a:endParaRPr lang="en-US" b="1" dirty="0"/>
          </a:p>
          <a:p>
            <a:r>
              <a:rPr lang="en-US" dirty="0"/>
              <a:t>For over 50 years, CareLink Community Support Services has been dedicated to helping people with disabilities to live in the community with dignity and independence.</a:t>
            </a:r>
            <a:endParaRPr lang="en-US" dirty="0">
              <a:effectLst/>
            </a:endParaRPr>
          </a:p>
        </p:txBody>
      </p:sp>
      <p:pic>
        <p:nvPicPr>
          <p:cNvPr id="2" name="Snagit_PPTC0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133600"/>
            <a:ext cx="1844585" cy="1976866"/>
          </a:xfrm>
          <a:prstGeom prst="rect">
            <a:avLst/>
          </a:prstGeom>
        </p:spPr>
      </p:pic>
      <p:pic>
        <p:nvPicPr>
          <p:cNvPr id="5" name="Snagit_PPT3F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291" y="2133600"/>
            <a:ext cx="5027869" cy="1976866"/>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42970364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096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Catholic Charities, Inc. (170)</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295400" y="4495800"/>
            <a:ext cx="6826760" cy="1569660"/>
          </a:xfrm>
          <a:prstGeom prst="rect">
            <a:avLst/>
          </a:prstGeom>
        </p:spPr>
        <p:txBody>
          <a:bodyPr wrap="square">
            <a:spAutoFit/>
          </a:bodyPr>
          <a:lstStyle/>
          <a:p>
            <a:r>
              <a:rPr lang="en-US" sz="1600" b="1" cap="all" dirty="0"/>
              <a:t>Emergency Shelter</a:t>
            </a:r>
            <a:endParaRPr lang="en-US" sz="1600" dirty="0"/>
          </a:p>
          <a:p>
            <a:r>
              <a:rPr lang="en-US" sz="1600" dirty="0"/>
              <a:t>On any given night, there are about 1,800 homeless persons in Delaware. Our Emergency Shelter provides housing and three daily meals to 10 adults for a maximum of 30 days. A case manager works with each resident to obtain income and locate affordable housing opportunities. We also help with medications, laundry, clothing, and transportation.</a:t>
            </a:r>
            <a:endParaRPr lang="en-US" sz="1600" dirty="0">
              <a:effectLst/>
            </a:endParaRPr>
          </a:p>
        </p:txBody>
      </p:sp>
      <p:pic>
        <p:nvPicPr>
          <p:cNvPr id="2052" name="Picture 4" descr="Catholic Diocese of Wilmingt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11594"/>
            <a:ext cx="2817975" cy="18485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media.mercedsunstar.com/smedia/2010/04/06/01/MER_p0406_P06_homeless.standalone.prod_affiliate.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37" y="2535889"/>
            <a:ext cx="2295525" cy="16316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g.ehowcdn.com/article-new/ehow/images/a06/rm/o1/government-family-shelters-wilmington-delaware-1.1-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901" y="16002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12655511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Catholic Youth Ministry (180)</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721978" y="4561582"/>
            <a:ext cx="6050422" cy="1077218"/>
          </a:xfrm>
          <a:prstGeom prst="rect">
            <a:avLst/>
          </a:prstGeom>
        </p:spPr>
        <p:txBody>
          <a:bodyPr wrap="square">
            <a:spAutoFit/>
          </a:bodyPr>
          <a:lstStyle/>
          <a:p>
            <a:r>
              <a:rPr lang="en-US" sz="1600" dirty="0" smtClean="0"/>
              <a:t>CYM </a:t>
            </a:r>
            <a:r>
              <a:rPr lang="en-US" sz="1600" dirty="0"/>
              <a:t>receives some funding from the Catholic Diocese of </a:t>
            </a:r>
            <a:r>
              <a:rPr lang="en-US" sz="1600" dirty="0" smtClean="0"/>
              <a:t>Wilmington, but CYM </a:t>
            </a:r>
            <a:r>
              <a:rPr lang="en-US" sz="1600" dirty="0"/>
              <a:t>is largely dependent upon the generosity of contributors like </a:t>
            </a:r>
            <a:r>
              <a:rPr lang="en-US" sz="1600" dirty="0" smtClean="0"/>
              <a:t>yourself.  One </a:t>
            </a:r>
            <a:r>
              <a:rPr lang="en-US" sz="1600" dirty="0" smtClean="0"/>
              <a:t>way </a:t>
            </a:r>
            <a:r>
              <a:rPr lang="en-US" sz="1600" dirty="0"/>
              <a:t>you can contribute to </a:t>
            </a:r>
            <a:r>
              <a:rPr lang="en-US" sz="1600" dirty="0" smtClean="0"/>
              <a:t>CYM is </a:t>
            </a:r>
            <a:r>
              <a:rPr lang="en-US" sz="1600" dirty="0"/>
              <a:t>through the United Way of Delaware. </a:t>
            </a:r>
            <a:endParaRPr lang="en-US" sz="1600" dirty="0">
              <a:effectLst/>
            </a:endParaRPr>
          </a:p>
        </p:txBody>
      </p:sp>
      <p:pic>
        <p:nvPicPr>
          <p:cNvPr id="2" name="Snagit_PPT664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9493" y="1524000"/>
            <a:ext cx="1935707" cy="2504040"/>
          </a:xfrm>
          <a:prstGeom prst="rect">
            <a:avLst/>
          </a:prstGeom>
        </p:spPr>
      </p:pic>
      <p:pic>
        <p:nvPicPr>
          <p:cNvPr id="4" name="Snagit_PPTE8FD"/>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329" y="1549636"/>
            <a:ext cx="3437178" cy="2412763"/>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138035839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096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Cheer (475)</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798178" y="5257800"/>
            <a:ext cx="6050422" cy="830997"/>
          </a:xfrm>
          <a:prstGeom prst="rect">
            <a:avLst/>
          </a:prstGeom>
        </p:spPr>
        <p:txBody>
          <a:bodyPr wrap="square">
            <a:spAutoFit/>
          </a:bodyPr>
          <a:lstStyle/>
          <a:p>
            <a:r>
              <a:rPr lang="en-US" sz="1600" dirty="0" smtClean="0"/>
              <a:t>The CHEER </a:t>
            </a:r>
            <a:r>
              <a:rPr lang="en-US" sz="1600" dirty="0"/>
              <a:t>Community Center is </a:t>
            </a:r>
            <a:r>
              <a:rPr lang="en-US" sz="1600" dirty="0" smtClean="0"/>
              <a:t>a multi-purpose </a:t>
            </a:r>
            <a:r>
              <a:rPr lang="en-US" sz="1600" dirty="0"/>
              <a:t>facility located in Georgetown, Delaware</a:t>
            </a:r>
            <a:r>
              <a:rPr lang="en-US" sz="1600" dirty="0" smtClean="0"/>
              <a:t>.  It’s mission is to provide services throughout Sussex County for person’s 50 and over.</a:t>
            </a:r>
            <a:endParaRPr lang="en-US" sz="1600" i="1" dirty="0" smtClean="0"/>
          </a:p>
        </p:txBody>
      </p:sp>
      <p:pic>
        <p:nvPicPr>
          <p:cNvPr id="6146" name="Picture 2" descr="Home Health Care Services &amp; Housing for Seniors in Sussex County Dela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222" y="1600200"/>
            <a:ext cx="649605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57193050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828800"/>
            <a:ext cx="8229600" cy="838200"/>
          </a:xfrm>
        </p:spPr>
        <p:txBody>
          <a:bodyPr>
            <a:normAutofit fontScale="92500" lnSpcReduction="10000"/>
          </a:bodyPr>
          <a:lstStyle/>
          <a:p>
            <a:pPr marL="109728" indent="0" algn="ctr">
              <a:buNone/>
            </a:pPr>
            <a:r>
              <a:rPr lang="en-US" dirty="0" smtClean="0"/>
              <a:t>A Door of Hope is a life-affirming non-profit ministry that promotes making health life choices.</a:t>
            </a:r>
            <a:endParaRPr lang="en-US" dirty="0"/>
          </a:p>
        </p:txBody>
      </p:sp>
      <p:sp>
        <p:nvSpPr>
          <p:cNvPr id="6" name="Title 5"/>
          <p:cNvSpPr>
            <a:spLocks noGrp="1"/>
          </p:cNvSpPr>
          <p:nvPr>
            <p:ph type="title"/>
          </p:nvPr>
        </p:nvSpPr>
        <p:spPr>
          <a:xfrm>
            <a:off x="457200" y="533400"/>
            <a:ext cx="8229600" cy="1143000"/>
          </a:xfrm>
        </p:spPr>
        <p:txBody>
          <a:bodyPr/>
          <a:lstStyle/>
          <a:p>
            <a:pPr algn="ctr"/>
            <a:r>
              <a:rPr lang="en-US" sz="2800" dirty="0" smtClean="0">
                <a:solidFill>
                  <a:srgbClr val="C00000"/>
                </a:solidFill>
                <a:latin typeface="Arial" pitchFamily="34" charset="0"/>
                <a:cs typeface="Arial" pitchFamily="34" charset="0"/>
              </a:rPr>
              <a:t>A Door of Hope (722)</a:t>
            </a:r>
            <a:endParaRPr lang="en-US" sz="2800" dirty="0">
              <a:solidFill>
                <a:srgbClr val="C00000"/>
              </a:solidFill>
              <a:latin typeface="Arial" pitchFamily="34" charset="0"/>
              <a:cs typeface="Arial" pitchFamily="34" charset="0"/>
            </a:endParaRPr>
          </a:p>
        </p:txBody>
      </p:sp>
      <p:pic>
        <p:nvPicPr>
          <p:cNvPr id="1026" name="Picture 2" descr="http://test.adoorofhope.org/wp-content/uploads/2012/02/Newark-Pictures-006-300x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600" y="3048000"/>
            <a:ext cx="3363000" cy="25110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4400" y="3962400"/>
            <a:ext cx="3429000" cy="1477328"/>
          </a:xfrm>
          <a:prstGeom prst="rect">
            <a:avLst/>
          </a:prstGeom>
        </p:spPr>
        <p:txBody>
          <a:bodyPr wrap="square">
            <a:spAutoFit/>
          </a:bodyPr>
          <a:lstStyle/>
          <a:p>
            <a:r>
              <a:rPr lang="en-US" b="1" dirty="0"/>
              <a:t>Newark</a:t>
            </a:r>
          </a:p>
          <a:p>
            <a:r>
              <a:rPr lang="en-US" dirty="0"/>
              <a:t>218 East Main Street, Suite 114</a:t>
            </a:r>
            <a:br>
              <a:rPr lang="en-US" dirty="0"/>
            </a:br>
            <a:r>
              <a:rPr lang="en-US" dirty="0"/>
              <a:t>Newark DE 19711</a:t>
            </a:r>
            <a:br>
              <a:rPr lang="en-US" dirty="0"/>
            </a:br>
            <a:r>
              <a:rPr lang="en-US" b="1" dirty="0"/>
              <a:t>(302) 737-5433</a:t>
            </a:r>
            <a:r>
              <a:rPr lang="en-US" dirty="0"/>
              <a:t/>
            </a:r>
            <a:br>
              <a:rPr lang="en-US" dirty="0"/>
            </a:br>
            <a:r>
              <a:rPr lang="en-US" dirty="0"/>
              <a:t>Tues-Fri 9-4</a:t>
            </a:r>
            <a:endParaRPr lang="en-US" dirty="0">
              <a:effectLst/>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Children and Families First (299)</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798178" y="4391561"/>
            <a:ext cx="6050422" cy="1323439"/>
          </a:xfrm>
          <a:prstGeom prst="rect">
            <a:avLst/>
          </a:prstGeom>
        </p:spPr>
        <p:txBody>
          <a:bodyPr wrap="square">
            <a:spAutoFit/>
          </a:bodyPr>
          <a:lstStyle/>
          <a:p>
            <a:r>
              <a:rPr lang="en-US" sz="1600" b="1" dirty="0"/>
              <a:t>Strengthening Families, Building </a:t>
            </a:r>
            <a:r>
              <a:rPr lang="en-US" sz="1600" b="1" dirty="0" smtClean="0"/>
              <a:t>Community</a:t>
            </a:r>
            <a:br>
              <a:rPr lang="en-US" sz="1600" b="1" dirty="0" smtClean="0"/>
            </a:br>
            <a:r>
              <a:rPr lang="en-US" sz="1600" dirty="0"/>
              <a:t/>
            </a:r>
            <a:br>
              <a:rPr lang="en-US" sz="1600" dirty="0"/>
            </a:br>
            <a:r>
              <a:rPr lang="en-US" sz="1600" dirty="0"/>
              <a:t>Since 1884, Children &amp; Families First has offered hope to people in need. Each year, we serve thousands of children and families across </a:t>
            </a:r>
            <a:r>
              <a:rPr lang="en-US" sz="1600" dirty="0" smtClean="0"/>
              <a:t>Delaware.</a:t>
            </a:r>
            <a:endParaRPr lang="en-US" sz="1600" i="1" dirty="0" smtClean="0"/>
          </a:p>
        </p:txBody>
      </p:sp>
      <p:pic>
        <p:nvPicPr>
          <p:cNvPr id="4" name="Snagit_PPT2D6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714" y="1752600"/>
            <a:ext cx="1909886" cy="1951633"/>
          </a:xfrm>
          <a:prstGeom prst="rect">
            <a:avLst/>
          </a:prstGeom>
          <a:noFill/>
          <a:ln>
            <a:noFill/>
          </a:ln>
        </p:spPr>
      </p:pic>
      <p:pic>
        <p:nvPicPr>
          <p:cNvPr id="8194" name="Picture 2" descr="http://www.cffde.org/_Images/Aboutus/mainimage_missionvi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0"/>
            <a:ext cx="4736625" cy="1951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149013193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4572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Children’s Advocacy Center of Delaware (9293)</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447800" y="4800600"/>
            <a:ext cx="6647603" cy="1323439"/>
          </a:xfrm>
          <a:prstGeom prst="rect">
            <a:avLst/>
          </a:prstGeom>
        </p:spPr>
        <p:txBody>
          <a:bodyPr wrap="square">
            <a:spAutoFit/>
          </a:bodyPr>
          <a:lstStyle/>
          <a:p>
            <a:r>
              <a:rPr lang="en-US" sz="1600" b="1" dirty="0"/>
              <a:t>Our Mission </a:t>
            </a:r>
            <a:endParaRPr lang="en-US" sz="1600" dirty="0"/>
          </a:p>
          <a:p>
            <a:r>
              <a:rPr lang="en-US" sz="1600" dirty="0"/>
              <a:t>The mission of The Children’s Advocacy Center (CAC) is to reduce the devastating long-term effects that child abuse has on children, their families and society through immediate, coordinated, child focused services, education, and advocacy.</a:t>
            </a:r>
          </a:p>
        </p:txBody>
      </p:sp>
      <p:pic>
        <p:nvPicPr>
          <p:cNvPr id="9218" name="Picture 2" descr="http://www.cacofde.org/CAC%20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09800"/>
            <a:ext cx="2057400" cy="185248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Stop child abuse - stop-child-abus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2229565" cy="2980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90264712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5334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Chinese American Community Center (9309)</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1066800" y="4790182"/>
            <a:ext cx="7543800" cy="1077218"/>
          </a:xfrm>
          <a:prstGeom prst="rect">
            <a:avLst/>
          </a:prstGeom>
        </p:spPr>
        <p:txBody>
          <a:bodyPr wrap="square">
            <a:spAutoFit/>
          </a:bodyPr>
          <a:lstStyle/>
          <a:p>
            <a:r>
              <a:rPr lang="en-US" sz="1600" dirty="0"/>
              <a:t>Chinese American Community Center (CACC, </a:t>
            </a:r>
            <a:r>
              <a:rPr lang="ja-JP" altLang="en-US" sz="1600" dirty="0"/>
              <a:t>德立華華美聯誼中心</a:t>
            </a:r>
            <a:r>
              <a:rPr lang="en-US" altLang="ja-JP" sz="1600" dirty="0"/>
              <a:t>), </a:t>
            </a:r>
            <a:r>
              <a:rPr lang="en-US" sz="1600" dirty="0"/>
              <a:t>in Hockessin, Delaware, is a non-profit, non-sectarian, not partisan and independent organization founded in </a:t>
            </a:r>
            <a:r>
              <a:rPr lang="en-US" sz="1600" dirty="0" smtClean="0"/>
              <a:t>1982 </a:t>
            </a:r>
            <a:r>
              <a:rPr lang="en-US" sz="1600" dirty="0"/>
              <a:t>which encompasses Delaware, southeastern Pennsylvania, and southern New </a:t>
            </a:r>
            <a:r>
              <a:rPr lang="en-US" sz="1600" dirty="0" smtClean="0"/>
              <a:t>Jersey.</a:t>
            </a:r>
            <a:endParaRPr lang="en-US" sz="1600" dirty="0"/>
          </a:p>
        </p:txBody>
      </p:sp>
      <p:pic>
        <p:nvPicPr>
          <p:cNvPr id="1026" name="Picture 2" descr="http://www.caccdelaware.org/images/94fe287153b420cefac538d800d488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662" y="1828800"/>
            <a:ext cx="2586795" cy="2598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9214542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5334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Christina Care Visiting Nurse Association (539)</a:t>
            </a:r>
            <a:endParaRPr lang="en-US" sz="2800" b="1" dirty="0">
              <a:effectLst>
                <a:outerShdw blurRad="38100" dist="38100" dir="2700000" algn="tl">
                  <a:srgbClr val="000000">
                    <a:alpha val="43137"/>
                  </a:srgbClr>
                </a:outerShdw>
              </a:effectLst>
            </a:endParaRPr>
          </a:p>
        </p:txBody>
      </p:sp>
      <p:pic>
        <p:nvPicPr>
          <p:cNvPr id="2" name="Snagit_PPT21C0"/>
          <p:cNvPicPr>
            <a:picLocks noChangeAspect="1"/>
          </p:cNvPicPr>
          <p:nvPr/>
        </p:nvPicPr>
        <p:blipFill>
          <a:blip r:embed="rId2">
            <a:clrChange>
              <a:clrFrom>
                <a:srgbClr val="F6F6F4"/>
              </a:clrFrom>
              <a:clrTo>
                <a:srgbClr val="F6F6F4">
                  <a:alpha val="0"/>
                </a:srgbClr>
              </a:clrTo>
            </a:clrChange>
            <a:extLst>
              <a:ext uri="{28A0092B-C50C-407E-A947-70E740481C1C}">
                <a14:useLocalDpi xmlns:a14="http://schemas.microsoft.com/office/drawing/2010/main" val="0"/>
              </a:ext>
            </a:extLst>
          </a:blip>
          <a:stretch>
            <a:fillRect/>
          </a:stretch>
        </p:blipFill>
        <p:spPr>
          <a:xfrm>
            <a:off x="4952696" y="2007136"/>
            <a:ext cx="2895904" cy="2260064"/>
          </a:xfrm>
          <a:prstGeom prst="rect">
            <a:avLst/>
          </a:prstGeom>
        </p:spPr>
      </p:pic>
      <p:pic>
        <p:nvPicPr>
          <p:cNvPr id="4" name="Snagit_PPT7EA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675" y="2042060"/>
            <a:ext cx="3696021" cy="1158340"/>
          </a:xfrm>
          <a:prstGeom prst="rect">
            <a:avLst/>
          </a:prstGeom>
        </p:spPr>
      </p:pic>
      <p:pic>
        <p:nvPicPr>
          <p:cNvPr id="5" name="Snagit_PPTD5C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676" y="3125719"/>
            <a:ext cx="3696020" cy="1217681"/>
          </a:xfrm>
          <a:prstGeom prst="rect">
            <a:avLst/>
          </a:prstGeom>
        </p:spPr>
      </p:pic>
      <p:sp>
        <p:nvSpPr>
          <p:cNvPr id="10" name="Rectangle 9"/>
          <p:cNvSpPr/>
          <p:nvPr/>
        </p:nvSpPr>
        <p:spPr>
          <a:xfrm>
            <a:off x="1066800" y="4713982"/>
            <a:ext cx="7315200" cy="1077218"/>
          </a:xfrm>
          <a:prstGeom prst="rect">
            <a:avLst/>
          </a:prstGeom>
        </p:spPr>
        <p:txBody>
          <a:bodyPr wrap="square">
            <a:spAutoFit/>
          </a:bodyPr>
          <a:lstStyle/>
          <a:p>
            <a:r>
              <a:rPr lang="en-US" sz="1600" dirty="0"/>
              <a:t>As the largest accredited home-health agency in Delaware, we are committed to helping Delawareans live independently, manage chronic diseases, understand and manage their medications and obtain home health care that is affordable and of the highest quality</a:t>
            </a:r>
            <a:r>
              <a:rPr lang="en-US" sz="1600" dirty="0" smtClean="0"/>
              <a:t>.</a:t>
            </a:r>
            <a:endParaRPr lang="en-US" sz="1600" dirty="0"/>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151338695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838200"/>
            <a:ext cx="77724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Christina Cultural Arts Center, Inc. (210)</a:t>
            </a:r>
            <a:endParaRPr lang="en-US" sz="2800" b="1" dirty="0">
              <a:effectLst>
                <a:outerShdw blurRad="38100" dist="38100" dir="2700000" algn="tl">
                  <a:srgbClr val="000000">
                    <a:alpha val="43137"/>
                  </a:srgbClr>
                </a:outerShdw>
              </a:effectLst>
            </a:endParaRPr>
          </a:p>
        </p:txBody>
      </p:sp>
      <p:pic>
        <p:nvPicPr>
          <p:cNvPr id="3" name="Snagit_PPT33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043" y="1905000"/>
            <a:ext cx="3110783" cy="2362200"/>
          </a:xfrm>
          <a:prstGeom prst="rect">
            <a:avLst/>
          </a:prstGeom>
        </p:spPr>
      </p:pic>
      <p:pic>
        <p:nvPicPr>
          <p:cNvPr id="8" name="Snagit_PPTA0D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480" y="1905000"/>
            <a:ext cx="3762520" cy="2362200"/>
          </a:xfrm>
          <a:prstGeom prst="rect">
            <a:avLst/>
          </a:prstGeom>
        </p:spPr>
      </p:pic>
      <p:sp>
        <p:nvSpPr>
          <p:cNvPr id="9" name="TextBox 8"/>
          <p:cNvSpPr txBox="1"/>
          <p:nvPr/>
        </p:nvSpPr>
        <p:spPr>
          <a:xfrm>
            <a:off x="1124043" y="4724400"/>
            <a:ext cx="7181757" cy="923330"/>
          </a:xfrm>
          <a:prstGeom prst="rect">
            <a:avLst/>
          </a:prstGeom>
          <a:noFill/>
        </p:spPr>
        <p:txBody>
          <a:bodyPr wrap="square" rtlCol="0">
            <a:spAutoFit/>
          </a:bodyPr>
          <a:lstStyle/>
          <a:p>
            <a:r>
              <a:rPr lang="en-US" dirty="0" smtClean="0"/>
              <a:t>Christina’s mission is to make an education inclusive of the arts affordable and accessible to your from low-income families in a safe environment conductive to learning.</a:t>
            </a:r>
            <a:endParaRPr lang="en-US" dirty="0"/>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10571039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Clarence Fraim Senior Center of Delaware (9121)</a:t>
            </a:r>
            <a:endParaRPr lang="en-US" sz="2800" b="1" dirty="0">
              <a:effectLst>
                <a:outerShdw blurRad="38100" dist="38100" dir="2700000" algn="tl">
                  <a:srgbClr val="000000">
                    <a:alpha val="43137"/>
                  </a:srgbClr>
                </a:outerShdw>
              </a:effectLst>
            </a:endParaRPr>
          </a:p>
        </p:txBody>
      </p:sp>
      <p:sp>
        <p:nvSpPr>
          <p:cNvPr id="9" name="TextBox 8"/>
          <p:cNvSpPr txBox="1"/>
          <p:nvPr/>
        </p:nvSpPr>
        <p:spPr>
          <a:xfrm>
            <a:off x="1124043" y="5029200"/>
            <a:ext cx="7181757" cy="923330"/>
          </a:xfrm>
          <a:prstGeom prst="rect">
            <a:avLst/>
          </a:prstGeom>
          <a:noFill/>
        </p:spPr>
        <p:txBody>
          <a:bodyPr wrap="square" rtlCol="0">
            <a:spAutoFit/>
          </a:bodyPr>
          <a:lstStyle/>
          <a:p>
            <a:r>
              <a:rPr lang="en-US" dirty="0" smtClean="0"/>
              <a:t>To provide wellness, referral, cultural, educational, recreational, and social programming to older adults with emphasis on offering lifestyle options for healthy and independent living.</a:t>
            </a:r>
            <a:endParaRPr lang="en-US" dirty="0"/>
          </a:p>
        </p:txBody>
      </p:sp>
      <p:pic>
        <p:nvPicPr>
          <p:cNvPr id="1026" name="Picture 2" descr="An image of a care provider and a senior citi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05000"/>
            <a:ext cx="4145616" cy="2745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56277138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950893"/>
            <a:ext cx="64770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Claymont Community Center (215)</a:t>
            </a:r>
            <a:endParaRPr lang="en-US" sz="2800" b="1" dirty="0">
              <a:effectLst>
                <a:outerShdw blurRad="38100" dist="38100" dir="2700000" algn="tl">
                  <a:srgbClr val="000000">
                    <a:alpha val="43137"/>
                  </a:srgbClr>
                </a:outerShdw>
              </a:effectLst>
            </a:endParaRPr>
          </a:p>
        </p:txBody>
      </p:sp>
      <p:sp>
        <p:nvSpPr>
          <p:cNvPr id="9" name="TextBox 8"/>
          <p:cNvSpPr txBox="1"/>
          <p:nvPr/>
        </p:nvSpPr>
        <p:spPr>
          <a:xfrm>
            <a:off x="1047843" y="3886200"/>
            <a:ext cx="7181757" cy="1754326"/>
          </a:xfrm>
          <a:prstGeom prst="rect">
            <a:avLst/>
          </a:prstGeom>
          <a:noFill/>
        </p:spPr>
        <p:txBody>
          <a:bodyPr wrap="square" rtlCol="0">
            <a:spAutoFit/>
          </a:bodyPr>
          <a:lstStyle/>
          <a:p>
            <a:r>
              <a:rPr lang="en-US" dirty="0" smtClean="0"/>
              <a:t>The Claymont Community Center’s mission is to unite the efforts of human service agencies, government, and other community organizations in serving the human and enrichment needs of the residents of Claymont and Brandywine Hundred.  The center hosts over 30 diverse health, social, educational, recreational, and other community programs.</a:t>
            </a:r>
          </a:p>
        </p:txBody>
      </p:sp>
      <p:pic>
        <p:nvPicPr>
          <p:cNvPr id="2" name="Snagit_PPT798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81200"/>
            <a:ext cx="7973265" cy="1219200"/>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9138727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9200" y="762000"/>
            <a:ext cx="70104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Community Legal Aid Society, Inc. (220)</a:t>
            </a:r>
            <a:endParaRPr lang="en-US" sz="2800" b="1" dirty="0">
              <a:effectLst>
                <a:outerShdw blurRad="38100" dist="38100" dir="2700000" algn="tl">
                  <a:srgbClr val="000000">
                    <a:alpha val="43137"/>
                  </a:srgbClr>
                </a:outerShdw>
              </a:effectLst>
            </a:endParaRPr>
          </a:p>
        </p:txBody>
      </p:sp>
      <p:sp>
        <p:nvSpPr>
          <p:cNvPr id="9" name="TextBox 8"/>
          <p:cNvSpPr txBox="1"/>
          <p:nvPr/>
        </p:nvSpPr>
        <p:spPr>
          <a:xfrm>
            <a:off x="1047843" y="4064675"/>
            <a:ext cx="7181757" cy="2031325"/>
          </a:xfrm>
          <a:prstGeom prst="rect">
            <a:avLst/>
          </a:prstGeom>
          <a:noFill/>
        </p:spPr>
        <p:txBody>
          <a:bodyPr wrap="square" rtlCol="0">
            <a:spAutoFit/>
          </a:bodyPr>
          <a:lstStyle/>
          <a:p>
            <a:r>
              <a:rPr lang="en-US" dirty="0" smtClean="0"/>
              <a:t>To provide civil legal services to people with low-incomes, people with physical and/or mental disabilities and individuals age 60 and over.</a:t>
            </a:r>
          </a:p>
          <a:p>
            <a:endParaRPr lang="en-US" b="1" dirty="0" smtClean="0"/>
          </a:p>
          <a:p>
            <a:pPr algn="ctr"/>
            <a:r>
              <a:rPr lang="en-US" b="1" dirty="0" smtClean="0"/>
              <a:t>Poverty Law Program</a:t>
            </a:r>
          </a:p>
          <a:p>
            <a:pPr algn="ctr"/>
            <a:r>
              <a:rPr lang="en-US" b="1" dirty="0" smtClean="0"/>
              <a:t>Disabilities Law Program</a:t>
            </a:r>
          </a:p>
          <a:p>
            <a:pPr algn="ctr"/>
            <a:r>
              <a:rPr lang="en-US" b="1" dirty="0" smtClean="0"/>
              <a:t>Fair Housing Program</a:t>
            </a:r>
          </a:p>
        </p:txBody>
      </p:sp>
      <p:pic>
        <p:nvPicPr>
          <p:cNvPr id="3" name="Snagit_PPTEB4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1" y="1981200"/>
            <a:ext cx="5448299" cy="1295400"/>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9506505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685800"/>
            <a:ext cx="7696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Connections Community Support Programs, Inc. (9014)</a:t>
            </a:r>
            <a:endParaRPr lang="en-US" sz="2800" b="1" dirty="0">
              <a:effectLst>
                <a:outerShdw blurRad="38100" dist="38100" dir="2700000" algn="tl">
                  <a:srgbClr val="000000">
                    <a:alpha val="43137"/>
                  </a:srgbClr>
                </a:outerShdw>
              </a:effectLst>
            </a:endParaRPr>
          </a:p>
        </p:txBody>
      </p:sp>
      <p:pic>
        <p:nvPicPr>
          <p:cNvPr id="2" name="Snagit_PPT16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138586"/>
            <a:ext cx="1371600" cy="1956816"/>
          </a:xfrm>
          <a:prstGeom prst="rect">
            <a:avLst/>
          </a:prstGeom>
        </p:spPr>
      </p:pic>
      <p:pic>
        <p:nvPicPr>
          <p:cNvPr id="5" name="Snagit_PPT294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470" y="2133600"/>
            <a:ext cx="4868638" cy="1956817"/>
          </a:xfrm>
          <a:prstGeom prst="rect">
            <a:avLst/>
          </a:prstGeom>
        </p:spPr>
      </p:pic>
      <p:sp>
        <p:nvSpPr>
          <p:cNvPr id="8" name="Rectangle 7"/>
          <p:cNvSpPr/>
          <p:nvPr/>
        </p:nvSpPr>
        <p:spPr>
          <a:xfrm>
            <a:off x="1066800" y="4419600"/>
            <a:ext cx="7391400" cy="1508105"/>
          </a:xfrm>
          <a:prstGeom prst="rect">
            <a:avLst/>
          </a:prstGeom>
        </p:spPr>
        <p:txBody>
          <a:bodyPr wrap="square">
            <a:spAutoFit/>
          </a:bodyPr>
          <a:lstStyle/>
          <a:p>
            <a:r>
              <a:rPr lang="en-US" sz="2000" b="1" dirty="0"/>
              <a:t>Recovery is possible with the right </a:t>
            </a:r>
            <a:r>
              <a:rPr lang="en-US" sz="2000" b="1" dirty="0" smtClean="0"/>
              <a:t>Connections.  Find </a:t>
            </a:r>
            <a:r>
              <a:rPr lang="en-US" sz="2000" b="1" dirty="0"/>
              <a:t>help.</a:t>
            </a:r>
          </a:p>
          <a:p>
            <a:r>
              <a:rPr lang="en-US" dirty="0"/>
              <a:t>Connections Community Support Programs, Inc. provides a comprehensive array of healthcare, housing, and employment opportunities that help individuals and families achieve their own goals and enhance our communities.</a:t>
            </a:r>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28874847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6096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ContactLifeline, Inc. (230)</a:t>
            </a:r>
            <a:endParaRPr lang="en-US" sz="2800" b="1" dirty="0">
              <a:effectLst>
                <a:outerShdw blurRad="38100" dist="38100" dir="2700000" algn="tl">
                  <a:srgbClr val="000000">
                    <a:alpha val="43137"/>
                  </a:srgbClr>
                </a:outerShdw>
              </a:effectLst>
            </a:endParaRPr>
          </a:p>
        </p:txBody>
      </p:sp>
      <p:pic>
        <p:nvPicPr>
          <p:cNvPr id="2" name="Snagit_PPTFB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408" y="2209800"/>
            <a:ext cx="3607592" cy="1524000"/>
          </a:xfrm>
          <a:prstGeom prst="rect">
            <a:avLst/>
          </a:prstGeom>
        </p:spPr>
      </p:pic>
      <p:pic>
        <p:nvPicPr>
          <p:cNvPr id="3" name="Snagit_PPT87D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524000"/>
            <a:ext cx="1838266" cy="2960462"/>
          </a:xfrm>
          <a:prstGeom prst="rect">
            <a:avLst/>
          </a:prstGeom>
        </p:spPr>
      </p:pic>
      <p:sp>
        <p:nvSpPr>
          <p:cNvPr id="4" name="Rectangle 1"/>
          <p:cNvSpPr>
            <a:spLocks noChangeArrowheads="1"/>
          </p:cNvSpPr>
          <p:nvPr/>
        </p:nvSpPr>
        <p:spPr bwMode="auto">
          <a:xfrm>
            <a:off x="1371600" y="4572000"/>
            <a:ext cx="64008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Our </a:t>
            </a:r>
            <a:r>
              <a:rPr kumimoji="0" lang="en-US" sz="1600" b="1" i="0" u="none" strike="noStrike" cap="none" normalizeH="0" baseline="0" dirty="0" smtClean="0">
                <a:ln>
                  <a:noFill/>
                </a:ln>
                <a:solidFill>
                  <a:schemeClr val="tx1"/>
                </a:solidFill>
                <a:effectLst/>
                <a:latin typeface="Arial" pitchFamily="34" charset="0"/>
                <a:cs typeface="Arial" pitchFamily="34" charset="0"/>
              </a:rPr>
              <a:t>Mission</a:t>
            </a:r>
            <a:br>
              <a:rPr kumimoji="0" lang="en-US" sz="1600" b="1"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
            </a:r>
            <a:br>
              <a:rPr kumimoji="0" lang="en-US" sz="16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chemeClr val="tx1"/>
                </a:solidFill>
                <a:effectLst/>
                <a:latin typeface="Arial" pitchFamily="34" charset="0"/>
                <a:cs typeface="Arial" pitchFamily="34" charset="0"/>
              </a:rPr>
              <a:t>Our mission is to keep people alive and safe, to help them through crises, and to connect them with relevant community resources.                                                            </a:t>
            </a: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0168539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pPr algn="ctr"/>
            <a:r>
              <a:rPr lang="en-US" sz="2800" dirty="0" smtClean="0">
                <a:solidFill>
                  <a:srgbClr val="C00000"/>
                </a:solidFill>
                <a:latin typeface="Arial" pitchFamily="34" charset="0"/>
                <a:cs typeface="Arial" pitchFamily="34" charset="0"/>
              </a:rPr>
              <a:t>AIDS Delaware (718)</a:t>
            </a:r>
            <a:endParaRPr lang="en-US" sz="2800" dirty="0">
              <a:solidFill>
                <a:srgbClr val="C00000"/>
              </a:solidFill>
              <a:latin typeface="Arial" pitchFamily="34" charset="0"/>
              <a:cs typeface="Arial" pitchFamily="34" charset="0"/>
            </a:endParaRPr>
          </a:p>
        </p:txBody>
      </p:sp>
      <p:pic>
        <p:nvPicPr>
          <p:cNvPr id="2050" name="Picture 2" descr="http://aidsdelaware.org/wp-content/uploads/2012/04/Whatweoff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260" y="1600200"/>
            <a:ext cx="5523140"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90800" y="4419600"/>
            <a:ext cx="4572000" cy="1815882"/>
          </a:xfrm>
          <a:prstGeom prst="rect">
            <a:avLst/>
          </a:prstGeom>
        </p:spPr>
        <p:txBody>
          <a:bodyPr>
            <a:spAutoFit/>
          </a:bodyPr>
          <a:lstStyle/>
          <a:p>
            <a:pPr marL="285750" indent="-285750">
              <a:buClr>
                <a:schemeClr val="accent1"/>
              </a:buClr>
              <a:buSzPct val="68000"/>
              <a:buFont typeface="Arial" pitchFamily="34" charset="0"/>
              <a:buChar char="►"/>
            </a:pPr>
            <a:r>
              <a:rPr lang="en-US" sz="1400" dirty="0" smtClean="0"/>
              <a:t>Confidential </a:t>
            </a:r>
            <a:r>
              <a:rPr lang="en-US" sz="1400" dirty="0"/>
              <a:t>HIV Testing</a:t>
            </a:r>
          </a:p>
          <a:p>
            <a:pPr marL="285750" indent="-285750">
              <a:buClr>
                <a:schemeClr val="accent1"/>
              </a:buClr>
              <a:buSzPct val="68000"/>
              <a:buFont typeface="Arial" pitchFamily="34" charset="0"/>
              <a:buChar char="►"/>
            </a:pPr>
            <a:r>
              <a:rPr lang="en-US" sz="1400" dirty="0" smtClean="0"/>
              <a:t>Case Management and Counseling</a:t>
            </a:r>
            <a:endParaRPr lang="en-US" sz="1400" dirty="0"/>
          </a:p>
          <a:p>
            <a:pPr marL="285750" indent="-285750">
              <a:buClr>
                <a:schemeClr val="accent1"/>
              </a:buClr>
              <a:buSzPct val="68000"/>
              <a:buFont typeface="Arial" pitchFamily="34" charset="0"/>
              <a:buChar char="►"/>
            </a:pPr>
            <a:r>
              <a:rPr lang="en-US" sz="1400" dirty="0" smtClean="0"/>
              <a:t>Education </a:t>
            </a:r>
            <a:r>
              <a:rPr lang="en-US" sz="1400" dirty="0"/>
              <a:t>and Outreach</a:t>
            </a:r>
          </a:p>
          <a:p>
            <a:pPr marL="285750" indent="-285750">
              <a:buClr>
                <a:schemeClr val="accent1"/>
              </a:buClr>
              <a:buSzPct val="68000"/>
              <a:buFont typeface="Arial" pitchFamily="34" charset="0"/>
              <a:buChar char="►"/>
            </a:pPr>
            <a:r>
              <a:rPr lang="en-US" sz="1400" dirty="0" smtClean="0"/>
              <a:t>Support </a:t>
            </a:r>
            <a:r>
              <a:rPr lang="en-US" sz="1400" dirty="0"/>
              <a:t>Groups</a:t>
            </a:r>
          </a:p>
          <a:p>
            <a:pPr marL="285750" indent="-285750">
              <a:buClr>
                <a:schemeClr val="accent1"/>
              </a:buClr>
              <a:buSzPct val="68000"/>
              <a:buFont typeface="Arial" pitchFamily="34" charset="0"/>
              <a:buChar char="►"/>
            </a:pPr>
            <a:r>
              <a:rPr lang="en-US" sz="1400" dirty="0" smtClean="0"/>
              <a:t>Special </a:t>
            </a:r>
            <a:r>
              <a:rPr lang="en-US" sz="1400" dirty="0"/>
              <a:t>Programs for Youth</a:t>
            </a:r>
          </a:p>
          <a:p>
            <a:pPr marL="285750" indent="-285750">
              <a:buClr>
                <a:schemeClr val="accent1"/>
              </a:buClr>
              <a:buSzPct val="68000"/>
              <a:buFont typeface="Arial" pitchFamily="34" charset="0"/>
              <a:buChar char="►"/>
            </a:pPr>
            <a:r>
              <a:rPr lang="en-US" sz="1400" dirty="0" smtClean="0"/>
              <a:t>Doctors </a:t>
            </a:r>
            <a:r>
              <a:rPr lang="en-US" sz="1400" dirty="0"/>
              <a:t>and Clinics</a:t>
            </a:r>
          </a:p>
          <a:p>
            <a:pPr marL="285750" indent="-285750">
              <a:buClr>
                <a:schemeClr val="accent1"/>
              </a:buClr>
              <a:buSzPct val="68000"/>
              <a:buFont typeface="Arial" pitchFamily="34" charset="0"/>
              <a:buChar char="►"/>
            </a:pPr>
            <a:r>
              <a:rPr lang="en-US" sz="1400" dirty="0" smtClean="0"/>
              <a:t>Helpful </a:t>
            </a:r>
            <a:r>
              <a:rPr lang="en-US" sz="1400" dirty="0"/>
              <a:t>Telephone Numbers</a:t>
            </a:r>
          </a:p>
          <a:p>
            <a:pPr marL="285750" indent="-285750">
              <a:buClr>
                <a:schemeClr val="accent1"/>
              </a:buClr>
              <a:buSzPct val="68000"/>
              <a:buFont typeface="Arial" pitchFamily="34" charset="0"/>
              <a:buChar char="►"/>
            </a:pPr>
            <a:r>
              <a:rPr lang="en-US" sz="1400" dirty="0" smtClean="0"/>
              <a:t>Answers </a:t>
            </a:r>
            <a:r>
              <a:rPr lang="en-US" sz="1400" dirty="0"/>
              <a:t>to Frequently Asked </a:t>
            </a:r>
            <a:r>
              <a:rPr lang="en-US" sz="1400" dirty="0" smtClean="0"/>
              <a:t>Questions</a:t>
            </a:r>
            <a:endParaRPr lang="en-US" sz="1200"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685800"/>
            <a:ext cx="70866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Adolescent Program Inc. (240)</a:t>
            </a:r>
            <a:endParaRPr lang="en-US" sz="2800" b="1" dirty="0">
              <a:effectLst>
                <a:outerShdw blurRad="38100" dist="38100" dir="2700000" algn="tl">
                  <a:srgbClr val="000000">
                    <a:alpha val="43137"/>
                  </a:srgbClr>
                </a:outerShdw>
              </a:effectLst>
            </a:endParaRPr>
          </a:p>
        </p:txBody>
      </p:sp>
      <p:pic>
        <p:nvPicPr>
          <p:cNvPr id="2" name="Snagit_PPT95D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709661"/>
            <a:ext cx="5867400" cy="2100339"/>
          </a:xfrm>
          <a:prstGeom prst="rect">
            <a:avLst/>
          </a:prstGeom>
        </p:spPr>
      </p:pic>
      <p:sp>
        <p:nvSpPr>
          <p:cNvPr id="3" name="TextBox 2"/>
          <p:cNvSpPr txBox="1"/>
          <p:nvPr/>
        </p:nvSpPr>
        <p:spPr>
          <a:xfrm>
            <a:off x="1143000" y="4391561"/>
            <a:ext cx="7086600" cy="1323439"/>
          </a:xfrm>
          <a:prstGeom prst="rect">
            <a:avLst/>
          </a:prstGeom>
          <a:noFill/>
        </p:spPr>
        <p:txBody>
          <a:bodyPr wrap="square" rtlCol="0">
            <a:spAutoFit/>
          </a:bodyPr>
          <a:lstStyle/>
          <a:p>
            <a:r>
              <a:rPr lang="en-US" sz="1600" dirty="0" smtClean="0"/>
              <a:t>DAPI is a private non-profit agency dedicated to both pregnancy prevention and care and support for pregnant and parenting teens.  DAPI enables these young women to continue their education in a nurturing and supportive environment that helps prepare them for the challenges of being a teen parent.</a:t>
            </a:r>
            <a:endParaRPr lang="en-US" sz="1600" dirty="0"/>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99878037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Association for Children of Alcoholics (716)</a:t>
            </a:r>
            <a:endParaRPr lang="en-US" sz="2800" b="1" dirty="0">
              <a:effectLst>
                <a:outerShdw blurRad="38100" dist="38100" dir="2700000" algn="tl">
                  <a:srgbClr val="000000">
                    <a:alpha val="43137"/>
                  </a:srgbClr>
                </a:outerShdw>
              </a:effectLst>
            </a:endParaRPr>
          </a:p>
        </p:txBody>
      </p:sp>
      <p:pic>
        <p:nvPicPr>
          <p:cNvPr id="2" name="Snagit_PPTB3F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36" y="2057400"/>
            <a:ext cx="6747164" cy="2145052"/>
          </a:xfrm>
          <a:prstGeom prst="rect">
            <a:avLst/>
          </a:prstGeom>
        </p:spPr>
      </p:pic>
      <p:pic>
        <p:nvPicPr>
          <p:cNvPr id="3" name="Snagit_PPT6AB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0"/>
            <a:ext cx="8106744" cy="137234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270642071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609600"/>
            <a:ext cx="74676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Association for The Blind (717)</a:t>
            </a:r>
            <a:endParaRPr lang="en-US" sz="2800" b="1" dirty="0">
              <a:effectLst>
                <a:outerShdw blurRad="38100" dist="38100" dir="2700000" algn="tl">
                  <a:srgbClr val="000000">
                    <a:alpha val="43137"/>
                  </a:srgbClr>
                </a:outerShdw>
              </a:effectLst>
            </a:endParaRPr>
          </a:p>
        </p:txBody>
      </p:sp>
      <p:pic>
        <p:nvPicPr>
          <p:cNvPr id="2" name="Snagit_PPT49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867" y="2057400"/>
            <a:ext cx="3505200" cy="1534744"/>
          </a:xfrm>
          <a:prstGeom prst="rect">
            <a:avLst/>
          </a:prstGeom>
        </p:spPr>
      </p:pic>
      <p:pic>
        <p:nvPicPr>
          <p:cNvPr id="3074" name="Picture 2" descr="Tandem biking is a great sport for blind and visually impaired children and adults.  Here, a camp counselor steers the bike while a camper rides along on the second seat.  We never forget to wear helme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228600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n and his guide dog Nell leave the Delaware Association for the Blind off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1905000"/>
            <a:ext cx="2143125" cy="3200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0" y="4173141"/>
            <a:ext cx="5105400" cy="1846659"/>
          </a:xfrm>
          <a:prstGeom prst="rect">
            <a:avLst/>
          </a:prstGeom>
          <a:noFill/>
        </p:spPr>
        <p:txBody>
          <a:bodyPr wrap="square" rtlCol="0">
            <a:spAutoFit/>
          </a:bodyPr>
          <a:lstStyle/>
          <a:p>
            <a:r>
              <a:rPr lang="en-US" sz="1600" b="1" dirty="0" smtClean="0"/>
              <a:t>MISSION</a:t>
            </a:r>
            <a:r>
              <a:rPr lang="en-US" sz="1600" dirty="0" smtClean="0"/>
              <a:t/>
            </a:r>
            <a:br>
              <a:rPr lang="en-US" sz="1600" dirty="0" smtClean="0"/>
            </a:br>
            <a:endParaRPr lang="en-US" sz="1600" dirty="0"/>
          </a:p>
          <a:p>
            <a:r>
              <a:rPr lang="en-US" sz="1600" dirty="0" smtClean="0"/>
              <a:t>Improve </a:t>
            </a:r>
            <a:r>
              <a:rPr lang="en-US" sz="1600" dirty="0"/>
              <a:t>the quality of life for blind and visually impaired children and adults in Delaware through a variety of education, counseling and recreation programs. </a:t>
            </a:r>
          </a:p>
          <a:p>
            <a:endParaRPr lang="en-US" dirty="0"/>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174414063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48163" y="533400"/>
            <a:ext cx="674724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Breast Cancer Coalition (9311)</a:t>
            </a:r>
            <a:endParaRPr lang="en-US" sz="2800" b="1" dirty="0">
              <a:effectLst>
                <a:outerShdw blurRad="38100" dist="38100" dir="2700000" algn="tl">
                  <a:srgbClr val="000000">
                    <a:alpha val="43137"/>
                  </a:srgbClr>
                </a:outerShdw>
              </a:effectLst>
            </a:endParaRPr>
          </a:p>
        </p:txBody>
      </p:sp>
      <p:pic>
        <p:nvPicPr>
          <p:cNvPr id="2" name="Snagit_PPTB6F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63" y="1676400"/>
            <a:ext cx="6652837" cy="2636749"/>
          </a:xfrm>
          <a:prstGeom prst="rect">
            <a:avLst/>
          </a:prstGeom>
        </p:spPr>
      </p:pic>
      <p:sp>
        <p:nvSpPr>
          <p:cNvPr id="3" name="Rectangle 2"/>
          <p:cNvSpPr/>
          <p:nvPr/>
        </p:nvSpPr>
        <p:spPr>
          <a:xfrm>
            <a:off x="1348164" y="4419600"/>
            <a:ext cx="6652836" cy="1569660"/>
          </a:xfrm>
          <a:prstGeom prst="rect">
            <a:avLst/>
          </a:prstGeom>
        </p:spPr>
        <p:txBody>
          <a:bodyPr wrap="square">
            <a:spAutoFit/>
          </a:bodyPr>
          <a:lstStyle/>
          <a:p>
            <a:r>
              <a:rPr lang="en-US" sz="1600" b="1" dirty="0" smtClean="0"/>
              <a:t>Mission</a:t>
            </a:r>
          </a:p>
          <a:p>
            <a:endParaRPr lang="en-US" sz="1600" b="1" dirty="0"/>
          </a:p>
          <a:p>
            <a:r>
              <a:rPr lang="en-US" sz="1600" dirty="0"/>
              <a:t>The mission of the Delaware Breast Cancer Coalition, Inc. is to empower our community by raising awareness of breast health issues through outreach, education and support services, in order to facilitate the early detection and treatment of breast cancer.</a:t>
            </a: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856719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6096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Center for Justice, Incorporated (260)</a:t>
            </a:r>
            <a:endParaRPr lang="en-US" sz="2800" b="1" dirty="0">
              <a:effectLst>
                <a:outerShdw blurRad="38100" dist="38100" dir="2700000" algn="tl">
                  <a:srgbClr val="000000">
                    <a:alpha val="43137"/>
                  </a:srgbClr>
                </a:outerShdw>
              </a:effectLst>
            </a:endParaRPr>
          </a:p>
        </p:txBody>
      </p:sp>
      <p:pic>
        <p:nvPicPr>
          <p:cNvPr id="2" name="Snagit_PPTBC8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52600"/>
            <a:ext cx="6469624" cy="2577329"/>
          </a:xfrm>
          <a:prstGeom prst="rect">
            <a:avLst/>
          </a:prstGeom>
        </p:spPr>
      </p:pic>
      <p:sp>
        <p:nvSpPr>
          <p:cNvPr id="3" name="Rectangle 2"/>
          <p:cNvSpPr/>
          <p:nvPr/>
        </p:nvSpPr>
        <p:spPr>
          <a:xfrm>
            <a:off x="533400" y="4648200"/>
            <a:ext cx="8305800" cy="1077218"/>
          </a:xfrm>
          <a:prstGeom prst="rect">
            <a:avLst/>
          </a:prstGeom>
        </p:spPr>
        <p:txBody>
          <a:bodyPr wrap="square">
            <a:spAutoFit/>
          </a:bodyPr>
          <a:lstStyle/>
          <a:p>
            <a:r>
              <a:rPr lang="en-US" sz="1600" dirty="0"/>
              <a:t>The Delaware Center for Justice, Inc. is a non-profit United Way agency, dedicated to creating a safer, more secure Delaware by seeking to achieve and preserve a high quality of justice. We fulfill our mission through an extensive range of programs and services, public education, research, and advocacy.</a:t>
            </a: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extLst>
      <p:ext uri="{BB962C8B-B14F-4D97-AF65-F5344CB8AC3E}">
        <p14:creationId xmlns:p14="http://schemas.microsoft.com/office/powerpoint/2010/main" val="322214369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Ecumenical Council on Children and Families (9374)</a:t>
            </a:r>
            <a:endParaRPr lang="en-US" sz="2800" b="1" dirty="0">
              <a:effectLst>
                <a:outerShdw blurRad="38100" dist="38100" dir="2700000" algn="tl">
                  <a:srgbClr val="000000">
                    <a:alpha val="43137"/>
                  </a:srgbClr>
                </a:outerShdw>
              </a:effectLst>
            </a:endParaRPr>
          </a:p>
        </p:txBody>
      </p:sp>
      <p:pic>
        <p:nvPicPr>
          <p:cNvPr id="2" name="Snagit_PPTAFB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828800"/>
            <a:ext cx="6248400" cy="1181223"/>
          </a:xfrm>
          <a:prstGeom prst="rect">
            <a:avLst/>
          </a:prstGeom>
        </p:spPr>
      </p:pic>
      <p:pic>
        <p:nvPicPr>
          <p:cNvPr id="4098" name="Picture 2" descr="http://www.deccf.org/s/cc_images/cache_62787704.jpg?t=13440087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10023"/>
            <a:ext cx="1784581" cy="11812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deccf.org/s/cc_images/cache_62793204.jpg?t=13440088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371" y="2990849"/>
            <a:ext cx="1792629" cy="12001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deccf.org/s/cc_images/thumb_66462104.jpg?t=13442709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971800"/>
            <a:ext cx="1771835" cy="1181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3" name="Rectangle 2"/>
          <p:cNvSpPr/>
          <p:nvPr/>
        </p:nvSpPr>
        <p:spPr>
          <a:xfrm>
            <a:off x="1600200" y="4572000"/>
            <a:ext cx="6248400" cy="1200329"/>
          </a:xfrm>
          <a:prstGeom prst="rect">
            <a:avLst/>
          </a:prstGeom>
        </p:spPr>
        <p:txBody>
          <a:bodyPr wrap="square">
            <a:spAutoFit/>
          </a:bodyPr>
          <a:lstStyle/>
          <a:p>
            <a:r>
              <a:rPr lang="en-US" dirty="0"/>
              <a:t>We engage, support and assist congregations, groups and individuals of the faith communities in meaningful programs to improve the health, safety and wellness of Delaware children, elderly and </a:t>
            </a:r>
            <a:r>
              <a:rPr lang="en-US" dirty="0" smtClean="0"/>
              <a:t>families.</a:t>
            </a:r>
            <a:endParaRPr lang="en-US" dirty="0"/>
          </a:p>
        </p:txBody>
      </p:sp>
    </p:spTree>
    <p:extLst>
      <p:ext uri="{BB962C8B-B14F-4D97-AF65-F5344CB8AC3E}">
        <p14:creationId xmlns:p14="http://schemas.microsoft.com/office/powerpoint/2010/main" val="333585273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7620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Futures, Inc. (9299)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554126" y="4495800"/>
            <a:ext cx="6705600" cy="1200329"/>
          </a:xfrm>
          <a:prstGeom prst="rect">
            <a:avLst/>
          </a:prstGeom>
        </p:spPr>
        <p:txBody>
          <a:bodyPr wrap="square">
            <a:spAutoFit/>
          </a:bodyPr>
          <a:lstStyle/>
          <a:p>
            <a:r>
              <a:rPr lang="en-US" dirty="0"/>
              <a:t>Delaware Futures provides academic, social and motivational support and cultural enrichment that empowers economically disadvantaged high school students to recognize and fulfill their unrealized potential and become matriculated college students.</a:t>
            </a: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44825"/>
          <a:stretch/>
        </p:blipFill>
        <p:spPr bwMode="auto">
          <a:xfrm>
            <a:off x="1509713" y="1524000"/>
            <a:ext cx="3397213" cy="116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43043"/>
          <a:stretch/>
        </p:blipFill>
        <p:spPr bwMode="auto">
          <a:xfrm>
            <a:off x="4343400" y="1524000"/>
            <a:ext cx="3290888" cy="116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990850" y="2971800"/>
            <a:ext cx="31623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31121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Guidance Services for Children and Youth, Inc. (265)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509" y="1732998"/>
            <a:ext cx="2821781" cy="260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399" y="4450140"/>
            <a:ext cx="6858001" cy="1569660"/>
          </a:xfrm>
          <a:prstGeom prst="rect">
            <a:avLst/>
          </a:prstGeom>
        </p:spPr>
        <p:txBody>
          <a:bodyPr wrap="square">
            <a:spAutoFit/>
          </a:bodyPr>
          <a:lstStyle/>
          <a:p>
            <a:r>
              <a:rPr lang="en-US" sz="1600" b="1" dirty="0" smtClean="0"/>
              <a:t>Mission</a:t>
            </a:r>
            <a:r>
              <a:rPr lang="en-US" sz="1600" dirty="0" smtClean="0"/>
              <a:t/>
            </a:r>
            <a:br>
              <a:rPr lang="en-US" sz="1600" dirty="0" smtClean="0"/>
            </a:br>
            <a:endParaRPr lang="en-US" sz="1600" dirty="0" smtClean="0"/>
          </a:p>
          <a:p>
            <a:r>
              <a:rPr lang="en-US" sz="1600" dirty="0" smtClean="0"/>
              <a:t>Delaware </a:t>
            </a:r>
            <a:r>
              <a:rPr lang="en-US" sz="1600" dirty="0"/>
              <a:t>Guidance Services for Children &amp; Youth, Inc. exists to provide quality mental health services for children, youth, and their families.  We believe </a:t>
            </a:r>
            <a:r>
              <a:rPr lang="en-US" sz="1600" dirty="0" smtClean="0"/>
              <a:t>that all </a:t>
            </a:r>
            <a:r>
              <a:rPr lang="en-US" sz="1600" dirty="0"/>
              <a:t>children have a right to good mental health and should have access to quality therapeutic care, regardless of their ability to pay.</a:t>
            </a:r>
          </a:p>
        </p:txBody>
      </p:sp>
    </p:spTree>
    <p:extLst>
      <p:ext uri="{BB962C8B-B14F-4D97-AF65-F5344CB8AC3E}">
        <p14:creationId xmlns:p14="http://schemas.microsoft.com/office/powerpoint/2010/main" val="30377250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7620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Helpline, Inc. (241)</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grpSp>
        <p:nvGrpSpPr>
          <p:cNvPr id="3" name="Group 2"/>
          <p:cNvGrpSpPr/>
          <p:nvPr/>
        </p:nvGrpSpPr>
        <p:grpSpPr>
          <a:xfrm>
            <a:off x="1193062" y="1905000"/>
            <a:ext cx="7062676" cy="771525"/>
            <a:chOff x="1457547" y="2047875"/>
            <a:chExt cx="7062676" cy="771525"/>
          </a:xfrm>
        </p:grpSpPr>
        <p:sp>
          <p:nvSpPr>
            <p:cNvPr id="2" name="Rectangle 1"/>
            <p:cNvSpPr/>
            <p:nvPr/>
          </p:nvSpPr>
          <p:spPr>
            <a:xfrm>
              <a:off x="2043223" y="2047875"/>
              <a:ext cx="6477000" cy="770085"/>
            </a:xfrm>
            <a:prstGeom prst="rect">
              <a:avLst/>
            </a:prstGeom>
            <a:solidFill>
              <a:srgbClr val="15C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547" y="2047875"/>
              <a:ext cx="7715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185987"/>
              <a:ext cx="14954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193062" y="4620161"/>
            <a:ext cx="7062676" cy="1323439"/>
          </a:xfrm>
          <a:prstGeom prst="rect">
            <a:avLst/>
          </a:prstGeom>
        </p:spPr>
        <p:txBody>
          <a:bodyPr wrap="square">
            <a:spAutoFit/>
          </a:bodyPr>
          <a:lstStyle/>
          <a:p>
            <a:r>
              <a:rPr lang="en-US" sz="1600" b="1" dirty="0"/>
              <a:t>DELAWARE </a:t>
            </a:r>
            <a:r>
              <a:rPr lang="en-US" sz="1600" b="1" dirty="0" smtClean="0"/>
              <a:t>HELPLINE</a:t>
            </a:r>
            <a:endParaRPr lang="en-US" sz="1600" b="1" dirty="0"/>
          </a:p>
          <a:p>
            <a:r>
              <a:rPr lang="en-US" sz="1600" dirty="0"/>
              <a:t>is a free online service which provides information on state government agencies and referrals to community </a:t>
            </a:r>
            <a:r>
              <a:rPr lang="en-US" sz="1600" dirty="0" smtClean="0"/>
              <a:t>resources and provides </a:t>
            </a:r>
            <a:r>
              <a:rPr lang="en-US" sz="1600" dirty="0"/>
              <a:t>a one-stop state government directory service with linkage to appropriate offices, legislators and state employees. </a:t>
            </a:r>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6543" b="3414"/>
          <a:stretch/>
        </p:blipFill>
        <p:spPr bwMode="auto">
          <a:xfrm>
            <a:off x="5872716" y="2043112"/>
            <a:ext cx="1747284" cy="265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73346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HIV Consortium, Inc. (9467)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grpSp>
        <p:nvGrpSpPr>
          <p:cNvPr id="3" name="Group 2"/>
          <p:cNvGrpSpPr/>
          <p:nvPr/>
        </p:nvGrpSpPr>
        <p:grpSpPr>
          <a:xfrm>
            <a:off x="1546225" y="2133600"/>
            <a:ext cx="6048375" cy="1676400"/>
            <a:chOff x="1676400" y="1672080"/>
            <a:chExt cx="5133975" cy="129540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2080"/>
              <a:ext cx="2066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81400" y="1672080"/>
              <a:ext cx="3228975" cy="6477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005455"/>
              <a:ext cx="306705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828799" y="4221540"/>
            <a:ext cx="6248401" cy="1569660"/>
          </a:xfrm>
          <a:prstGeom prst="rect">
            <a:avLst/>
          </a:prstGeom>
        </p:spPr>
        <p:txBody>
          <a:bodyPr wrap="square">
            <a:spAutoFit/>
          </a:bodyPr>
          <a:lstStyle/>
          <a:p>
            <a:r>
              <a:rPr lang="en-US" sz="1600" b="1" dirty="0" smtClean="0"/>
              <a:t>Mission</a:t>
            </a:r>
            <a:br>
              <a:rPr lang="en-US" sz="1600" b="1" dirty="0" smtClean="0"/>
            </a:br>
            <a:endParaRPr lang="en-US" sz="1600" b="1" dirty="0"/>
          </a:p>
          <a:p>
            <a:r>
              <a:rPr lang="en-US" sz="1600" dirty="0" smtClean="0"/>
              <a:t>The </a:t>
            </a:r>
            <a:r>
              <a:rPr lang="en-US" sz="1600" dirty="0"/>
              <a:t>Delaware HIV Consortium is dedicated to eliminating the spread of HIV/AIDS through its leadership to ensure a high-quality, seamless continuum of care for all people infected and affected in Delaware. </a:t>
            </a:r>
          </a:p>
        </p:txBody>
      </p:sp>
    </p:spTree>
    <p:extLst>
      <p:ext uri="{BB962C8B-B14F-4D97-AF65-F5344CB8AC3E}">
        <p14:creationId xmlns:p14="http://schemas.microsoft.com/office/powerpoint/2010/main" val="113935174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6096000" cy="990600"/>
          </a:xfrm>
        </p:spPr>
        <p:txBody>
          <a:bodyPr/>
          <a:lstStyle/>
          <a:p>
            <a:pPr algn="ctr"/>
            <a:r>
              <a:rPr lang="en-US" sz="2800" dirty="0" smtClean="0">
                <a:solidFill>
                  <a:srgbClr val="C00000"/>
                </a:solidFill>
                <a:latin typeface="Arial" pitchFamily="34" charset="0"/>
                <a:cs typeface="Arial" pitchFamily="34" charset="0"/>
              </a:rPr>
              <a:t>Alzheimer’s Association,</a:t>
            </a:r>
            <a:br>
              <a:rPr lang="en-US" sz="2800" dirty="0" smtClean="0">
                <a:solidFill>
                  <a:srgbClr val="C00000"/>
                </a:solidFill>
                <a:latin typeface="Arial" pitchFamily="34" charset="0"/>
                <a:cs typeface="Arial" pitchFamily="34" charset="0"/>
              </a:rPr>
            </a:br>
            <a:r>
              <a:rPr lang="en-US" sz="2800" dirty="0" smtClean="0">
                <a:solidFill>
                  <a:srgbClr val="C00000"/>
                </a:solidFill>
                <a:latin typeface="Arial" pitchFamily="34" charset="0"/>
                <a:cs typeface="Arial" pitchFamily="34" charset="0"/>
              </a:rPr>
              <a:t>Delaware Chapter (775)</a:t>
            </a:r>
            <a:endParaRPr lang="en-US" sz="2800" dirty="0">
              <a:solidFill>
                <a:srgbClr val="C00000"/>
              </a:solidFill>
              <a:latin typeface="Arial" pitchFamily="34" charset="0"/>
              <a:cs typeface="Arial" pitchFamily="34" charset="0"/>
            </a:endParaRPr>
          </a:p>
        </p:txBody>
      </p:sp>
      <p:pic>
        <p:nvPicPr>
          <p:cNvPr id="3076" name="Picture 4" descr="http://www.alz.org/national/images/subpage_aboutus_mi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722862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7800" y="685800"/>
            <a:ext cx="64770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Parents Association, Inc. (9217)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133600"/>
            <a:ext cx="1733217" cy="2583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29597" y="4953000"/>
            <a:ext cx="6952403" cy="1077218"/>
          </a:xfrm>
          <a:prstGeom prst="rect">
            <a:avLst/>
          </a:prstGeom>
          <a:noFill/>
        </p:spPr>
        <p:txBody>
          <a:bodyPr wrap="square" rtlCol="0">
            <a:spAutoFit/>
          </a:bodyPr>
          <a:lstStyle/>
          <a:p>
            <a:r>
              <a:rPr lang="en-US" sz="1600" dirty="0" smtClean="0"/>
              <a:t>Delaware Parents Association’s mission is to provide a safe place for parents, youth, and caregivers to obtain information on parenting skills, youth development, substance abuse prevention, effective communication and advocacy skills.</a:t>
            </a:r>
            <a:endParaRPr lang="en-US" sz="1600" dirty="0"/>
          </a:p>
        </p:txBody>
      </p:sp>
      <p:sp>
        <p:nvSpPr>
          <p:cNvPr id="3" name="Rectangle 2"/>
          <p:cNvSpPr/>
          <p:nvPr/>
        </p:nvSpPr>
        <p:spPr>
          <a:xfrm>
            <a:off x="2607474" y="1676400"/>
            <a:ext cx="4233851" cy="369332"/>
          </a:xfrm>
          <a:prstGeom prst="rect">
            <a:avLst/>
          </a:prstGeom>
        </p:spPr>
        <p:txBody>
          <a:bodyPr wrap="none">
            <a:spAutoFit/>
          </a:bodyPr>
          <a:lstStyle/>
          <a:p>
            <a:r>
              <a:rPr lang="en-US" i="1" dirty="0">
                <a:effectLst>
                  <a:outerShdw blurRad="38100" dist="38100" dir="2700000" algn="tl">
                    <a:srgbClr val="000000">
                      <a:alpha val="43137"/>
                    </a:srgbClr>
                  </a:outerShdw>
                </a:effectLst>
              </a:rPr>
              <a:t>"Helping Parents Build Strong </a:t>
            </a:r>
            <a:r>
              <a:rPr lang="en-US" i="1" dirty="0" smtClean="0">
                <a:effectLst>
                  <a:outerShdw blurRad="38100" dist="38100" dir="2700000" algn="tl">
                    <a:srgbClr val="000000">
                      <a:alpha val="43137"/>
                    </a:srgbClr>
                  </a:outerShdw>
                </a:effectLst>
              </a:rPr>
              <a:t>Families”</a:t>
            </a: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899432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Delaware Volunteer Legal Services, Inc. (9027)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943100" y="5181600"/>
            <a:ext cx="5562600" cy="646331"/>
          </a:xfrm>
          <a:prstGeom prst="rect">
            <a:avLst/>
          </a:prstGeom>
        </p:spPr>
        <p:txBody>
          <a:bodyPr wrap="square">
            <a:spAutoFit/>
          </a:bodyPr>
          <a:lstStyle/>
          <a:p>
            <a:r>
              <a:rPr lang="en-US" dirty="0"/>
              <a:t>To provide quality pro bono legal services to indigent Delawareans with meritorious civil legal problems.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267200"/>
            <a:ext cx="5715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050" y="1828800"/>
            <a:ext cx="2476500" cy="230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65632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Easter Seals Delaware and Maryland’s Eastern Shore (9030)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8581">
            <a:off x="457200" y="20749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9" y="2256472"/>
            <a:ext cx="5809403" cy="1477328"/>
          </a:xfrm>
          <a:prstGeom prst="rect">
            <a:avLst/>
          </a:prstGeom>
        </p:spPr>
        <p:txBody>
          <a:bodyPr wrap="square">
            <a:spAutoFit/>
          </a:bodyPr>
          <a:lstStyle/>
          <a:p>
            <a:r>
              <a:rPr lang="en-US" dirty="0" smtClean="0"/>
              <a:t>Easter </a:t>
            </a:r>
            <a:r>
              <a:rPr lang="en-US" dirty="0"/>
              <a:t>Seals Delaware and Maryland's Eastern Shore provides exceptional services to ensure that all people with disabilities or special needs and their families have equal opportunities to live, learn, work and play in their communities.</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668" y="4440865"/>
            <a:ext cx="186145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324" y="4343400"/>
            <a:ext cx="1603744" cy="160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918" y="43434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5068" y="4343400"/>
            <a:ext cx="1636932" cy="163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22338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err="1" smtClean="0">
                <a:solidFill>
                  <a:srgbClr val="C00000"/>
                </a:solidFill>
                <a:effectLst>
                  <a:outerShdw blurRad="38100" dist="38100" dir="2700000" algn="tl">
                    <a:srgbClr val="000000">
                      <a:alpha val="43137"/>
                    </a:srgbClr>
                  </a:outerShdw>
                </a:effectLst>
              </a:rPr>
              <a:t>Edgemoor</a:t>
            </a:r>
            <a:r>
              <a:rPr lang="en-US" sz="2800" b="1" dirty="0" smtClean="0">
                <a:solidFill>
                  <a:srgbClr val="C00000"/>
                </a:solidFill>
                <a:effectLst>
                  <a:outerShdw blurRad="38100" dist="38100" dir="2700000" algn="tl">
                    <a:srgbClr val="000000">
                      <a:alpha val="43137"/>
                    </a:srgbClr>
                  </a:outerShdw>
                </a:effectLst>
              </a:rPr>
              <a:t> Community Center (706)</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TextBox 1"/>
          <p:cNvSpPr txBox="1"/>
          <p:nvPr/>
        </p:nvSpPr>
        <p:spPr>
          <a:xfrm>
            <a:off x="1429598" y="4495799"/>
            <a:ext cx="6800002" cy="1077218"/>
          </a:xfrm>
          <a:prstGeom prst="rect">
            <a:avLst/>
          </a:prstGeom>
          <a:noFill/>
        </p:spPr>
        <p:txBody>
          <a:bodyPr wrap="square" rtlCol="0">
            <a:spAutoFit/>
          </a:bodyPr>
          <a:lstStyle/>
          <a:p>
            <a:r>
              <a:rPr lang="en-US" sz="1600" dirty="0" smtClean="0"/>
              <a:t>The </a:t>
            </a:r>
            <a:r>
              <a:rPr lang="en-US" sz="1600" dirty="0" err="1" smtClean="0"/>
              <a:t>Edgemoor</a:t>
            </a:r>
            <a:r>
              <a:rPr lang="en-US" sz="1600" dirty="0" smtClean="0"/>
              <a:t> Community Center’s mission is to provide affordable and accessible services which will help improve the quality of life for community members of all ages through a broad range of child care, recreational, and family support services.</a:t>
            </a:r>
            <a:endParaRPr lang="en-US" sz="1600" dirty="0"/>
          </a:p>
        </p:txBody>
      </p:sp>
      <p:grpSp>
        <p:nvGrpSpPr>
          <p:cNvPr id="3" name="Group 2"/>
          <p:cNvGrpSpPr/>
          <p:nvPr/>
        </p:nvGrpSpPr>
        <p:grpSpPr>
          <a:xfrm>
            <a:off x="1987411" y="2172585"/>
            <a:ext cx="5481065" cy="1995378"/>
            <a:chOff x="2294786" y="3859966"/>
            <a:chExt cx="4853912" cy="1447878"/>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192" y="4217230"/>
              <a:ext cx="1744981"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7" r="-517" b="20486"/>
            <a:stretch/>
          </p:blipFill>
          <p:spPr bwMode="auto">
            <a:xfrm>
              <a:off x="2294786" y="4217231"/>
              <a:ext cx="1371600"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717" y="4217231"/>
              <a:ext cx="1744981"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0102" y="3859966"/>
              <a:ext cx="4848596" cy="35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7238943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err="1" smtClean="0">
                <a:solidFill>
                  <a:srgbClr val="C00000"/>
                </a:solidFill>
                <a:effectLst>
                  <a:outerShdw blurRad="38100" dist="38100" dir="2700000" algn="tl">
                    <a:srgbClr val="000000">
                      <a:alpha val="43137"/>
                    </a:srgbClr>
                  </a:outerShdw>
                </a:effectLst>
              </a:rPr>
              <a:t>Elwyn</a:t>
            </a:r>
            <a:r>
              <a:rPr lang="en-US" sz="2800" b="1" dirty="0" smtClean="0">
                <a:solidFill>
                  <a:srgbClr val="C00000"/>
                </a:solidFill>
                <a:effectLst>
                  <a:outerShdw blurRad="38100" dist="38100" dir="2700000" algn="tl">
                    <a:srgbClr val="000000">
                      <a:alpha val="43137"/>
                    </a:srgbClr>
                  </a:outerShdw>
                </a:effectLst>
              </a:rPr>
              <a:t> Delaware (705)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0172"/>
            <a:ext cx="8153400" cy="202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0" y="1905000"/>
            <a:ext cx="4572000" cy="646331"/>
          </a:xfrm>
          <a:prstGeom prst="rect">
            <a:avLst/>
          </a:prstGeom>
        </p:spPr>
        <p:txBody>
          <a:bodyPr>
            <a:spAutoFit/>
          </a:bodyPr>
          <a:lstStyle/>
          <a:p>
            <a:r>
              <a:rPr lang="en-US" i="1" dirty="0" err="1">
                <a:solidFill>
                  <a:schemeClr val="bg1"/>
                </a:solidFill>
              </a:rPr>
              <a:t>Elwyn</a:t>
            </a:r>
            <a:r>
              <a:rPr lang="en-US" i="1" dirty="0">
                <a:solidFill>
                  <a:schemeClr val="bg1"/>
                </a:solidFill>
              </a:rPr>
              <a:t> has been providing services to people with special needs for 160 years.</a:t>
            </a:r>
          </a:p>
        </p:txBody>
      </p:sp>
      <p:sp>
        <p:nvSpPr>
          <p:cNvPr id="3" name="Rectangle 2"/>
          <p:cNvSpPr/>
          <p:nvPr/>
        </p:nvSpPr>
        <p:spPr>
          <a:xfrm>
            <a:off x="1286298" y="4579203"/>
            <a:ext cx="6876203" cy="830997"/>
          </a:xfrm>
          <a:prstGeom prst="rect">
            <a:avLst/>
          </a:prstGeom>
        </p:spPr>
        <p:txBody>
          <a:bodyPr wrap="square">
            <a:spAutoFit/>
          </a:bodyPr>
          <a:lstStyle/>
          <a:p>
            <a:r>
              <a:rPr lang="en-US" sz="1600" dirty="0"/>
              <a:t>Maximizing potential through personal commitment, collective talents and innovation, </a:t>
            </a:r>
            <a:r>
              <a:rPr lang="en-US" sz="1600" dirty="0" err="1"/>
              <a:t>Elwyn</a:t>
            </a:r>
            <a:r>
              <a:rPr lang="en-US" sz="1600" dirty="0"/>
              <a:t> supports individuals with diverse challenges in shaping distinctive, meaningful lives.</a:t>
            </a:r>
          </a:p>
        </p:txBody>
      </p:sp>
    </p:spTree>
    <p:extLst>
      <p:ext uri="{BB962C8B-B14F-4D97-AF65-F5344CB8AC3E}">
        <p14:creationId xmlns:p14="http://schemas.microsoft.com/office/powerpoint/2010/main" val="321407397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Gateway House, Inc. (715)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437" y="1431850"/>
            <a:ext cx="4694363" cy="314015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4731603"/>
            <a:ext cx="7772400" cy="830997"/>
          </a:xfrm>
          <a:prstGeom prst="rect">
            <a:avLst/>
          </a:prstGeom>
          <a:noFill/>
        </p:spPr>
        <p:txBody>
          <a:bodyPr wrap="square" rtlCol="0">
            <a:spAutoFit/>
          </a:bodyPr>
          <a:lstStyle/>
          <a:p>
            <a:r>
              <a:rPr lang="en-US" sz="1600" dirty="0" smtClean="0"/>
              <a:t>To provide Single Room Occupancy, permanent housing with Supportive Services for homeless men using HUD McKinney Act funds such that the men develop significantly improved lifestyles from those which led to their being homeless.</a:t>
            </a:r>
            <a:endParaRPr lang="en-US" sz="1600" dirty="0"/>
          </a:p>
        </p:txBody>
      </p:sp>
    </p:spTree>
    <p:extLst>
      <p:ext uri="{BB962C8B-B14F-4D97-AF65-F5344CB8AC3E}">
        <p14:creationId xmlns:p14="http://schemas.microsoft.com/office/powerpoint/2010/main" val="262319485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Generations Home Care, Inc. (310)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19300"/>
            <a:ext cx="4190686" cy="23669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19300"/>
            <a:ext cx="3200400" cy="2400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4807803"/>
            <a:ext cx="7086600" cy="830997"/>
          </a:xfrm>
          <a:prstGeom prst="rect">
            <a:avLst/>
          </a:prstGeom>
          <a:noFill/>
        </p:spPr>
        <p:txBody>
          <a:bodyPr wrap="square" rtlCol="0">
            <a:spAutoFit/>
          </a:bodyPr>
          <a:lstStyle/>
          <a:p>
            <a:r>
              <a:rPr lang="en-US" sz="1600" dirty="0" smtClean="0"/>
              <a:t>Generations Home Care is committed to providing exceptional care for our patients in order to promote their independence, improve their quality of life and help them remain in the comfort of home.</a:t>
            </a:r>
            <a:endParaRPr lang="en-US" sz="1600" dirty="0"/>
          </a:p>
        </p:txBody>
      </p:sp>
    </p:spTree>
    <p:extLst>
      <p:ext uri="{BB962C8B-B14F-4D97-AF65-F5344CB8AC3E}">
        <p14:creationId xmlns:p14="http://schemas.microsoft.com/office/powerpoint/2010/main" val="298280533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42130"/>
          <a:stretch/>
        </p:blipFill>
        <p:spPr bwMode="auto">
          <a:xfrm>
            <a:off x="989396" y="1828717"/>
            <a:ext cx="7470007" cy="3555759"/>
          </a:xfrm>
          <a:prstGeom prst="rect">
            <a:avLst/>
          </a:prstGeom>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Girl Scouts of the Chesapeake Bay Council, Inc. (320)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0531" b="3405"/>
          <a:stretch/>
        </p:blipFill>
        <p:spPr bwMode="auto">
          <a:xfrm rot="691489">
            <a:off x="7156861" y="2318712"/>
            <a:ext cx="1619250" cy="239232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43199" y="3053212"/>
            <a:ext cx="3918499" cy="923330"/>
          </a:xfrm>
          <a:prstGeom prst="rect">
            <a:avLst/>
          </a:prstGeom>
        </p:spPr>
        <p:txBody>
          <a:bodyPr wrap="square">
            <a:spAutoFit/>
          </a:bodyPr>
          <a:lstStyle/>
          <a:p>
            <a:r>
              <a:rPr lang="en-US" dirty="0"/>
              <a:t>Girl Scouting builds girls of courage, confidence, and character, who make the world a better place. </a:t>
            </a: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07285">
            <a:off x="741037" y="2695725"/>
            <a:ext cx="1238250" cy="1638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63828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Girls Incorporated of Delaware (330)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2039">
            <a:off x="5562600" y="1708144"/>
            <a:ext cx="1655447" cy="2474893"/>
          </a:xfrm>
          <a:prstGeom prst="rect">
            <a:avLst/>
          </a:prstGeom>
          <a:ln>
            <a:noFill/>
          </a:ln>
          <a:effectLst>
            <a:softEdge rad="112500"/>
          </a:effectLst>
        </p:spPr>
      </p:pic>
      <p:sp>
        <p:nvSpPr>
          <p:cNvPr id="4" name="Rectangle 3"/>
          <p:cNvSpPr/>
          <p:nvPr/>
        </p:nvSpPr>
        <p:spPr>
          <a:xfrm>
            <a:off x="914400" y="5036403"/>
            <a:ext cx="7543800" cy="830997"/>
          </a:xfrm>
          <a:prstGeom prst="rect">
            <a:avLst/>
          </a:prstGeom>
        </p:spPr>
        <p:txBody>
          <a:bodyPr wrap="square">
            <a:spAutoFit/>
          </a:bodyPr>
          <a:lstStyle/>
          <a:p>
            <a:r>
              <a:rPr lang="en-US" sz="1600" dirty="0"/>
              <a:t>Girls Inc. responds to the changing needs of girls and their communities through research-based programs and advocacy that empower girls to reach their full potential and to understand, value, and assert their </a:t>
            </a:r>
            <a:r>
              <a:rPr lang="en-US" sz="1600" dirty="0" smtClean="0"/>
              <a:t>rights.</a:t>
            </a:r>
            <a:endParaRPr lang="en-US" sz="16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6472">
            <a:off x="1369031" y="1928830"/>
            <a:ext cx="3299857" cy="24748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819400" y="4476690"/>
            <a:ext cx="3650359"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Handwriting" pitchFamily="66" charset="0"/>
              </a:rPr>
              <a:t>Strong, Smart and Bold</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ucida Handwriting" pitchFamily="66" charset="0"/>
            </a:endParaRPr>
          </a:p>
        </p:txBody>
      </p:sp>
    </p:spTree>
    <p:extLst>
      <p:ext uri="{BB962C8B-B14F-4D97-AF65-F5344CB8AC3E}">
        <p14:creationId xmlns:p14="http://schemas.microsoft.com/office/powerpoint/2010/main" val="247299445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Goodwill Industries of Delaware and Delaware County, Inc. (733)</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594" y="4187328"/>
            <a:ext cx="5945610" cy="91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0" y="5428565"/>
            <a:ext cx="6096000" cy="584775"/>
          </a:xfrm>
          <a:prstGeom prst="rect">
            <a:avLst/>
          </a:prstGeom>
        </p:spPr>
        <p:txBody>
          <a:bodyPr wrap="square">
            <a:spAutoFit/>
          </a:bodyPr>
          <a:lstStyle/>
          <a:p>
            <a:r>
              <a:rPr lang="en-US" sz="1600" b="1" dirty="0" smtClean="0"/>
              <a:t>Mission:  </a:t>
            </a:r>
            <a:r>
              <a:rPr lang="en-US" sz="1600" dirty="0" smtClean="0"/>
              <a:t>To </a:t>
            </a:r>
            <a:r>
              <a:rPr lang="en-US" sz="1600" dirty="0"/>
              <a:t>improve the quality of life for people with barriers to self-sufficiency through the Power of Work.</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594" y="1877531"/>
            <a:ext cx="5945610" cy="231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25226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14400"/>
            <a:ext cx="5943600" cy="914400"/>
          </a:xfrm>
        </p:spPr>
        <p:txBody>
          <a:bodyPr>
            <a:normAutofit fontScale="90000"/>
          </a:bodyPr>
          <a:lstStyle/>
          <a:p>
            <a:pPr algn="ctr"/>
            <a:r>
              <a:rPr lang="en-US" sz="2800" dirty="0" smtClean="0">
                <a:solidFill>
                  <a:srgbClr val="C00000"/>
                </a:solidFill>
                <a:latin typeface="Arial" pitchFamily="34" charset="0"/>
                <a:cs typeface="Arial" pitchFamily="34" charset="0"/>
              </a:rPr>
              <a:t>American Cancer Society,</a:t>
            </a:r>
            <a:br>
              <a:rPr lang="en-US" sz="2800" dirty="0" smtClean="0">
                <a:solidFill>
                  <a:srgbClr val="C00000"/>
                </a:solidFill>
                <a:latin typeface="Arial" pitchFamily="34" charset="0"/>
                <a:cs typeface="Arial" pitchFamily="34" charset="0"/>
              </a:rPr>
            </a:br>
            <a:r>
              <a:rPr lang="en-US" sz="2800" dirty="0" smtClean="0">
                <a:solidFill>
                  <a:srgbClr val="C00000"/>
                </a:solidFill>
                <a:latin typeface="Arial" pitchFamily="34" charset="0"/>
                <a:cs typeface="Arial" pitchFamily="34" charset="0"/>
              </a:rPr>
              <a:t>South-Atlantic Division (105)</a:t>
            </a:r>
            <a:endParaRPr lang="en-US" sz="2800" dirty="0">
              <a:solidFill>
                <a:srgbClr val="C00000"/>
              </a:solidFill>
              <a:latin typeface="Arial" pitchFamily="34" charset="0"/>
              <a:cs typeface="Arial" pitchFamily="34" charset="0"/>
            </a:endParaRPr>
          </a:p>
        </p:txBody>
      </p:sp>
      <p:pic>
        <p:nvPicPr>
          <p:cNvPr id="7170" name="Picture 2" descr="Inspirational Foot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70" y="2286000"/>
            <a:ext cx="822833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earch image 214x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2440472"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57600" y="4702327"/>
            <a:ext cx="4572000" cy="1200329"/>
          </a:xfrm>
          <a:prstGeom prst="rect">
            <a:avLst/>
          </a:prstGeom>
        </p:spPr>
        <p:txBody>
          <a:bodyPr>
            <a:spAutoFit/>
          </a:bodyPr>
          <a:lstStyle/>
          <a:p>
            <a:r>
              <a:rPr lang="en-US" dirty="0"/>
              <a:t>You can join the movement for more birthdays and fight back against cancer by enrolling in a new research study called the </a:t>
            </a:r>
            <a:r>
              <a:rPr lang="en-US" dirty="0">
                <a:hlinkClick r:id="rId4"/>
              </a:rPr>
              <a:t>Cancer Prevention Study - 3 (CPS-3)</a:t>
            </a:r>
            <a:r>
              <a:rPr lang="en-US" dirty="0"/>
              <a:t>.</a:t>
            </a:r>
          </a:p>
        </p:txBody>
      </p:sp>
      <p:sp>
        <p:nvSpPr>
          <p:cNvPr id="8" name="Rectangle 7"/>
          <p:cNvSpPr/>
          <p:nvPr/>
        </p:nvSpPr>
        <p:spPr>
          <a:xfrm>
            <a:off x="3962400" y="3909701"/>
            <a:ext cx="3581400" cy="646331"/>
          </a:xfrm>
          <a:prstGeom prst="rect">
            <a:avLst/>
          </a:prstGeom>
        </p:spPr>
        <p:txBody>
          <a:bodyPr wrap="square">
            <a:spAutoFit/>
          </a:bodyPr>
          <a:lstStyle/>
          <a:p>
            <a:r>
              <a:rPr lang="en-US" b="1" dirty="0"/>
              <a:t>You Can Volunteer Today For a Cancer Free Tomorrow</a:t>
            </a:r>
            <a:endParaRPr lang="en-US" b="1" dirty="0">
              <a:effectLst/>
            </a:endParaRPr>
          </a:p>
        </p:txBody>
      </p:sp>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Harrington Senior Center, Inc. (370)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7" y="1866014"/>
            <a:ext cx="3400425" cy="3200400"/>
          </a:xfrm>
          <a:prstGeom prst="rect">
            <a:avLst/>
          </a:prstGeom>
          <a:solidFill>
            <a:srgbClr val="FFFFFF">
              <a:shade val="85000"/>
            </a:srgbClr>
          </a:solidFill>
          <a:ln w="76200">
            <a:solidFill>
              <a:schemeClr val="bg2">
                <a:lumMod val="75000"/>
              </a:schemeClr>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p:cNvSpPr txBox="1"/>
          <p:nvPr/>
        </p:nvSpPr>
        <p:spPr>
          <a:xfrm>
            <a:off x="1600200" y="5435025"/>
            <a:ext cx="6400800" cy="584775"/>
          </a:xfrm>
          <a:prstGeom prst="rect">
            <a:avLst/>
          </a:prstGeom>
          <a:noFill/>
        </p:spPr>
        <p:txBody>
          <a:bodyPr wrap="square" rtlCol="0">
            <a:spAutoFit/>
          </a:bodyPr>
          <a:lstStyle/>
          <a:p>
            <a:r>
              <a:rPr lang="en-US" sz="1600" dirty="0" smtClean="0"/>
              <a:t>The Harrington Senior Center was founded in July </a:t>
            </a:r>
            <a:r>
              <a:rPr lang="en-US" sz="1600" dirty="0" smtClean="0"/>
              <a:t>1967</a:t>
            </a:r>
            <a:r>
              <a:rPr lang="en-US" sz="1600" dirty="0" smtClean="0"/>
              <a:t>.  </a:t>
            </a:r>
            <a:r>
              <a:rPr lang="en-US" sz="1600" dirty="0" smtClean="0"/>
              <a:t>We </a:t>
            </a:r>
            <a:r>
              <a:rPr lang="en-US" sz="1600" dirty="0" smtClean="0"/>
              <a:t>offer a diversity of programming for person 50 and over.</a:t>
            </a:r>
            <a:endParaRPr lang="en-US" sz="1600" dirty="0"/>
          </a:p>
        </p:txBody>
      </p:sp>
    </p:spTree>
    <p:extLst>
      <p:ext uri="{BB962C8B-B14F-4D97-AF65-F5344CB8AC3E}">
        <p14:creationId xmlns:p14="http://schemas.microsoft.com/office/powerpoint/2010/main" val="30427819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Hilltop Lutheran Neighborhood Center, Inc. (375)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438698" y="4655403"/>
            <a:ext cx="6571403" cy="830997"/>
          </a:xfrm>
          <a:prstGeom prst="rect">
            <a:avLst/>
          </a:prstGeom>
        </p:spPr>
        <p:txBody>
          <a:bodyPr wrap="square">
            <a:spAutoFit/>
          </a:bodyPr>
          <a:lstStyle/>
          <a:p>
            <a:r>
              <a:rPr lang="en-US" sz="1600" dirty="0"/>
              <a:t>Hilltop Lutheran Neighborhood Center is a not-for-profit United Way agency providing educational and social development programs for children and teens in the </a:t>
            </a:r>
            <a:r>
              <a:rPr lang="en-US" sz="1600" dirty="0" smtClean="0"/>
              <a:t>community.</a:t>
            </a:r>
            <a:endParaRPr lang="en-US" sz="16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86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26537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685800"/>
            <a:ext cx="70866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Home of the Brave Foundation (787)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447800" y="5018782"/>
            <a:ext cx="6858000" cy="1077218"/>
          </a:xfrm>
          <a:prstGeom prst="rect">
            <a:avLst/>
          </a:prstGeom>
        </p:spPr>
        <p:txBody>
          <a:bodyPr wrap="square">
            <a:spAutoFit/>
          </a:bodyPr>
          <a:lstStyle/>
          <a:p>
            <a:r>
              <a:rPr lang="en-US" sz="1600" dirty="0"/>
              <a:t>Veterans of the United States have a long history of going to extreme efforts to care for their fallen comrades on the battle field. The Home of the Brave intends to extend that tradition to those veterans who have fallen since their return to civilian life and are now homeless.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93880"/>
            <a:ext cx="3124200" cy="32977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8496">
            <a:off x="910928" y="2142922"/>
            <a:ext cx="1524000" cy="1428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6100">
            <a:off x="6911970" y="2033756"/>
            <a:ext cx="1416058" cy="15881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6336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Homeward Bound, Inc. (445)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2" y="4945742"/>
            <a:ext cx="6766558" cy="1074057"/>
          </a:xfrm>
          <a:prstGeom prst="rect">
            <a:avLst/>
          </a:prstGeom>
        </p:spPr>
      </p:pic>
      <p:sp>
        <p:nvSpPr>
          <p:cNvPr id="3" name="Rectangle 2"/>
          <p:cNvSpPr/>
          <p:nvPr/>
        </p:nvSpPr>
        <p:spPr>
          <a:xfrm>
            <a:off x="990600" y="1524000"/>
            <a:ext cx="7620000" cy="830997"/>
          </a:xfrm>
          <a:prstGeom prst="rect">
            <a:avLst/>
          </a:prstGeom>
        </p:spPr>
        <p:txBody>
          <a:bodyPr wrap="square">
            <a:spAutoFit/>
          </a:bodyPr>
          <a:lstStyle/>
          <a:p>
            <a:r>
              <a:rPr lang="en-US" sz="1600" dirty="0"/>
              <a:t>Homeward Bound provides shelter to homeless families with children through the Emmaus House Program. Families are given the opportunity to stay together as they work on getting back into their own place.</a:t>
            </a:r>
          </a:p>
        </p:txBody>
      </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4165"/>
          <a:stretch/>
        </p:blipFill>
        <p:spPr bwMode="auto">
          <a:xfrm>
            <a:off x="2676047" y="2523484"/>
            <a:ext cx="3852863" cy="219825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73345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685800"/>
            <a:ext cx="7315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Jewish Family Services of Delaware, Inc. (412)</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09800"/>
            <a:ext cx="215537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78204"/>
            <a:ext cx="4191000" cy="332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4132183"/>
            <a:ext cx="2667000" cy="1354217"/>
          </a:xfrm>
          <a:prstGeom prst="rect">
            <a:avLst/>
          </a:prstGeom>
        </p:spPr>
        <p:txBody>
          <a:bodyPr wrap="square">
            <a:spAutoFit/>
          </a:bodyPr>
          <a:lstStyle/>
          <a:p>
            <a:r>
              <a:rPr lang="en-US" sz="1600" dirty="0"/>
              <a:t>The mission of JFS is helping people improve </a:t>
            </a:r>
          </a:p>
          <a:p>
            <a:r>
              <a:rPr lang="en-US" sz="1600" dirty="0"/>
              <a:t>their lives and life prospects.</a:t>
            </a:r>
          </a:p>
          <a:p>
            <a:pPr algn="ctr"/>
            <a:endParaRPr lang="en-US" dirty="0"/>
          </a:p>
        </p:txBody>
      </p:sp>
    </p:spTree>
    <p:extLst>
      <p:ext uri="{BB962C8B-B14F-4D97-AF65-F5344CB8AC3E}">
        <p14:creationId xmlns:p14="http://schemas.microsoft.com/office/powerpoint/2010/main" val="410567984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8507"/>
            <a:ext cx="3393984" cy="217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Kent-Sussex Industries, Inc. (340)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3656271" y="4436983"/>
            <a:ext cx="4649529" cy="1354217"/>
          </a:xfrm>
          <a:prstGeom prst="rect">
            <a:avLst/>
          </a:prstGeom>
        </p:spPr>
        <p:txBody>
          <a:bodyPr wrap="square">
            <a:spAutoFit/>
          </a:bodyPr>
          <a:lstStyle/>
          <a:p>
            <a:r>
              <a:rPr lang="en-US" sz="1600" dirty="0"/>
              <a:t>The mission of KSI is to assist people with disabilities in the pursuit of their potential in employment and meaningful participation in their communities.</a:t>
            </a:r>
          </a:p>
          <a:p>
            <a:endParaRPr lang="en-US"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91" y="1920578"/>
            <a:ext cx="2627367" cy="37182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4620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err="1" smtClean="0">
                <a:solidFill>
                  <a:srgbClr val="C00000"/>
                </a:solidFill>
                <a:effectLst>
                  <a:outerShdw blurRad="38100" dist="38100" dir="2700000" algn="tl">
                    <a:srgbClr val="000000">
                      <a:alpha val="43137"/>
                    </a:srgbClr>
                  </a:outerShdw>
                </a:effectLst>
              </a:rPr>
              <a:t>Kingswood</a:t>
            </a:r>
            <a:r>
              <a:rPr lang="en-US" sz="2800" b="1" dirty="0" smtClean="0">
                <a:solidFill>
                  <a:srgbClr val="C00000"/>
                </a:solidFill>
                <a:effectLst>
                  <a:outerShdw blurRad="38100" dist="38100" dir="2700000" algn="tl">
                    <a:srgbClr val="000000">
                      <a:alpha val="43137"/>
                    </a:srgbClr>
                  </a:outerShdw>
                </a:effectLst>
              </a:rPr>
              <a:t> Community Center, Inc. (400)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4" y="1981200"/>
            <a:ext cx="7448550" cy="1238250"/>
          </a:xfrm>
          <a:prstGeom prst="rect">
            <a:avLst/>
          </a:prstGeom>
        </p:spPr>
      </p:pic>
      <p:sp>
        <p:nvSpPr>
          <p:cNvPr id="3" name="Rectangle 2"/>
          <p:cNvSpPr/>
          <p:nvPr/>
        </p:nvSpPr>
        <p:spPr>
          <a:xfrm>
            <a:off x="1299609" y="5105400"/>
            <a:ext cx="7082391" cy="830997"/>
          </a:xfrm>
          <a:prstGeom prst="rect">
            <a:avLst/>
          </a:prstGeom>
        </p:spPr>
        <p:txBody>
          <a:bodyPr wrap="square">
            <a:spAutoFit/>
          </a:bodyPr>
          <a:lstStyle/>
          <a:p>
            <a:r>
              <a:rPr lang="en-US" sz="1600" dirty="0" err="1"/>
              <a:t>Kingswood</a:t>
            </a:r>
            <a:r>
              <a:rPr lang="en-US" sz="1600" dirty="0"/>
              <a:t> Community Center’s mission is to enable people in Northeast Wilmington and surrounding communities to achieve their potential economic, social and personal well-being</a:t>
            </a:r>
            <a:r>
              <a:rPr lang="en-US" sz="1600" dirty="0" smtClean="0"/>
              <a:t>.</a:t>
            </a:r>
            <a:endParaRPr lang="en-US" sz="1600"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589" y="3219449"/>
            <a:ext cx="238125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839" y="3224766"/>
            <a:ext cx="2659673"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219449"/>
            <a:ext cx="2102589" cy="157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30304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84838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La Esperanza, Inc. (9462)</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56" y="1905000"/>
            <a:ext cx="4429125" cy="2362200"/>
          </a:xfrm>
          <a:prstGeom prst="rect">
            <a:avLst/>
          </a:prstGeom>
        </p:spPr>
      </p:pic>
      <p:sp>
        <p:nvSpPr>
          <p:cNvPr id="3" name="Rectangle 2"/>
          <p:cNvSpPr/>
          <p:nvPr/>
        </p:nvSpPr>
        <p:spPr>
          <a:xfrm>
            <a:off x="1447800" y="4790182"/>
            <a:ext cx="6781800" cy="1077218"/>
          </a:xfrm>
          <a:prstGeom prst="rect">
            <a:avLst/>
          </a:prstGeom>
        </p:spPr>
        <p:txBody>
          <a:bodyPr wrap="square">
            <a:spAutoFit/>
          </a:bodyPr>
          <a:lstStyle/>
          <a:p>
            <a:r>
              <a:rPr lang="en-US" sz="1600" dirty="0" smtClean="0"/>
              <a:t>Provides </a:t>
            </a:r>
            <a:r>
              <a:rPr lang="en-US" sz="1600" dirty="0"/>
              <a:t>support to the increasing number of immigrant workers arriving in Sussex County from Mexico and Guatemala. Since then, we have evolved into a multi-service support organization that assists with the assimilation of Latinos into the broader Sussex County population.</a:t>
            </a:r>
          </a:p>
        </p:txBody>
      </p:sp>
    </p:spTree>
    <p:extLst>
      <p:ext uri="{BB962C8B-B14F-4D97-AF65-F5344CB8AC3E}">
        <p14:creationId xmlns:p14="http://schemas.microsoft.com/office/powerpoint/2010/main" val="11534105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Latin American Community Center, Inc. (415)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8246143" cy="168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71600" y="4114799"/>
            <a:ext cx="6629400" cy="1600438"/>
          </a:xfrm>
          <a:prstGeom prst="rect">
            <a:avLst/>
          </a:prstGeom>
        </p:spPr>
        <p:txBody>
          <a:bodyPr wrap="square">
            <a:spAutoFit/>
          </a:bodyPr>
          <a:lstStyle/>
          <a:p>
            <a:r>
              <a:rPr lang="en-US" sz="1600" b="1" dirty="0" smtClean="0"/>
              <a:t>Mission</a:t>
            </a:r>
            <a:r>
              <a:rPr lang="en-US" sz="1600" dirty="0" smtClean="0"/>
              <a:t/>
            </a:r>
            <a:br>
              <a:rPr lang="en-US" sz="1600" dirty="0" smtClean="0"/>
            </a:br>
            <a:endParaRPr lang="en-US" sz="1600" dirty="0" smtClean="0"/>
          </a:p>
          <a:p>
            <a:r>
              <a:rPr lang="en-US" sz="1600" dirty="0" smtClean="0"/>
              <a:t>To </a:t>
            </a:r>
            <a:r>
              <a:rPr lang="en-US" sz="1600" dirty="0"/>
              <a:t>advocate for and assist the Latino Community by offering services in a continuum of care that promotes empowerment and an enhanced quality of life while celebrating our diverse cultures.</a:t>
            </a:r>
          </a:p>
          <a:p>
            <a:endParaRPr lang="en-US" dirty="0"/>
          </a:p>
        </p:txBody>
      </p:sp>
    </p:spTree>
    <p:extLst>
      <p:ext uri="{BB962C8B-B14F-4D97-AF65-F5344CB8AC3E}">
        <p14:creationId xmlns:p14="http://schemas.microsoft.com/office/powerpoint/2010/main" val="309749934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Laurel Senior Center, Inc. (416)</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79" y="1597818"/>
            <a:ext cx="3348271" cy="274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1585913"/>
            <a:ext cx="4567266"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29597" y="4825425"/>
            <a:ext cx="6876203" cy="584775"/>
          </a:xfrm>
          <a:prstGeom prst="rect">
            <a:avLst/>
          </a:prstGeom>
          <a:noFill/>
        </p:spPr>
        <p:txBody>
          <a:bodyPr wrap="square" rtlCol="0">
            <a:spAutoFit/>
          </a:bodyPr>
          <a:lstStyle/>
          <a:p>
            <a:r>
              <a:rPr lang="en-US" sz="1600" dirty="0" smtClean="0"/>
              <a:t>Offers a wide spectrum of services to persons aged 55 or older, regardless of race, creed, or income.</a:t>
            </a:r>
            <a:endParaRPr lang="en-US" sz="1600" dirty="0"/>
          </a:p>
        </p:txBody>
      </p:sp>
    </p:spTree>
    <p:extLst>
      <p:ext uri="{BB962C8B-B14F-4D97-AF65-F5344CB8AC3E}">
        <p14:creationId xmlns:p14="http://schemas.microsoft.com/office/powerpoint/2010/main" val="182361440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574921" cy="838200"/>
          </a:xfrm>
        </p:spPr>
        <p:txBody>
          <a:bodyPr>
            <a:normAutofit fontScale="90000"/>
          </a:bodyPr>
          <a:lstStyle/>
          <a:p>
            <a:pPr algn="ctr"/>
            <a:r>
              <a:rPr lang="en-US" sz="28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American Diabetes Association,</a:t>
            </a:r>
            <a:br>
              <a:rPr lang="en-US" sz="28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Delaware (700)</a:t>
            </a:r>
            <a:endPar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098" name="Picture 2" descr="Safe at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4762499"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tesha and Loretta Tay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420" y="2133600"/>
            <a:ext cx="243078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ep Out: Walk to Stop Diabe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042" y="3547929"/>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62600" y="4495800"/>
            <a:ext cx="2895600" cy="1569660"/>
          </a:xfrm>
          <a:prstGeom prst="rect">
            <a:avLst/>
          </a:prstGeom>
        </p:spPr>
        <p:txBody>
          <a:bodyPr wrap="square">
            <a:spAutoFit/>
          </a:bodyPr>
          <a:lstStyle/>
          <a:p>
            <a:pPr algn="ctr"/>
            <a:r>
              <a:rPr lang="en-US" sz="1200" b="1" dirty="0" smtClean="0"/>
              <a:t>A Mother’s Plea</a:t>
            </a:r>
          </a:p>
          <a:p>
            <a:endParaRPr lang="en-US" sz="1200" dirty="0"/>
          </a:p>
          <a:p>
            <a:r>
              <a:rPr lang="en-US" sz="1200" dirty="0" smtClean="0"/>
              <a:t>My name is Latesha Taylor and I'm scared for my child's future.</a:t>
            </a:r>
          </a:p>
          <a:p>
            <a:endParaRPr lang="en-US" sz="1200" dirty="0"/>
          </a:p>
          <a:p>
            <a:r>
              <a:rPr lang="en-US" sz="1200" dirty="0" smtClean="0"/>
              <a:t>Every day my 9-year old daughter Loretta goes to school – her life is at risk.</a:t>
            </a:r>
            <a:endParaRPr lang="en-US" sz="1200" dirty="0"/>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77612"/>
            <a:ext cx="5841163" cy="327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Legal Services Corporation of Delaware, Inc. (9283)</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295400" y="5105400"/>
            <a:ext cx="6858000" cy="830997"/>
          </a:xfrm>
          <a:prstGeom prst="rect">
            <a:avLst/>
          </a:prstGeom>
        </p:spPr>
        <p:txBody>
          <a:bodyPr wrap="square">
            <a:spAutoFit/>
          </a:bodyPr>
          <a:lstStyle/>
          <a:p>
            <a:r>
              <a:rPr lang="en-US" sz="1600" dirty="0"/>
              <a:t>Our mission is to use the practice of law to help low-income families in Delaware.  We emphasize protection of those rights that are crucial to the viability of a stable family.</a:t>
            </a:r>
          </a:p>
        </p:txBody>
      </p:sp>
    </p:spTree>
    <p:extLst>
      <p:ext uri="{BB962C8B-B14F-4D97-AF65-F5344CB8AC3E}">
        <p14:creationId xmlns:p14="http://schemas.microsoft.com/office/powerpoint/2010/main" val="389744673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err="1" smtClean="0">
                <a:solidFill>
                  <a:srgbClr val="C00000"/>
                </a:solidFill>
                <a:effectLst>
                  <a:outerShdw blurRad="38100" dist="38100" dir="2700000" algn="tl">
                    <a:srgbClr val="000000">
                      <a:alpha val="43137"/>
                    </a:srgbClr>
                  </a:outerShdw>
                </a:effectLst>
              </a:rPr>
              <a:t>Luekemia</a:t>
            </a:r>
            <a:r>
              <a:rPr lang="en-US" sz="2800" b="1" dirty="0" smtClean="0">
                <a:solidFill>
                  <a:srgbClr val="C00000"/>
                </a:solidFill>
                <a:effectLst>
                  <a:outerShdw blurRad="38100" dist="38100" dir="2700000" algn="tl">
                    <a:srgbClr val="000000">
                      <a:alpha val="43137"/>
                    </a:srgbClr>
                  </a:outerShdw>
                </a:effectLst>
              </a:rPr>
              <a:t> &amp; Lymphoma Society, Delaware Chapter (9046)</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152525" y="4503003"/>
            <a:ext cx="7458075" cy="830997"/>
          </a:xfrm>
          <a:prstGeom prst="rect">
            <a:avLst/>
          </a:prstGeom>
        </p:spPr>
        <p:txBody>
          <a:bodyPr wrap="square">
            <a:spAutoFit/>
          </a:bodyPr>
          <a:lstStyle/>
          <a:p>
            <a:r>
              <a:rPr lang="en-US" sz="1600" dirty="0"/>
              <a:t>The mission of The Leukemia &amp; Lymphoma Society (LLS) is</a:t>
            </a:r>
            <a:r>
              <a:rPr lang="en-US" sz="1600" dirty="0" smtClean="0"/>
              <a:t>:</a:t>
            </a:r>
          </a:p>
          <a:p>
            <a:r>
              <a:rPr lang="en-US" sz="1600" dirty="0" smtClean="0"/>
              <a:t>Cure </a:t>
            </a:r>
            <a:r>
              <a:rPr lang="en-US" sz="1600" dirty="0"/>
              <a:t>leukemia, lymphoma, Hodgkin's disease and myeloma, and improve the quality of life of patients and their families.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57450"/>
            <a:ext cx="20955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09800"/>
            <a:ext cx="18383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2286000"/>
            <a:ext cx="19240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03133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100078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Limen House, Inc. (422)</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1" y="2781300"/>
            <a:ext cx="73437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94169" y="4350603"/>
            <a:ext cx="7340231" cy="830997"/>
          </a:xfrm>
          <a:prstGeom prst="rect">
            <a:avLst/>
          </a:prstGeom>
        </p:spPr>
        <p:txBody>
          <a:bodyPr wrap="square">
            <a:spAutoFit/>
          </a:bodyPr>
          <a:lstStyle/>
          <a:p>
            <a:r>
              <a:rPr lang="en-US" sz="1600" dirty="0"/>
              <a:t>Our mission is to offer a threshold to recovery and break the cycle of addiction in service to our </a:t>
            </a:r>
            <a:r>
              <a:rPr lang="en-US" sz="1600" dirty="0" smtClean="0"/>
              <a:t>community. We provide counseling, structure, and life skills in a community setting. Based on principles of Alcoholics Anonymous.</a:t>
            </a:r>
            <a:endParaRPr lang="en-US" sz="1600" dirty="0"/>
          </a:p>
        </p:txBody>
      </p:sp>
      <p:pic>
        <p:nvPicPr>
          <p:cNvPr id="1434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3" t="1289" r="109" b="1223"/>
          <a:stretch/>
        </p:blipFill>
        <p:spPr bwMode="auto">
          <a:xfrm rot="519981">
            <a:off x="5868838" y="2468141"/>
            <a:ext cx="2101813" cy="15734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22225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1384995"/>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Literacy Volunteers Serving Adults Northern Delaware, Inc. (707)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82602"/>
            <a:ext cx="1905000" cy="2857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03" y="1714500"/>
            <a:ext cx="1905000" cy="2857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2118433"/>
            <a:ext cx="2857500"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0" y="4866382"/>
            <a:ext cx="7239000" cy="1077218"/>
          </a:xfrm>
          <a:prstGeom prst="rect">
            <a:avLst/>
          </a:prstGeom>
        </p:spPr>
        <p:txBody>
          <a:bodyPr wrap="square">
            <a:spAutoFit/>
          </a:bodyPr>
          <a:lstStyle/>
          <a:p>
            <a:r>
              <a:rPr lang="en-US" sz="1600" dirty="0"/>
              <a:t>Literacy Volunteers Serving Adults offers targeted instruction to adults with limited literacy and English language skills. LVSA assists adult learners to realize their potential as confident, self-sufficient, and productive employees, family members and contributors to their communities. </a:t>
            </a:r>
          </a:p>
        </p:txBody>
      </p:sp>
    </p:spTree>
    <p:extLst>
      <p:ext uri="{BB962C8B-B14F-4D97-AF65-F5344CB8AC3E}">
        <p14:creationId xmlns:p14="http://schemas.microsoft.com/office/powerpoint/2010/main" val="249823301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Lutheran Community Services, Inc. (719)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2057400"/>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2057400"/>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54363" y="4253805"/>
            <a:ext cx="7340073" cy="1384995"/>
          </a:xfrm>
          <a:prstGeom prst="rect">
            <a:avLst/>
          </a:prstGeom>
        </p:spPr>
        <p:txBody>
          <a:bodyPr wrap="square">
            <a:spAutoFit/>
          </a:bodyPr>
          <a:lstStyle/>
          <a:p>
            <a:pPr algn="ctr"/>
            <a:r>
              <a:rPr lang="en-US" b="1" dirty="0" smtClean="0"/>
              <a:t>“Sharing </a:t>
            </a:r>
            <a:r>
              <a:rPr lang="en-US" b="1" dirty="0"/>
              <a:t>God's Blessings by Helping Others in </a:t>
            </a:r>
            <a:r>
              <a:rPr lang="en-US" b="1" dirty="0" smtClean="0"/>
              <a:t>Need”</a:t>
            </a:r>
          </a:p>
          <a:p>
            <a:pPr algn="ctr"/>
            <a:endParaRPr lang="en-US" dirty="0" smtClean="0"/>
          </a:p>
          <a:p>
            <a:r>
              <a:rPr lang="en-US" sz="1600" dirty="0" smtClean="0"/>
              <a:t>Lutheran Community Services helps people who have low incomes, seniors, and others who are experiencing a crisis and as a result have difficulty meeting their family’s basic needs for food and housing.</a:t>
            </a:r>
            <a:endParaRPr lang="en-US" sz="1600" dirty="0"/>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527" y="2209800"/>
            <a:ext cx="2539473" cy="142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34138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Make-A-Wish Foundation of the Mid-Atlantic, Inc. (9215)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87201"/>
            <a:ext cx="22860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6484">
            <a:off x="642410" y="2249866"/>
            <a:ext cx="2499694" cy="194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66800" y="5130225"/>
            <a:ext cx="7391400" cy="584775"/>
          </a:xfrm>
          <a:prstGeom prst="rect">
            <a:avLst/>
          </a:prstGeom>
        </p:spPr>
        <p:txBody>
          <a:bodyPr wrap="square">
            <a:spAutoFit/>
          </a:bodyPr>
          <a:lstStyle/>
          <a:p>
            <a:r>
              <a:rPr lang="en-US" sz="1600" dirty="0"/>
              <a:t>We grant the wishes of children with life-threatening medical conditions to enrich the human experience with hope, strength and joy. </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6315">
            <a:off x="6396328" y="1690846"/>
            <a:ext cx="1950056" cy="260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311773">
            <a:off x="6214949" y="4261282"/>
            <a:ext cx="2075603" cy="430887"/>
          </a:xfrm>
          <a:prstGeom prst="rect">
            <a:avLst/>
          </a:prstGeom>
          <a:noFill/>
        </p:spPr>
        <p:txBody>
          <a:bodyPr wrap="square" rtlCol="0">
            <a:spAutoFit/>
          </a:bodyPr>
          <a:lstStyle/>
          <a:p>
            <a:r>
              <a:rPr lang="en-US" sz="1100" b="1" dirty="0" smtClean="0"/>
              <a:t>Lonnie, age, 6, “I wish to be a superhero!”</a:t>
            </a:r>
            <a:endParaRPr lang="en-US" sz="1100" b="1" dirty="0"/>
          </a:p>
        </p:txBody>
      </p:sp>
    </p:spTree>
    <p:extLst>
      <p:ext uri="{BB962C8B-B14F-4D97-AF65-F5344CB8AC3E}">
        <p14:creationId xmlns:p14="http://schemas.microsoft.com/office/powerpoint/2010/main" val="215750365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Mary Campbell Center, Inc. (9154)</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2200"/>
            <a:ext cx="7967330" cy="114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4334470"/>
            <a:ext cx="6509591" cy="830997"/>
          </a:xfrm>
          <a:prstGeom prst="rect">
            <a:avLst/>
          </a:prstGeom>
        </p:spPr>
        <p:txBody>
          <a:bodyPr wrap="square">
            <a:spAutoFit/>
          </a:bodyPr>
          <a:lstStyle/>
          <a:p>
            <a:r>
              <a:rPr lang="en-US" sz="1600" dirty="0"/>
              <a:t>We focus on the individuals we are able to serve, each having special needs, and with the goal that each will live a happy and productive life within a homelike setting.</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766840"/>
            <a:ext cx="113347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97150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Meals on Wheels of Lewes &amp; Rehoboth, Inc. (425)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838200" y="4503003"/>
            <a:ext cx="7467600" cy="830997"/>
          </a:xfrm>
          <a:prstGeom prst="rect">
            <a:avLst/>
          </a:prstGeom>
        </p:spPr>
        <p:txBody>
          <a:bodyPr wrap="square">
            <a:spAutoFit/>
          </a:bodyPr>
          <a:lstStyle/>
          <a:p>
            <a:r>
              <a:rPr lang="en-US" sz="1600" dirty="0"/>
              <a:t>Meals On Wheels Lewes-Rehoboth is on the front line by helping senior citizens remain independent, dignified members of our local community by assisting in the maintenance of their nutritional needs....one meal at a time.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2843"/>
            <a:ext cx="8420018" cy="112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366961"/>
            <a:ext cx="1905000" cy="1666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376375"/>
            <a:ext cx="1905000" cy="1666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33887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Mental Health Association in Delaware (430)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161953"/>
            <a:ext cx="3965317" cy="1486989"/>
          </a:xfrm>
          <a:prstGeom prst="rect">
            <a:avLst/>
          </a:prstGeom>
        </p:spPr>
      </p:pic>
      <p:sp>
        <p:nvSpPr>
          <p:cNvPr id="4" name="Rectangle 3"/>
          <p:cNvSpPr/>
          <p:nvPr/>
        </p:nvSpPr>
        <p:spPr>
          <a:xfrm>
            <a:off x="914400" y="4884003"/>
            <a:ext cx="7391400" cy="830997"/>
          </a:xfrm>
          <a:prstGeom prst="rect">
            <a:avLst/>
          </a:prstGeom>
        </p:spPr>
        <p:txBody>
          <a:bodyPr wrap="square">
            <a:spAutoFit/>
          </a:bodyPr>
          <a:lstStyle/>
          <a:p>
            <a:r>
              <a:rPr lang="en-US" sz="1600" dirty="0"/>
              <a:t>The Mental Health Association in Delaware promotes improved mental well being for all individuals and families in Delaware through education, support, and advocacy.</a:t>
            </a:r>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577"/>
          <a:stretch/>
        </p:blipFill>
        <p:spPr bwMode="auto">
          <a:xfrm>
            <a:off x="5181600" y="2010947"/>
            <a:ext cx="2880760" cy="2196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08183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1384995"/>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Middletown-Odessa-Townsend Jean Birch Senior Center, Inc. (435)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2228850"/>
            <a:ext cx="7391400" cy="2400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0" y="4655403"/>
            <a:ext cx="6781800" cy="830997"/>
          </a:xfrm>
          <a:prstGeom prst="rect">
            <a:avLst/>
          </a:prstGeom>
        </p:spPr>
        <p:txBody>
          <a:bodyPr wrap="square">
            <a:spAutoFit/>
          </a:bodyPr>
          <a:lstStyle/>
          <a:p>
            <a:r>
              <a:rPr lang="en-US" sz="1600" dirty="0"/>
              <a:t>The mission of the MOT Jean Birch Senior Center is to enable the senior citizens in its service area to maintain active, healthy, productive, and financially secure lives.</a:t>
            </a:r>
          </a:p>
        </p:txBody>
      </p:sp>
    </p:spTree>
    <p:extLst>
      <p:ext uri="{BB962C8B-B14F-4D97-AF65-F5344CB8AC3E}">
        <p14:creationId xmlns:p14="http://schemas.microsoft.com/office/powerpoint/2010/main" val="241652632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2000"/>
            <a:ext cx="6705600" cy="804862"/>
          </a:xfrm>
        </p:spPr>
        <p:txBody>
          <a:bodyPr>
            <a:normAutofit fontScale="92500" lnSpcReduction="10000"/>
          </a:bodyPr>
          <a:lstStyle/>
          <a:p>
            <a:pPr algn="ctr">
              <a:buNone/>
            </a:pP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American Heart Association, Pennsylvania Delaware Affiliate (701)</a:t>
            </a:r>
            <a:endPar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122" name="Picture 2" descr="Mother Father and Son 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35458"/>
            <a:ext cx="4161178" cy="1816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3810000"/>
            <a:ext cx="6858000" cy="2646878"/>
          </a:xfrm>
          <a:prstGeom prst="rect">
            <a:avLst/>
          </a:prstGeom>
        </p:spPr>
        <p:txBody>
          <a:bodyPr wrap="square">
            <a:spAutoFit/>
          </a:bodyPr>
          <a:lstStyle/>
          <a:p>
            <a:endParaRPr lang="en-US" b="1" dirty="0" smtClean="0"/>
          </a:p>
          <a:p>
            <a:r>
              <a:rPr lang="en-US" b="1" dirty="0" smtClean="0"/>
              <a:t>Make </a:t>
            </a:r>
            <a:r>
              <a:rPr lang="en-US" b="1" dirty="0"/>
              <a:t>the Effort to Prevent Heart Disease with Life's Simple </a:t>
            </a:r>
            <a:r>
              <a:rPr lang="en-US" b="1" dirty="0" smtClean="0"/>
              <a:t>7</a:t>
            </a:r>
          </a:p>
          <a:p>
            <a:endParaRPr lang="en-US" sz="1400" dirty="0" smtClean="0"/>
          </a:p>
          <a:p>
            <a:pPr marL="2571750" lvl="5" indent="-285750">
              <a:buClr>
                <a:schemeClr val="accent1"/>
              </a:buClr>
              <a:buSzPct val="68000"/>
              <a:buFont typeface="Arial" pitchFamily="34" charset="0"/>
              <a:buChar char="►"/>
            </a:pPr>
            <a:r>
              <a:rPr lang="en-US" sz="1400" dirty="0" smtClean="0"/>
              <a:t>Get Active</a:t>
            </a:r>
          </a:p>
          <a:p>
            <a:pPr marL="2571750" lvl="5" indent="-285750">
              <a:buClr>
                <a:schemeClr val="accent1"/>
              </a:buClr>
              <a:buSzPct val="68000"/>
              <a:buFont typeface="Arial" pitchFamily="34" charset="0"/>
              <a:buChar char="►"/>
            </a:pPr>
            <a:r>
              <a:rPr lang="en-US" sz="1400" dirty="0" smtClean="0"/>
              <a:t>Control Cholesterol</a:t>
            </a:r>
          </a:p>
          <a:p>
            <a:pPr marL="2571750" lvl="5" indent="-285750">
              <a:buClr>
                <a:schemeClr val="accent1"/>
              </a:buClr>
              <a:buSzPct val="68000"/>
              <a:buFont typeface="Arial" pitchFamily="34" charset="0"/>
              <a:buChar char="►"/>
            </a:pPr>
            <a:r>
              <a:rPr lang="en-US" sz="1400" dirty="0" smtClean="0"/>
              <a:t>Eat Better</a:t>
            </a:r>
          </a:p>
          <a:p>
            <a:pPr marL="2571750" lvl="5" indent="-285750">
              <a:buClr>
                <a:schemeClr val="accent1"/>
              </a:buClr>
              <a:buSzPct val="68000"/>
              <a:buFont typeface="Arial" pitchFamily="34" charset="0"/>
              <a:buChar char="►"/>
            </a:pPr>
            <a:r>
              <a:rPr lang="en-US" sz="1400" dirty="0" smtClean="0"/>
              <a:t>Manage Blood Pressure</a:t>
            </a:r>
          </a:p>
          <a:p>
            <a:pPr marL="2571750" lvl="5" indent="-285750">
              <a:buClr>
                <a:schemeClr val="accent1"/>
              </a:buClr>
              <a:buSzPct val="68000"/>
              <a:buFont typeface="Arial" pitchFamily="34" charset="0"/>
              <a:buChar char="►"/>
            </a:pPr>
            <a:r>
              <a:rPr lang="en-US" sz="1400" dirty="0" smtClean="0"/>
              <a:t>Lose Weight</a:t>
            </a:r>
          </a:p>
          <a:p>
            <a:pPr marL="2571750" lvl="5" indent="-285750">
              <a:buClr>
                <a:schemeClr val="accent1"/>
              </a:buClr>
              <a:buSzPct val="68000"/>
              <a:buFont typeface="Arial" pitchFamily="34" charset="0"/>
              <a:buChar char="►"/>
            </a:pPr>
            <a:r>
              <a:rPr lang="en-US" sz="1400" dirty="0" smtClean="0"/>
              <a:t>Reduce Blood Sugar</a:t>
            </a:r>
          </a:p>
          <a:p>
            <a:pPr marL="2571750" lvl="5" indent="-285750">
              <a:buClr>
                <a:schemeClr val="accent1"/>
              </a:buClr>
              <a:buSzPct val="68000"/>
              <a:buFont typeface="Arial" pitchFamily="34" charset="0"/>
              <a:buChar char="►"/>
            </a:pPr>
            <a:r>
              <a:rPr lang="en-US" sz="1400" dirty="0" smtClean="0"/>
              <a:t>Stop Smoking</a:t>
            </a:r>
          </a:p>
          <a:p>
            <a:pPr marL="285750" indent="-285750">
              <a:buClr>
                <a:schemeClr val="accent1"/>
              </a:buClr>
              <a:buSzPct val="68000"/>
              <a:buFont typeface="Arial" pitchFamily="34" charset="0"/>
              <a:buChar char="►"/>
            </a:pPr>
            <a:endParaRPr lang="en-US" b="1" dirty="0"/>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Milford Senior Center, Inc. (793)</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934296" y="4713982"/>
            <a:ext cx="7523904" cy="1077218"/>
          </a:xfrm>
          <a:prstGeom prst="rect">
            <a:avLst/>
          </a:prstGeom>
        </p:spPr>
        <p:txBody>
          <a:bodyPr wrap="square">
            <a:spAutoFit/>
          </a:bodyPr>
          <a:lstStyle/>
          <a:p>
            <a:r>
              <a:rPr lang="en-US" sz="1600" dirty="0"/>
              <a:t>Our mission is to encourage and support an independent lifestyle by designing and providing excellence in services, activities, and programs that meet the continuing and diverse needs of seniors, age 55 and over, who seek to maintain the highest quality of life </a:t>
            </a:r>
            <a:r>
              <a:rPr lang="en-US" sz="1600" dirty="0" smtClean="0"/>
              <a:t>and contribute </a:t>
            </a:r>
            <a:r>
              <a:rPr lang="en-US" sz="1600" dirty="0"/>
              <a:t>to the good of the community.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753" y="1464216"/>
            <a:ext cx="2023293" cy="30368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905000"/>
            <a:ext cx="2990850" cy="2238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49" y="1905000"/>
            <a:ext cx="2965451" cy="22240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22889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Milton &amp; Hattie </a:t>
            </a:r>
            <a:r>
              <a:rPr lang="en-US" sz="2800" b="1" dirty="0" err="1" smtClean="0">
                <a:solidFill>
                  <a:srgbClr val="C00000"/>
                </a:solidFill>
                <a:effectLst>
                  <a:outerShdw blurRad="38100" dist="38100" dir="2700000" algn="tl">
                    <a:srgbClr val="000000">
                      <a:alpha val="43137"/>
                    </a:srgbClr>
                  </a:outerShdw>
                </a:effectLst>
              </a:rPr>
              <a:t>Kutz</a:t>
            </a:r>
            <a:r>
              <a:rPr lang="en-US" sz="2800" b="1" dirty="0" smtClean="0">
                <a:solidFill>
                  <a:srgbClr val="C00000"/>
                </a:solidFill>
                <a:effectLst>
                  <a:outerShdw blurRad="38100" dist="38100" dir="2700000" algn="tl">
                    <a:srgbClr val="000000">
                      <a:alpha val="43137"/>
                    </a:srgbClr>
                  </a:outerShdw>
                </a:effectLst>
              </a:rPr>
              <a:t> Home, Inc. (414)</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7" y="1849954"/>
            <a:ext cx="24860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008763" y="3124200"/>
            <a:ext cx="7431272" cy="1249437"/>
            <a:chOff x="638175" y="3124200"/>
            <a:chExt cx="7431272" cy="1249437"/>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125862"/>
              <a:ext cx="172402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3125862"/>
              <a:ext cx="157162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597" y="3124200"/>
              <a:ext cx="9144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9997" y="3125862"/>
              <a:ext cx="17526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2597" y="3125862"/>
              <a:ext cx="14668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219200" y="4807803"/>
            <a:ext cx="7315200" cy="830997"/>
          </a:xfrm>
          <a:prstGeom prst="rect">
            <a:avLst/>
          </a:prstGeom>
          <a:noFill/>
        </p:spPr>
        <p:txBody>
          <a:bodyPr wrap="square" rtlCol="0">
            <a:spAutoFit/>
          </a:bodyPr>
          <a:lstStyle/>
          <a:p>
            <a:r>
              <a:rPr lang="en-US" sz="1600" dirty="0" smtClean="0"/>
              <a:t>The </a:t>
            </a:r>
            <a:r>
              <a:rPr lang="en-US" sz="1600" dirty="0" err="1" smtClean="0"/>
              <a:t>Kutz</a:t>
            </a:r>
            <a:r>
              <a:rPr lang="en-US" sz="1600" dirty="0" smtClean="0"/>
              <a:t> Home is a skilled nursing facility providing 24 hour nursing care, rehabilitation, Kosher food, therapeutic diets, Alzheimer’s programs, social services, recreational, social and religious activities.</a:t>
            </a:r>
            <a:endParaRPr lang="en-US" sz="1600" dirty="0"/>
          </a:p>
        </p:txBody>
      </p:sp>
    </p:spTree>
    <p:extLst>
      <p:ext uri="{BB962C8B-B14F-4D97-AF65-F5344CB8AC3E}">
        <p14:creationId xmlns:p14="http://schemas.microsoft.com/office/powerpoint/2010/main" val="30190406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Ministry of Caring (295)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79438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16" y="3663127"/>
            <a:ext cx="2438400" cy="106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2397" y="4901625"/>
            <a:ext cx="7333403" cy="584775"/>
          </a:xfrm>
          <a:prstGeom prst="rect">
            <a:avLst/>
          </a:prstGeom>
        </p:spPr>
        <p:txBody>
          <a:bodyPr wrap="square">
            <a:spAutoFit/>
          </a:bodyPr>
          <a:lstStyle/>
          <a:p>
            <a:r>
              <a:rPr lang="en-US" sz="1600" dirty="0"/>
              <a:t>The Ministry of Caring is a vibrant community of staff, volunteers, donors and diverse supporters united by a passion to serve the poor. </a:t>
            </a:r>
          </a:p>
        </p:txBody>
      </p:sp>
    </p:spTree>
    <p:extLst>
      <p:ext uri="{BB962C8B-B14F-4D97-AF65-F5344CB8AC3E}">
        <p14:creationId xmlns:p14="http://schemas.microsoft.com/office/powerpoint/2010/main" val="45852377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950893"/>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Modern Maturity Center, Inc. (796)</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TextBox 1"/>
          <p:cNvSpPr txBox="1"/>
          <p:nvPr/>
        </p:nvSpPr>
        <p:spPr>
          <a:xfrm>
            <a:off x="533401" y="2826603"/>
            <a:ext cx="4580772" cy="830997"/>
          </a:xfrm>
          <a:prstGeom prst="rect">
            <a:avLst/>
          </a:prstGeom>
          <a:noFill/>
        </p:spPr>
        <p:txBody>
          <a:bodyPr wrap="square" rtlCol="0">
            <a:spAutoFit/>
          </a:bodyPr>
          <a:lstStyle/>
          <a:p>
            <a:r>
              <a:rPr lang="en-US" sz="1600" dirty="0" smtClean="0"/>
              <a:t>Provides programs and services that will enhance the quality of life with dignity and respect for older adults.</a:t>
            </a:r>
            <a:endParaRPr lang="en-US" sz="1600" dirty="0"/>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72" y="3886200"/>
            <a:ext cx="7987862" cy="1524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973" y="2338959"/>
            <a:ext cx="3276600" cy="20806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41280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Mom’s House (9204)</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59" r="6384"/>
          <a:stretch/>
        </p:blipFill>
        <p:spPr bwMode="auto">
          <a:xfrm>
            <a:off x="367059" y="1905000"/>
            <a:ext cx="8319741" cy="737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1242" y="3664803"/>
            <a:ext cx="4876800" cy="830997"/>
          </a:xfrm>
          <a:prstGeom prst="rect">
            <a:avLst/>
          </a:prstGeom>
        </p:spPr>
        <p:txBody>
          <a:bodyPr wrap="square">
            <a:spAutoFit/>
          </a:bodyPr>
          <a:lstStyle/>
          <a:p>
            <a:r>
              <a:rPr lang="en-US" sz="1600" dirty="0"/>
              <a:t>Mom’s House® gives honor and glory to God by treating each person, born and pre-born, as a unique and priceless gift of a loving Creator.</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5602">
            <a:off x="5683673" y="3242966"/>
            <a:ext cx="2743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31362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NAMI-DE (National Alliance of Mental Illness in Delaware) (103)</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304" y="2580224"/>
            <a:ext cx="4455696" cy="138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2725" y="4503003"/>
            <a:ext cx="7897875" cy="1077218"/>
          </a:xfrm>
          <a:prstGeom prst="rect">
            <a:avLst/>
          </a:prstGeom>
        </p:spPr>
        <p:txBody>
          <a:bodyPr wrap="square">
            <a:spAutoFit/>
          </a:bodyPr>
          <a:lstStyle/>
          <a:p>
            <a:r>
              <a:rPr lang="en-US" sz="1600" dirty="0"/>
              <a:t>The National Alliance on Mental Illness in Delaware is the state organization of the National Alliance on Mental Illness (NAMI). At the national level. NAMI is the largest grassroots organization serving individuals living with mental illness and their families and friends.</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17838"/>
            <a:ext cx="32194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67510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Nanticoke Senior Center, Inc. (437)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46521"/>
            <a:ext cx="6572693" cy="24750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4648200"/>
            <a:ext cx="6000307" cy="1077218"/>
          </a:xfrm>
          <a:prstGeom prst="rect">
            <a:avLst/>
          </a:prstGeom>
          <a:noFill/>
        </p:spPr>
        <p:txBody>
          <a:bodyPr wrap="square" rtlCol="0">
            <a:spAutoFit/>
          </a:bodyPr>
          <a:lstStyle/>
          <a:p>
            <a:r>
              <a:rPr lang="en-US" sz="1600" dirty="0" smtClean="0"/>
              <a:t>Nanticoke Senior Center provides community seniors participation in social, recreational, cultural and physical activities, gives information and nutritious meals daily to congregate and homebound.</a:t>
            </a:r>
            <a:endParaRPr lang="en-US" sz="1600" dirty="0"/>
          </a:p>
        </p:txBody>
      </p:sp>
    </p:spTree>
    <p:extLst>
      <p:ext uri="{BB962C8B-B14F-4D97-AF65-F5344CB8AC3E}">
        <p14:creationId xmlns:p14="http://schemas.microsoft.com/office/powerpoint/2010/main" val="285923470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National Multiple Sclerosis, Delaware Chapter (720)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990600" y="4561582"/>
            <a:ext cx="7239000" cy="1077218"/>
          </a:xfrm>
          <a:prstGeom prst="rect">
            <a:avLst/>
          </a:prstGeom>
        </p:spPr>
        <p:txBody>
          <a:bodyPr wrap="square">
            <a:spAutoFit/>
          </a:bodyPr>
          <a:lstStyle/>
          <a:p>
            <a:r>
              <a:rPr lang="en-US" sz="1600" dirty="0"/>
              <a:t>The Delaware Chapter of the National MS Society is a community of individuals who are committed to achieving a world free of MS. The Chapter helps over 1,550 Delawareans living with MS, and their loved ones, who are impacted by MS to move their lives forward.</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998" y="2042779"/>
            <a:ext cx="2084004" cy="169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78677"/>
            <a:ext cx="18669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170" y="1831932"/>
            <a:ext cx="3424303" cy="22828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03586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NCALL Research, Inc. (708)</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1333500" y="4572000"/>
            <a:ext cx="6781800" cy="1077218"/>
          </a:xfrm>
          <a:prstGeom prst="rect">
            <a:avLst/>
          </a:prstGeom>
        </p:spPr>
        <p:txBody>
          <a:bodyPr wrap="square">
            <a:spAutoFit/>
          </a:bodyPr>
          <a:lstStyle/>
          <a:p>
            <a:r>
              <a:rPr lang="en-US" sz="1600" b="1" dirty="0" smtClean="0"/>
              <a:t>Mission</a:t>
            </a:r>
            <a:r>
              <a:rPr lang="en-US" sz="1600" b="1" dirty="0" smtClean="0"/>
              <a:t>:</a:t>
            </a:r>
            <a:br>
              <a:rPr lang="en-US" sz="1600" b="1" dirty="0" smtClean="0"/>
            </a:br>
            <a:endParaRPr lang="en-US" sz="1600" b="1" dirty="0" smtClean="0"/>
          </a:p>
          <a:p>
            <a:r>
              <a:rPr lang="en-US" sz="1600" dirty="0" smtClean="0"/>
              <a:t>To </a:t>
            </a:r>
            <a:r>
              <a:rPr lang="en-US" sz="1600" dirty="0"/>
              <a:t>promote affordable housing and improved communities for low and moderate income people primarily in rural areas. </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09274"/>
            <a:ext cx="2643814" cy="18662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207"/>
            <a:ext cx="2476128" cy="1865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209799"/>
            <a:ext cx="2412537" cy="18656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38760555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57200" y="2057400"/>
            <a:ext cx="8229600" cy="141195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Neighborhood House, Inc. (438)</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3" name="Rectangle 3">
            <a:hlinkClick r:id="rId3"/>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73" y="2164473"/>
            <a:ext cx="1269841" cy="1269841"/>
          </a:xfrm>
          <a:prstGeom prst="rect">
            <a:avLst/>
          </a:prstGeom>
        </p:spPr>
      </p:pic>
      <p:sp>
        <p:nvSpPr>
          <p:cNvPr id="8" name="Rectangle 7"/>
          <p:cNvSpPr/>
          <p:nvPr/>
        </p:nvSpPr>
        <p:spPr>
          <a:xfrm>
            <a:off x="6324600" y="2152471"/>
            <a:ext cx="2133600" cy="1200329"/>
          </a:xfrm>
          <a:prstGeom prst="rect">
            <a:avLst/>
          </a:prstGeom>
        </p:spPr>
        <p:txBody>
          <a:bodyPr wrap="square">
            <a:spAutoFit/>
          </a:bodyPr>
          <a:lstStyle/>
          <a:p>
            <a:r>
              <a:rPr lang="en-US" sz="1200" i="1" dirty="0" smtClean="0"/>
              <a:t>“With </a:t>
            </a:r>
            <a:r>
              <a:rPr lang="en-US" sz="1200" i="1" dirty="0"/>
              <a:t>God's love from within, we provide services and programs that educate, enlighten, and empower people and the communities</a:t>
            </a:r>
            <a:r>
              <a:rPr lang="en-US" sz="1200" i="1" dirty="0" smtClean="0"/>
              <a:t>.”</a:t>
            </a:r>
            <a:endParaRPr lang="en-US" sz="1200" i="1" dirty="0"/>
          </a:p>
        </p:txBody>
      </p:sp>
      <p:sp>
        <p:nvSpPr>
          <p:cNvPr id="9" name="TextBox 8"/>
          <p:cNvSpPr txBox="1"/>
          <p:nvPr/>
        </p:nvSpPr>
        <p:spPr>
          <a:xfrm>
            <a:off x="1795701" y="2476227"/>
            <a:ext cx="5257800" cy="646331"/>
          </a:xfrm>
          <a:prstGeom prst="rect">
            <a:avLst/>
          </a:prstGeom>
          <a:noFill/>
        </p:spPr>
        <p:txBody>
          <a:bodyPr wrap="square" rtlCol="0">
            <a:spAutoFit/>
          </a:bodyPr>
          <a:lstStyle/>
          <a:p>
            <a:r>
              <a:rPr lang="en-US" sz="3600" dirty="0" smtClean="0"/>
              <a:t>Neighborhood House</a:t>
            </a:r>
            <a:endParaRPr lang="en-US" sz="3600" dirty="0"/>
          </a:p>
        </p:txBody>
      </p:sp>
      <p:sp>
        <p:nvSpPr>
          <p:cNvPr id="11" name="Rectangle 10"/>
          <p:cNvSpPr/>
          <p:nvPr/>
        </p:nvSpPr>
        <p:spPr>
          <a:xfrm>
            <a:off x="838200" y="4033897"/>
            <a:ext cx="7924800" cy="2062103"/>
          </a:xfrm>
          <a:prstGeom prst="rect">
            <a:avLst/>
          </a:prstGeom>
        </p:spPr>
        <p:txBody>
          <a:bodyPr wrap="square">
            <a:spAutoFit/>
          </a:bodyPr>
          <a:lstStyle/>
          <a:p>
            <a:r>
              <a:rPr lang="en-US" sz="1600" dirty="0"/>
              <a:t>Neighborhood House is an organization that operates on a foundation of Christian principles pursuing two primary purposes</a:t>
            </a:r>
            <a:r>
              <a:rPr lang="en-US" sz="1600" dirty="0" smtClean="0"/>
              <a:t>:</a:t>
            </a:r>
          </a:p>
          <a:p>
            <a:pPr algn="ctr"/>
            <a:endParaRPr lang="en-US" sz="1600" dirty="0"/>
          </a:p>
          <a:p>
            <a:pPr lvl="1"/>
            <a:r>
              <a:rPr lang="en-US" sz="1600" dirty="0" smtClean="0"/>
              <a:t>•</a:t>
            </a:r>
            <a:r>
              <a:rPr lang="en-US" sz="1600" dirty="0"/>
              <a:t>assist and guide people with finding their own paths of awareness, self-sufficiency, productivity, hopefulness and success</a:t>
            </a:r>
            <a:r>
              <a:rPr lang="en-US" sz="1600" dirty="0" smtClean="0"/>
              <a:t>.</a:t>
            </a:r>
          </a:p>
          <a:p>
            <a:endParaRPr lang="en-US" sz="1600" dirty="0"/>
          </a:p>
          <a:p>
            <a:pPr lvl="1"/>
            <a:r>
              <a:rPr lang="en-US" sz="1600" dirty="0"/>
              <a:t>•provide leadership, support, and advocacy for a comprehensive approach to community, economic, and leadership development.</a:t>
            </a:r>
          </a:p>
        </p:txBody>
      </p:sp>
    </p:spTree>
    <p:extLst>
      <p:ext uri="{BB962C8B-B14F-4D97-AF65-F5344CB8AC3E}">
        <p14:creationId xmlns:p14="http://schemas.microsoft.com/office/powerpoint/2010/main" val="86793800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838200"/>
            <a:ext cx="6553200" cy="685800"/>
          </a:xfrm>
        </p:spPr>
        <p:txBody>
          <a:bodyPr>
            <a:noAutofit/>
          </a:bodyPr>
          <a:lstStyle/>
          <a:p>
            <a:pPr algn="ctr"/>
            <a:r>
              <a:rPr lang="en-US" sz="2800" dirty="0" smtClean="0">
                <a:solidFill>
                  <a:srgbClr val="C00000"/>
                </a:solidFill>
                <a:latin typeface="Arial" pitchFamily="34" charset="0"/>
                <a:cs typeface="Arial" pitchFamily="34" charset="0"/>
              </a:rPr>
              <a:t>American Lung Association of</a:t>
            </a:r>
            <a:br>
              <a:rPr lang="en-US" sz="2800" dirty="0" smtClean="0">
                <a:solidFill>
                  <a:srgbClr val="C00000"/>
                </a:solidFill>
                <a:latin typeface="Arial" pitchFamily="34" charset="0"/>
                <a:cs typeface="Arial" pitchFamily="34" charset="0"/>
              </a:rPr>
            </a:br>
            <a:r>
              <a:rPr lang="en-US" sz="2800" dirty="0" smtClean="0">
                <a:solidFill>
                  <a:srgbClr val="C00000"/>
                </a:solidFill>
                <a:latin typeface="Arial" pitchFamily="34" charset="0"/>
                <a:cs typeface="Arial" pitchFamily="34" charset="0"/>
              </a:rPr>
              <a:t>Delaware (714)</a:t>
            </a:r>
            <a:endParaRPr lang="en-US" sz="2800" dirty="0">
              <a:solidFill>
                <a:srgbClr val="C00000"/>
              </a:solidFill>
              <a:latin typeface="Arial" pitchFamily="34" charset="0"/>
              <a:cs typeface="Arial" pitchFamily="34" charset="0"/>
            </a:endParaRPr>
          </a:p>
        </p:txBody>
      </p:sp>
      <p:pic>
        <p:nvPicPr>
          <p:cNvPr id="6146" name="Picture 2" descr="State of Tobacco Control 201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292" y="2405152"/>
            <a:ext cx="14287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at's the State of Your Air? Has the air where you live improved? Or worsened? Visit www.stateoftheair.org to learn mo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484" y="2398521"/>
            <a:ext cx="1428750" cy="1666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4608493"/>
            <a:ext cx="7637804" cy="1077218"/>
          </a:xfrm>
          <a:prstGeom prst="rect">
            <a:avLst/>
          </a:prstGeom>
        </p:spPr>
        <p:txBody>
          <a:bodyPr wrap="square">
            <a:spAutoFit/>
          </a:bodyPr>
          <a:lstStyle/>
          <a:p>
            <a:r>
              <a:rPr lang="en-US" sz="1600" dirty="0"/>
              <a:t>When you join the American Lung Association in the fight for healthy lungs and healthy air, you help save lives today and keep America healthy tomorrow</a:t>
            </a:r>
            <a:r>
              <a:rPr lang="en-US" sz="1600" dirty="0" smtClean="0"/>
              <a:t>.</a:t>
            </a:r>
          </a:p>
          <a:p>
            <a:endParaRPr lang="en-US" sz="1600" dirty="0"/>
          </a:p>
          <a:p>
            <a:r>
              <a:rPr lang="en-US" sz="1600" b="1" dirty="0"/>
              <a:t>Our Mission:</a:t>
            </a:r>
            <a:r>
              <a:rPr lang="en-US" sz="1600" dirty="0"/>
              <a:t> </a:t>
            </a:r>
            <a:r>
              <a:rPr lang="en-US" sz="1600" i="1" dirty="0"/>
              <a:t>To save lives by improving lung health and preventing lung disease.</a:t>
            </a:r>
            <a:endParaRPr lang="en-US" sz="1600" dirty="0"/>
          </a:p>
        </p:txBody>
      </p:sp>
      <p:pic>
        <p:nvPicPr>
          <p:cNvPr id="6152" name="Picture 8" descr="Creating Asthma-Friendly Environment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042" y="2398521"/>
            <a:ext cx="1673504" cy="16735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New Castle Head Start, Inc. (439)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 y="2057400"/>
            <a:ext cx="804672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4332982"/>
            <a:ext cx="6248400" cy="1077218"/>
          </a:xfrm>
          <a:prstGeom prst="rect">
            <a:avLst/>
          </a:prstGeom>
        </p:spPr>
        <p:txBody>
          <a:bodyPr wrap="square">
            <a:spAutoFit/>
          </a:bodyPr>
          <a:lstStyle/>
          <a:p>
            <a:r>
              <a:rPr lang="en-US" sz="1600" dirty="0"/>
              <a:t>New Castle County Head Start, Inc. is a private, non-profit organization devoted to promoting the school readiness of preschool children, ages 3 to 5, from low-income families </a:t>
            </a:r>
            <a:r>
              <a:rPr lang="en-US" sz="1600" dirty="0" smtClean="0"/>
              <a:t>in</a:t>
            </a:r>
          </a:p>
          <a:p>
            <a:r>
              <a:rPr lang="en-US" sz="1600" dirty="0" smtClean="0"/>
              <a:t>New </a:t>
            </a:r>
            <a:r>
              <a:rPr lang="en-US" sz="1600" dirty="0"/>
              <a:t>Castle County, Delaware.</a:t>
            </a:r>
          </a:p>
        </p:txBody>
      </p:sp>
    </p:spTree>
    <p:extLst>
      <p:ext uri="{BB962C8B-B14F-4D97-AF65-F5344CB8AC3E}">
        <p14:creationId xmlns:p14="http://schemas.microsoft.com/office/powerpoint/2010/main" val="56277661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Newark Day Nursery and Children’s Center (440)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55545"/>
            <a:ext cx="2667000" cy="1306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005" y="2206047"/>
            <a:ext cx="2716195" cy="2042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206047"/>
            <a:ext cx="1905000" cy="2042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52600" y="4713982"/>
            <a:ext cx="5943600" cy="1077218"/>
          </a:xfrm>
          <a:prstGeom prst="rect">
            <a:avLst/>
          </a:prstGeom>
        </p:spPr>
        <p:txBody>
          <a:bodyPr wrap="square">
            <a:spAutoFit/>
          </a:bodyPr>
          <a:lstStyle/>
          <a:p>
            <a:r>
              <a:rPr lang="en-US" sz="1600" dirty="0"/>
              <a:t>"NDNCC is dedicated to providing the highest quality early childhood and school age services to educate, enrich, and inspire children and youth from culturally and economically diverse families."</a:t>
            </a:r>
          </a:p>
        </p:txBody>
      </p:sp>
    </p:spTree>
    <p:extLst>
      <p:ext uri="{BB962C8B-B14F-4D97-AF65-F5344CB8AC3E}">
        <p14:creationId xmlns:p14="http://schemas.microsoft.com/office/powerpoint/2010/main" val="327217292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Newark Senior Center, Inc. (443)</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2" name="Rectangle 1"/>
          <p:cNvSpPr/>
          <p:nvPr/>
        </p:nvSpPr>
        <p:spPr>
          <a:xfrm>
            <a:off x="2057400" y="5112603"/>
            <a:ext cx="5791200" cy="830997"/>
          </a:xfrm>
          <a:prstGeom prst="rect">
            <a:avLst/>
          </a:prstGeom>
        </p:spPr>
        <p:txBody>
          <a:bodyPr wrap="square">
            <a:spAutoFit/>
          </a:bodyPr>
          <a:lstStyle/>
          <a:p>
            <a:r>
              <a:rPr lang="en-US" sz="1600" dirty="0"/>
              <a:t>The Newark Senior Center enhances the lives of the 50+ community by providing resources and opportunities for growth in body, mind and spirit.</a:t>
            </a:r>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07439"/>
            <a:ext cx="4876800" cy="274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68310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77218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Open Door, Inc.(724)</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8" name="TextBox 7"/>
          <p:cNvSpPr txBox="1"/>
          <p:nvPr/>
        </p:nvSpPr>
        <p:spPr>
          <a:xfrm>
            <a:off x="1676400" y="4178587"/>
            <a:ext cx="6248400" cy="830997"/>
          </a:xfrm>
          <a:prstGeom prst="rect">
            <a:avLst/>
          </a:prstGeom>
          <a:noFill/>
        </p:spPr>
        <p:txBody>
          <a:bodyPr wrap="square" rtlCol="0">
            <a:spAutoFit/>
          </a:bodyPr>
          <a:lstStyle/>
          <a:p>
            <a:r>
              <a:rPr lang="en-US" sz="1600" dirty="0" smtClean="0"/>
              <a:t>Provides a comprehensive range of behavioral health services including mental health, substance abuse and psychosocial services throughout Delaware.</a:t>
            </a:r>
            <a:endParaRPr lang="en-US" sz="1600" dirty="0"/>
          </a:p>
        </p:txBody>
      </p:sp>
      <p:pic>
        <p:nvPicPr>
          <p:cNvPr id="10" name="Picture 9" descr="baby1.jpg"/>
          <p:cNvPicPr>
            <a:picLocks noChangeAspect="1"/>
          </p:cNvPicPr>
          <p:nvPr/>
        </p:nvPicPr>
        <p:blipFill>
          <a:blip r:embed="rId3"/>
          <a:stretch>
            <a:fillRect/>
          </a:stretch>
        </p:blipFill>
        <p:spPr>
          <a:xfrm>
            <a:off x="1600200" y="2057140"/>
            <a:ext cx="1270000" cy="1270000"/>
          </a:xfrm>
          <a:prstGeom prst="rect">
            <a:avLst/>
          </a:prstGeom>
          <a:effectLst>
            <a:outerShdw blurRad="50800" dist="38100" dir="2700000" algn="br">
              <a:srgbClr val="000000">
                <a:alpha val="43000"/>
              </a:srgbClr>
            </a:outerShdw>
          </a:effectLst>
        </p:spPr>
      </p:pic>
      <p:pic>
        <p:nvPicPr>
          <p:cNvPr id="11" name="Picture 10" descr="teen.png"/>
          <p:cNvPicPr>
            <a:picLocks noChangeAspect="1"/>
          </p:cNvPicPr>
          <p:nvPr/>
        </p:nvPicPr>
        <p:blipFill>
          <a:blip r:embed="rId4"/>
          <a:stretch>
            <a:fillRect/>
          </a:stretch>
        </p:blipFill>
        <p:spPr>
          <a:xfrm>
            <a:off x="2971800" y="2057140"/>
            <a:ext cx="1295400" cy="1295400"/>
          </a:xfrm>
          <a:prstGeom prst="rect">
            <a:avLst/>
          </a:prstGeom>
          <a:effectLst>
            <a:outerShdw blurRad="50800" dist="38100" dir="2700000" algn="br">
              <a:srgbClr val="000000">
                <a:alpha val="43000"/>
              </a:srgbClr>
            </a:outerShdw>
          </a:effectLst>
        </p:spPr>
      </p:pic>
      <p:pic>
        <p:nvPicPr>
          <p:cNvPr id="12" name="Picture 11" descr="elderly.png"/>
          <p:cNvPicPr>
            <a:picLocks noChangeAspect="1"/>
          </p:cNvPicPr>
          <p:nvPr/>
        </p:nvPicPr>
        <p:blipFill>
          <a:blip r:embed="rId5"/>
          <a:stretch>
            <a:fillRect/>
          </a:stretch>
        </p:blipFill>
        <p:spPr>
          <a:xfrm>
            <a:off x="6400800" y="2057140"/>
            <a:ext cx="1295660" cy="1295660"/>
          </a:xfrm>
          <a:prstGeom prst="rect">
            <a:avLst/>
          </a:prstGeom>
          <a:effectLst>
            <a:outerShdw blurRad="50800" dist="38100" dir="2700000" algn="br">
              <a:srgbClr val="000000">
                <a:alpha val="43000"/>
              </a:srgbClr>
            </a:outerShdw>
          </a:effectLst>
        </p:spPr>
      </p:pic>
      <p:pic>
        <p:nvPicPr>
          <p:cNvPr id="13" name="Picture 12" descr="holcomb_exton.jpg"/>
          <p:cNvPicPr>
            <a:picLocks noChangeAspect="1"/>
          </p:cNvPicPr>
          <p:nvPr/>
        </p:nvPicPr>
        <p:blipFill>
          <a:blip r:embed="rId6"/>
          <a:stretch>
            <a:fillRect/>
          </a:stretch>
        </p:blipFill>
        <p:spPr>
          <a:xfrm>
            <a:off x="4381500" y="2057140"/>
            <a:ext cx="1943100" cy="1295400"/>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280467642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Opportunity Center, Inc.(450)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8" name="Picture 7" descr="1.tiff"/>
          <p:cNvPicPr>
            <a:picLocks noChangeAspect="1"/>
          </p:cNvPicPr>
          <p:nvPr/>
        </p:nvPicPr>
        <p:blipFill>
          <a:blip r:embed="rId3"/>
          <a:stretch>
            <a:fillRect/>
          </a:stretch>
        </p:blipFill>
        <p:spPr>
          <a:xfrm>
            <a:off x="2882900" y="1397000"/>
            <a:ext cx="3378200" cy="3860800"/>
          </a:xfrm>
          <a:prstGeom prst="rect">
            <a:avLst/>
          </a:prstGeom>
          <a:ln>
            <a:noFill/>
          </a:ln>
          <a:effectLst>
            <a:softEdge rad="112500"/>
          </a:effectLst>
        </p:spPr>
      </p:pic>
      <p:sp>
        <p:nvSpPr>
          <p:cNvPr id="9" name="TextBox 8"/>
          <p:cNvSpPr txBox="1"/>
          <p:nvPr/>
        </p:nvSpPr>
        <p:spPr>
          <a:xfrm>
            <a:off x="1676400" y="5435025"/>
            <a:ext cx="6324600" cy="584775"/>
          </a:xfrm>
          <a:prstGeom prst="rect">
            <a:avLst/>
          </a:prstGeom>
          <a:noFill/>
        </p:spPr>
        <p:txBody>
          <a:bodyPr wrap="square" rtlCol="0">
            <a:spAutoFit/>
          </a:bodyPr>
          <a:lstStyle/>
          <a:p>
            <a:r>
              <a:rPr lang="en-US" sz="1600" dirty="0" smtClean="0"/>
              <a:t>Enabling people with disabilities and others with significant employment barriers to realize their maximum vocational potential.</a:t>
            </a:r>
            <a:endParaRPr lang="en-US" sz="1600" dirty="0"/>
          </a:p>
        </p:txBody>
      </p:sp>
    </p:spTree>
    <p:extLst>
      <p:ext uri="{BB962C8B-B14F-4D97-AF65-F5344CB8AC3E}">
        <p14:creationId xmlns:p14="http://schemas.microsoft.com/office/powerpoint/2010/main" val="316677561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Peoples Place, Inc. (455)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219200" y="4655403"/>
            <a:ext cx="6858000" cy="830997"/>
          </a:xfrm>
          <a:prstGeom prst="rect">
            <a:avLst/>
          </a:prstGeom>
        </p:spPr>
        <p:txBody>
          <a:bodyPr wrap="square">
            <a:spAutoFit/>
          </a:bodyPr>
          <a:lstStyle/>
          <a:p>
            <a:r>
              <a:rPr lang="en-US" sz="1600" dirty="0" smtClean="0"/>
              <a:t>We assist the people of our community by providing high-quality services that promote: Dignity, Empowerment, Independence, Safety, Self-esteem, and Self-sufficiency</a:t>
            </a:r>
            <a:endParaRPr lang="en-US" sz="1600" dirty="0"/>
          </a:p>
        </p:txBody>
      </p:sp>
      <p:pic>
        <p:nvPicPr>
          <p:cNvPr id="6" name="Picture 5" descr="2.tiff"/>
          <p:cNvPicPr>
            <a:picLocks noChangeAspect="1"/>
          </p:cNvPicPr>
          <p:nvPr/>
        </p:nvPicPr>
        <p:blipFill>
          <a:blip r:embed="rId3"/>
          <a:stretch>
            <a:fillRect/>
          </a:stretch>
        </p:blipFill>
        <p:spPr>
          <a:xfrm>
            <a:off x="2908300" y="1663700"/>
            <a:ext cx="2273300" cy="2374900"/>
          </a:xfrm>
          <a:prstGeom prst="rect">
            <a:avLst/>
          </a:prstGeom>
        </p:spPr>
      </p:pic>
      <p:pic>
        <p:nvPicPr>
          <p:cNvPr id="8" name="Picture 7" descr="3.tiff"/>
          <p:cNvPicPr>
            <a:picLocks noChangeAspect="1"/>
          </p:cNvPicPr>
          <p:nvPr/>
        </p:nvPicPr>
        <p:blipFill>
          <a:blip r:embed="rId4"/>
          <a:stretch>
            <a:fillRect/>
          </a:stretch>
        </p:blipFill>
        <p:spPr>
          <a:xfrm>
            <a:off x="457200" y="1663700"/>
            <a:ext cx="2362200" cy="1905866"/>
          </a:xfrm>
          <a:prstGeom prst="rect">
            <a:avLst/>
          </a:prstGeom>
        </p:spPr>
      </p:pic>
      <p:pic>
        <p:nvPicPr>
          <p:cNvPr id="9" name="Picture 8" descr="4.tiff"/>
          <p:cNvPicPr>
            <a:picLocks noChangeAspect="1"/>
          </p:cNvPicPr>
          <p:nvPr/>
        </p:nvPicPr>
        <p:blipFill>
          <a:blip r:embed="rId5"/>
          <a:stretch>
            <a:fillRect/>
          </a:stretch>
        </p:blipFill>
        <p:spPr>
          <a:xfrm>
            <a:off x="5281027" y="1663700"/>
            <a:ext cx="1576973" cy="1905000"/>
          </a:xfrm>
          <a:prstGeom prst="rect">
            <a:avLst/>
          </a:prstGeom>
        </p:spPr>
      </p:pic>
      <p:sp>
        <p:nvSpPr>
          <p:cNvPr id="10" name="TextBox 9"/>
          <p:cNvSpPr txBox="1"/>
          <p:nvPr/>
        </p:nvSpPr>
        <p:spPr>
          <a:xfrm>
            <a:off x="6934200" y="2093893"/>
            <a:ext cx="1600200" cy="954107"/>
          </a:xfrm>
          <a:prstGeom prst="rect">
            <a:avLst/>
          </a:prstGeom>
          <a:noFill/>
        </p:spPr>
        <p:txBody>
          <a:bodyPr wrap="square" rtlCol="0">
            <a:spAutoFit/>
          </a:bodyPr>
          <a:lstStyle/>
          <a:p>
            <a:r>
              <a:rPr lang="en-US" sz="1400" i="1" dirty="0" smtClean="0">
                <a:latin typeface="Lucida Sans"/>
                <a:cs typeface="Lucida Sans"/>
              </a:rPr>
              <a:t>Helping people find their path to growth and independence</a:t>
            </a:r>
            <a:endParaRPr lang="en-US" sz="1400" i="1" dirty="0">
              <a:latin typeface="Lucida Sans"/>
              <a:cs typeface="Lucida Sans"/>
            </a:endParaRPr>
          </a:p>
        </p:txBody>
      </p:sp>
    </p:spTree>
    <p:extLst>
      <p:ext uri="{BB962C8B-B14F-4D97-AF65-F5344CB8AC3E}">
        <p14:creationId xmlns:p14="http://schemas.microsoft.com/office/powerpoint/2010/main" val="64384784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9.tiff"/>
          <p:cNvPicPr>
            <a:picLocks noChangeAspect="1"/>
          </p:cNvPicPr>
          <p:nvPr/>
        </p:nvPicPr>
        <p:blipFill>
          <a:blip r:embed="rId2"/>
          <a:stretch>
            <a:fillRect/>
          </a:stretch>
        </p:blipFill>
        <p:spPr>
          <a:xfrm>
            <a:off x="550334" y="2514599"/>
            <a:ext cx="3183466" cy="1219200"/>
          </a:xfrm>
          <a:prstGeom prst="rect">
            <a:avLst/>
          </a:prstGeom>
        </p:spPr>
      </p:pic>
      <p:sp>
        <p:nvSpPr>
          <p:cNvPr id="7" name="Rectangle 6"/>
          <p:cNvSpPr/>
          <p:nvPr/>
        </p:nvSpPr>
        <p:spPr>
          <a:xfrm>
            <a:off x="1828800" y="798493"/>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Planned Parenthood of Delaware (727)</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828800" y="4485382"/>
            <a:ext cx="6324600" cy="1077218"/>
          </a:xfrm>
          <a:prstGeom prst="rect">
            <a:avLst/>
          </a:prstGeom>
        </p:spPr>
        <p:txBody>
          <a:bodyPr wrap="square">
            <a:spAutoFit/>
          </a:bodyPr>
          <a:lstStyle/>
          <a:p>
            <a:r>
              <a:rPr lang="en-US" sz="1600" dirty="0" smtClean="0"/>
              <a:t>The Mission of Planned Parenthood of Delaware is to ensure the right of all individuals to access appropriate information and services necessary to make and act on personal decisions related to their own reproduction, sexuality and health.</a:t>
            </a:r>
            <a:endParaRPr lang="en-US" sz="1600" dirty="0"/>
          </a:p>
        </p:txBody>
      </p:sp>
      <p:pic>
        <p:nvPicPr>
          <p:cNvPr id="6" name="Picture 5" descr="5.tiff"/>
          <p:cNvPicPr>
            <a:picLocks noChangeAspect="1"/>
          </p:cNvPicPr>
          <p:nvPr/>
        </p:nvPicPr>
        <p:blipFill>
          <a:blip r:embed="rId4"/>
          <a:stretch>
            <a:fillRect/>
          </a:stretch>
        </p:blipFill>
        <p:spPr>
          <a:xfrm>
            <a:off x="4648200" y="2514600"/>
            <a:ext cx="1964267" cy="1219200"/>
          </a:xfrm>
          <a:prstGeom prst="rect">
            <a:avLst/>
          </a:prstGeom>
        </p:spPr>
      </p:pic>
      <p:pic>
        <p:nvPicPr>
          <p:cNvPr id="8" name="Picture 7" descr="6.tiff"/>
          <p:cNvPicPr>
            <a:picLocks noChangeAspect="1"/>
          </p:cNvPicPr>
          <p:nvPr/>
        </p:nvPicPr>
        <p:blipFill>
          <a:blip r:embed="rId5"/>
          <a:stretch>
            <a:fillRect/>
          </a:stretch>
        </p:blipFill>
        <p:spPr>
          <a:xfrm>
            <a:off x="6553200" y="2514599"/>
            <a:ext cx="1896533" cy="1219200"/>
          </a:xfrm>
          <a:prstGeom prst="rect">
            <a:avLst/>
          </a:prstGeom>
        </p:spPr>
      </p:pic>
      <p:pic>
        <p:nvPicPr>
          <p:cNvPr id="9" name="Picture 8" descr="7.tiff"/>
          <p:cNvPicPr>
            <a:picLocks noChangeAspect="1"/>
          </p:cNvPicPr>
          <p:nvPr/>
        </p:nvPicPr>
        <p:blipFill>
          <a:blip r:embed="rId6"/>
          <a:stretch>
            <a:fillRect/>
          </a:stretch>
        </p:blipFill>
        <p:spPr>
          <a:xfrm>
            <a:off x="2784432" y="2514600"/>
            <a:ext cx="1863767" cy="1219200"/>
          </a:xfrm>
          <a:prstGeom prst="rect">
            <a:avLst/>
          </a:prstGeom>
        </p:spPr>
      </p:pic>
    </p:spTree>
    <p:extLst>
      <p:ext uri="{BB962C8B-B14F-4D97-AF65-F5344CB8AC3E}">
        <p14:creationId xmlns:p14="http://schemas.microsoft.com/office/powerpoint/2010/main" val="508057884"/>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Prevent Child Abuse Delaware (452)</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6" name="Picture 5" descr="10.jpg"/>
          <p:cNvPicPr>
            <a:picLocks noChangeAspect="1"/>
          </p:cNvPicPr>
          <p:nvPr/>
        </p:nvPicPr>
        <p:blipFill>
          <a:blip r:embed="rId3"/>
          <a:stretch>
            <a:fillRect/>
          </a:stretch>
        </p:blipFill>
        <p:spPr>
          <a:xfrm>
            <a:off x="2819400" y="1773637"/>
            <a:ext cx="3733800" cy="893363"/>
          </a:xfrm>
          <a:prstGeom prst="rect">
            <a:avLst/>
          </a:prstGeom>
        </p:spPr>
      </p:pic>
      <p:pic>
        <p:nvPicPr>
          <p:cNvPr id="8" name="Picture 7" descr="11.tiff"/>
          <p:cNvPicPr>
            <a:picLocks noChangeAspect="1"/>
          </p:cNvPicPr>
          <p:nvPr/>
        </p:nvPicPr>
        <p:blipFill>
          <a:blip r:embed="rId4"/>
          <a:stretch>
            <a:fillRect/>
          </a:stretch>
        </p:blipFill>
        <p:spPr>
          <a:xfrm>
            <a:off x="518439" y="2743200"/>
            <a:ext cx="4053561" cy="1752600"/>
          </a:xfrm>
          <a:prstGeom prst="rect">
            <a:avLst/>
          </a:prstGeom>
          <a:ln>
            <a:noFill/>
          </a:ln>
          <a:effectLst>
            <a:softEdge rad="112500"/>
          </a:effectLst>
        </p:spPr>
      </p:pic>
      <p:pic>
        <p:nvPicPr>
          <p:cNvPr id="9" name="Picture 8" descr="12.tiff"/>
          <p:cNvPicPr>
            <a:picLocks noChangeAspect="1"/>
          </p:cNvPicPr>
          <p:nvPr/>
        </p:nvPicPr>
        <p:blipFill>
          <a:blip r:embed="rId5"/>
          <a:stretch>
            <a:fillRect/>
          </a:stretch>
        </p:blipFill>
        <p:spPr>
          <a:xfrm>
            <a:off x="4724400" y="2738632"/>
            <a:ext cx="3982446" cy="1753787"/>
          </a:xfrm>
          <a:prstGeom prst="rect">
            <a:avLst/>
          </a:prstGeom>
          <a:ln>
            <a:noFill/>
          </a:ln>
          <a:effectLst>
            <a:softEdge rad="112500"/>
          </a:effectLst>
        </p:spPr>
      </p:pic>
      <p:sp>
        <p:nvSpPr>
          <p:cNvPr id="10" name="Rectangle 9"/>
          <p:cNvSpPr/>
          <p:nvPr/>
        </p:nvSpPr>
        <p:spPr>
          <a:xfrm>
            <a:off x="1524000" y="4772561"/>
            <a:ext cx="6019800" cy="1323439"/>
          </a:xfrm>
          <a:prstGeom prst="rect">
            <a:avLst/>
          </a:prstGeom>
        </p:spPr>
        <p:txBody>
          <a:bodyPr wrap="square" anchor="t">
            <a:spAutoFit/>
          </a:bodyPr>
          <a:lstStyle/>
          <a:p>
            <a:r>
              <a:rPr lang="en-US" sz="1600" dirty="0" smtClean="0"/>
              <a:t>To provide leadership for child abuse prevention activities in the State of Delaware by increasing understanding of child abuse and its solutions, serving as a resource for individuals, families and communities, and advocating for enhanced prevention policies and programs.</a:t>
            </a:r>
            <a:endParaRPr lang="en-US" sz="1600" dirty="0"/>
          </a:p>
        </p:txBody>
      </p:sp>
    </p:spTree>
    <p:extLst>
      <p:ext uri="{BB962C8B-B14F-4D97-AF65-F5344CB8AC3E}">
        <p14:creationId xmlns:p14="http://schemas.microsoft.com/office/powerpoint/2010/main" val="2745464036"/>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Read Aloud Delaware (709)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6" name="Picture 5" descr="1.tiff"/>
          <p:cNvPicPr>
            <a:picLocks noChangeAspect="1"/>
          </p:cNvPicPr>
          <p:nvPr/>
        </p:nvPicPr>
        <p:blipFill>
          <a:blip r:embed="rId3"/>
          <a:stretch>
            <a:fillRect/>
          </a:stretch>
        </p:blipFill>
        <p:spPr>
          <a:xfrm>
            <a:off x="1600200" y="3074504"/>
            <a:ext cx="6096000" cy="1573696"/>
          </a:xfrm>
          <a:prstGeom prst="rect">
            <a:avLst/>
          </a:prstGeom>
        </p:spPr>
      </p:pic>
      <p:sp>
        <p:nvSpPr>
          <p:cNvPr id="8" name="Rectangle 7"/>
          <p:cNvSpPr/>
          <p:nvPr/>
        </p:nvSpPr>
        <p:spPr>
          <a:xfrm>
            <a:off x="2286000" y="4977825"/>
            <a:ext cx="5257800" cy="584775"/>
          </a:xfrm>
          <a:prstGeom prst="rect">
            <a:avLst/>
          </a:prstGeom>
        </p:spPr>
        <p:txBody>
          <a:bodyPr wrap="square">
            <a:spAutoFit/>
          </a:bodyPr>
          <a:lstStyle/>
          <a:p>
            <a:r>
              <a:rPr lang="en-US" sz="1600" dirty="0" err="1" smtClean="0"/>
              <a:t>Mission: To</a:t>
            </a:r>
            <a:r>
              <a:rPr lang="en-US" sz="1600" dirty="0" smtClean="0"/>
              <a:t> ensure that each preschool child in Delaware is regularly read to one-on-one.</a:t>
            </a:r>
            <a:endParaRPr lang="en-US" sz="1600" dirty="0"/>
          </a:p>
        </p:txBody>
      </p:sp>
      <p:pic>
        <p:nvPicPr>
          <p:cNvPr id="9" name="Picture 8" descr="2.jpg"/>
          <p:cNvPicPr>
            <a:picLocks noChangeAspect="1"/>
          </p:cNvPicPr>
          <p:nvPr/>
        </p:nvPicPr>
        <p:blipFill>
          <a:blip r:embed="rId4"/>
          <a:stretch>
            <a:fillRect/>
          </a:stretch>
        </p:blipFill>
        <p:spPr>
          <a:xfrm>
            <a:off x="3657600" y="1720850"/>
            <a:ext cx="1981200" cy="1318914"/>
          </a:xfrm>
          <a:prstGeom prst="rect">
            <a:avLst/>
          </a:prstGeom>
        </p:spPr>
      </p:pic>
      <p:pic>
        <p:nvPicPr>
          <p:cNvPr id="10" name="Picture 9" descr="3.jpg"/>
          <p:cNvPicPr>
            <a:picLocks noChangeAspect="1"/>
          </p:cNvPicPr>
          <p:nvPr/>
        </p:nvPicPr>
        <p:blipFill>
          <a:blip r:embed="rId5"/>
          <a:stretch>
            <a:fillRect/>
          </a:stretch>
        </p:blipFill>
        <p:spPr>
          <a:xfrm>
            <a:off x="1600200" y="1720850"/>
            <a:ext cx="1993573" cy="1327150"/>
          </a:xfrm>
          <a:prstGeom prst="rect">
            <a:avLst/>
          </a:prstGeom>
        </p:spPr>
      </p:pic>
      <p:pic>
        <p:nvPicPr>
          <p:cNvPr id="11" name="Picture 10" descr="4.jpg"/>
          <p:cNvPicPr>
            <a:picLocks noChangeAspect="1"/>
          </p:cNvPicPr>
          <p:nvPr/>
        </p:nvPicPr>
        <p:blipFill>
          <a:blip r:embed="rId6"/>
          <a:stretch>
            <a:fillRect/>
          </a:stretch>
        </p:blipFill>
        <p:spPr>
          <a:xfrm>
            <a:off x="5715000" y="1720850"/>
            <a:ext cx="1993572" cy="1327150"/>
          </a:xfrm>
          <a:prstGeom prst="rect">
            <a:avLst/>
          </a:prstGeom>
        </p:spPr>
      </p:pic>
    </p:spTree>
    <p:extLst>
      <p:ext uri="{BB962C8B-B14F-4D97-AF65-F5344CB8AC3E}">
        <p14:creationId xmlns:p14="http://schemas.microsoft.com/office/powerpoint/2010/main" val="4060232600"/>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Ronald McDonald House of Delaware (800)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tiff"/>
          <p:cNvPicPr>
            <a:picLocks noChangeAspect="1"/>
          </p:cNvPicPr>
          <p:nvPr/>
        </p:nvPicPr>
        <p:blipFill>
          <a:blip r:embed="rId3"/>
          <a:stretch>
            <a:fillRect/>
          </a:stretch>
        </p:blipFill>
        <p:spPr>
          <a:xfrm>
            <a:off x="838200" y="2020558"/>
            <a:ext cx="8153400" cy="1545601"/>
          </a:xfrm>
          <a:prstGeom prst="rect">
            <a:avLst/>
          </a:prstGeom>
          <a:ln>
            <a:noFill/>
          </a:ln>
          <a:effectLst>
            <a:softEdge rad="112500"/>
          </a:effectLst>
        </p:spPr>
      </p:pic>
      <p:sp>
        <p:nvSpPr>
          <p:cNvPr id="6" name="Rectangle 5"/>
          <p:cNvSpPr/>
          <p:nvPr/>
        </p:nvSpPr>
        <p:spPr>
          <a:xfrm>
            <a:off x="1243330" y="4343400"/>
            <a:ext cx="6910070" cy="1323439"/>
          </a:xfrm>
          <a:prstGeom prst="rect">
            <a:avLst/>
          </a:prstGeom>
        </p:spPr>
        <p:txBody>
          <a:bodyPr wrap="square">
            <a:spAutoFit/>
          </a:bodyPr>
          <a:lstStyle/>
          <a:p>
            <a:r>
              <a:rPr lang="en-US" sz="1600" b="1" dirty="0" smtClean="0"/>
              <a:t>Mission</a:t>
            </a:r>
          </a:p>
          <a:p>
            <a:endParaRPr lang="en-US" sz="1600" dirty="0"/>
          </a:p>
          <a:p>
            <a:r>
              <a:rPr lang="en-US" sz="1600" dirty="0" smtClean="0"/>
              <a:t>To </a:t>
            </a:r>
            <a:r>
              <a:rPr lang="en-US" sz="1600" dirty="0" smtClean="0"/>
              <a:t>provide nurturing and supportive environments and services to directly improve the health and well being of children and to bring comfort to their families.</a:t>
            </a:r>
            <a:endParaRPr lang="en-US" sz="1600" dirty="0"/>
          </a:p>
        </p:txBody>
      </p:sp>
      <p:pic>
        <p:nvPicPr>
          <p:cNvPr id="8" name="Picture 7" descr="2.jpg"/>
          <p:cNvPicPr>
            <a:picLocks noChangeAspect="1"/>
          </p:cNvPicPr>
          <p:nvPr/>
        </p:nvPicPr>
        <p:blipFill>
          <a:blip r:embed="rId4"/>
          <a:stretch>
            <a:fillRect/>
          </a:stretch>
        </p:blipFill>
        <p:spPr>
          <a:xfrm>
            <a:off x="6096000" y="2267712"/>
            <a:ext cx="2667000" cy="1770888"/>
          </a:xfrm>
          <a:prstGeom prst="rect">
            <a:avLst/>
          </a:prstGeom>
          <a:ln>
            <a:noFill/>
          </a:ln>
          <a:effectLst>
            <a:softEdge rad="112500"/>
          </a:effectLst>
        </p:spPr>
      </p:pic>
    </p:spTree>
    <p:extLst>
      <p:ext uri="{BB962C8B-B14F-4D97-AF65-F5344CB8AC3E}">
        <p14:creationId xmlns:p14="http://schemas.microsoft.com/office/powerpoint/2010/main" val="32943132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838200"/>
            <a:ext cx="7391400" cy="954107"/>
          </a:xfrm>
          <a:prstGeom prst="rect">
            <a:avLst/>
          </a:prstGeom>
        </p:spPr>
        <p:txBody>
          <a:bodyPr wrap="square">
            <a:spAutoFit/>
          </a:bodyPr>
          <a:lstStyle/>
          <a:p>
            <a:pPr algn="ctr"/>
            <a:r>
              <a:rPr lang="en-US" sz="2800" b="1" dirty="0">
                <a:solidFill>
                  <a:srgbClr val="C00000"/>
                </a:solidFill>
                <a:effectLst>
                  <a:outerShdw blurRad="38100" dist="38100" dir="2700000" algn="tl">
                    <a:srgbClr val="000000">
                      <a:alpha val="43137"/>
                    </a:srgbClr>
                  </a:outerShdw>
                </a:effectLst>
              </a:rPr>
              <a:t>American </a:t>
            </a:r>
            <a:r>
              <a:rPr lang="en-US" sz="2800" b="1" dirty="0" smtClean="0">
                <a:solidFill>
                  <a:srgbClr val="C00000"/>
                </a:solidFill>
                <a:effectLst>
                  <a:outerShdw blurRad="38100" dist="38100" dir="2700000" algn="tl">
                    <a:srgbClr val="000000">
                      <a:alpha val="43137"/>
                    </a:srgbClr>
                  </a:outerShdw>
                </a:effectLst>
              </a:rPr>
              <a:t>Red Cross of the Delmarva Peninsula (110)</a:t>
            </a:r>
            <a:endParaRPr lang="en-US" sz="2800" b="1" dirty="0">
              <a:effectLst>
                <a:outerShdw blurRad="38100" dist="38100" dir="2700000" algn="tl">
                  <a:srgbClr val="000000">
                    <a:alpha val="43137"/>
                  </a:srgbClr>
                </a:outerShdw>
              </a:effectLst>
            </a:endParaRPr>
          </a:p>
        </p:txBody>
      </p:sp>
      <p:pic>
        <p:nvPicPr>
          <p:cNvPr id="8196" name="Picture 4" descr="http://www.redcrossdelmarva.org/images/g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872163" cy="3684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p:transition spd="slow" advClick="0" advTm="5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Rose Hill Community Center, Inc. (9205)</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6" name="Rectangle 5"/>
          <p:cNvSpPr/>
          <p:nvPr/>
        </p:nvSpPr>
        <p:spPr>
          <a:xfrm>
            <a:off x="838200" y="3429000"/>
            <a:ext cx="4038600" cy="1815882"/>
          </a:xfrm>
          <a:prstGeom prst="rect">
            <a:avLst/>
          </a:prstGeom>
        </p:spPr>
        <p:txBody>
          <a:bodyPr wrap="square">
            <a:spAutoFit/>
          </a:bodyPr>
          <a:lstStyle/>
          <a:p>
            <a:r>
              <a:rPr lang="en-US" sz="1600" b="1" dirty="0" smtClean="0"/>
              <a:t>Mission</a:t>
            </a:r>
            <a:r>
              <a:rPr lang="en-US" sz="1600" dirty="0" smtClean="0"/>
              <a:t/>
            </a:r>
            <a:br>
              <a:rPr lang="en-US" sz="1600" dirty="0" smtClean="0"/>
            </a:br>
            <a:endParaRPr lang="en-US" sz="1600" dirty="0" smtClean="0"/>
          </a:p>
          <a:p>
            <a:r>
              <a:rPr lang="en-US" sz="1600" dirty="0" smtClean="0"/>
              <a:t>Rose Hill Community Center builds strong individuals, families and communities by addressing the educational, recreational, and social well-being of our neighboring communities.</a:t>
            </a:r>
            <a:endParaRPr lang="en-US" sz="1600" dirty="0"/>
          </a:p>
        </p:txBody>
      </p:sp>
      <p:pic>
        <p:nvPicPr>
          <p:cNvPr id="8" name="Picture 7" descr="4.tiff"/>
          <p:cNvPicPr>
            <a:picLocks noChangeAspect="1"/>
          </p:cNvPicPr>
          <p:nvPr/>
        </p:nvPicPr>
        <p:blipFill>
          <a:blip r:embed="rId3"/>
          <a:stretch>
            <a:fillRect/>
          </a:stretch>
        </p:blipFill>
        <p:spPr>
          <a:xfrm>
            <a:off x="645006" y="2088052"/>
            <a:ext cx="7660794" cy="1074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1.jpg"/>
          <p:cNvPicPr>
            <a:picLocks noChangeAspect="1"/>
          </p:cNvPicPr>
          <p:nvPr/>
        </p:nvPicPr>
        <p:blipFill>
          <a:blip r:embed="rId4"/>
          <a:stretch>
            <a:fillRect/>
          </a:stretch>
        </p:blipFill>
        <p:spPr>
          <a:xfrm>
            <a:off x="5142432" y="3429000"/>
            <a:ext cx="3087168" cy="2064544"/>
          </a:xfrm>
          <a:prstGeom prst="rect">
            <a:avLst/>
          </a:prstGeom>
          <a:ln>
            <a:noFill/>
          </a:ln>
          <a:effectLst>
            <a:outerShdw blurRad="50800" dist="38100" dir="2700000" algn="br">
              <a:srgbClr val="000000">
                <a:alpha val="43000"/>
              </a:srgbClr>
            </a:outerShdw>
            <a:softEdge rad="112500"/>
          </a:effectLst>
        </p:spPr>
      </p:pic>
    </p:spTree>
    <p:extLst>
      <p:ext uri="{BB962C8B-B14F-4D97-AF65-F5344CB8AC3E}">
        <p14:creationId xmlns:p14="http://schemas.microsoft.com/office/powerpoint/2010/main" val="3383183089"/>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Saint Antony’s Community Center (748)</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tiff"/>
          <p:cNvPicPr>
            <a:picLocks noChangeAspect="1"/>
          </p:cNvPicPr>
          <p:nvPr/>
        </p:nvPicPr>
        <p:blipFill>
          <a:blip r:embed="rId3"/>
          <a:stretch>
            <a:fillRect/>
          </a:stretch>
        </p:blipFill>
        <p:spPr>
          <a:xfrm>
            <a:off x="609600" y="2285999"/>
            <a:ext cx="3754583" cy="1905001"/>
          </a:xfrm>
          <a:prstGeom prst="rect">
            <a:avLst/>
          </a:prstGeom>
          <a:ln>
            <a:noFill/>
          </a:ln>
          <a:effectLst>
            <a:softEdge rad="112500"/>
          </a:effectLst>
        </p:spPr>
      </p:pic>
      <p:sp>
        <p:nvSpPr>
          <p:cNvPr id="6" name="Rectangle 5"/>
          <p:cNvSpPr/>
          <p:nvPr/>
        </p:nvSpPr>
        <p:spPr>
          <a:xfrm>
            <a:off x="1447800" y="4563070"/>
            <a:ext cx="6858000" cy="923330"/>
          </a:xfrm>
          <a:prstGeom prst="rect">
            <a:avLst/>
          </a:prstGeom>
        </p:spPr>
        <p:txBody>
          <a:bodyPr wrap="square">
            <a:spAutoFit/>
          </a:bodyPr>
          <a:lstStyle/>
          <a:p>
            <a:r>
              <a:rPr lang="en-US" dirty="0" smtClean="0"/>
              <a:t>St. Anthony’s Community Center (SACC) is a non-profit, non-denominational agency serving the social needs of people of all ages in northern Delaware. </a:t>
            </a:r>
            <a:endParaRPr lang="en-US" dirty="0"/>
          </a:p>
        </p:txBody>
      </p:sp>
      <p:pic>
        <p:nvPicPr>
          <p:cNvPr id="8" name="Picture 7" descr="1.tiff"/>
          <p:cNvPicPr>
            <a:picLocks noChangeAspect="1"/>
          </p:cNvPicPr>
          <p:nvPr/>
        </p:nvPicPr>
        <p:blipFill>
          <a:blip r:embed="rId4"/>
          <a:stretch>
            <a:fillRect/>
          </a:stretch>
        </p:blipFill>
        <p:spPr>
          <a:xfrm>
            <a:off x="4996304" y="2286338"/>
            <a:ext cx="3548973" cy="1907125"/>
          </a:xfrm>
          <a:prstGeom prst="rect">
            <a:avLst/>
          </a:prstGeom>
          <a:ln>
            <a:noFill/>
          </a:ln>
          <a:effectLst>
            <a:softEdge rad="112500"/>
          </a:effectLst>
        </p:spPr>
      </p:pic>
      <p:sp>
        <p:nvSpPr>
          <p:cNvPr id="2" name="TextBox 1"/>
          <p:cNvSpPr txBox="1"/>
          <p:nvPr/>
        </p:nvSpPr>
        <p:spPr>
          <a:xfrm>
            <a:off x="1371600" y="4724400"/>
            <a:ext cx="6553200" cy="584775"/>
          </a:xfrm>
          <a:prstGeom prst="rect">
            <a:avLst/>
          </a:prstGeom>
          <a:noFill/>
        </p:spPr>
        <p:txBody>
          <a:bodyPr wrap="square" rtlCol="0">
            <a:spAutoFit/>
          </a:bodyPr>
          <a:lstStyle/>
          <a:p>
            <a:r>
              <a:rPr lang="en-US" sz="1600" dirty="0" smtClean="0"/>
              <a:t>To provide services that help human needs of all people in the City of Wilmington.</a:t>
            </a:r>
            <a:endParaRPr lang="en-US" sz="1600" dirty="0"/>
          </a:p>
        </p:txBody>
      </p:sp>
    </p:spTree>
    <p:extLst>
      <p:ext uri="{BB962C8B-B14F-4D97-AF65-F5344CB8AC3E}">
        <p14:creationId xmlns:p14="http://schemas.microsoft.com/office/powerpoint/2010/main" val="99256278"/>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Salvation Army (470)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jpg"/>
          <p:cNvPicPr>
            <a:picLocks noChangeAspect="1"/>
          </p:cNvPicPr>
          <p:nvPr/>
        </p:nvPicPr>
        <p:blipFill>
          <a:blip r:embed="rId3"/>
          <a:stretch>
            <a:fillRect/>
          </a:stretch>
        </p:blipFill>
        <p:spPr>
          <a:xfrm>
            <a:off x="1828800" y="3657600"/>
            <a:ext cx="4445000" cy="1130300"/>
          </a:xfrm>
          <a:prstGeom prst="rect">
            <a:avLst/>
          </a:prstGeom>
        </p:spPr>
      </p:pic>
      <p:sp>
        <p:nvSpPr>
          <p:cNvPr id="6" name="Rectangle 5"/>
          <p:cNvSpPr/>
          <p:nvPr/>
        </p:nvSpPr>
        <p:spPr>
          <a:xfrm>
            <a:off x="1219200" y="5130225"/>
            <a:ext cx="6781800" cy="584775"/>
          </a:xfrm>
          <a:prstGeom prst="rect">
            <a:avLst/>
          </a:prstGeom>
        </p:spPr>
        <p:txBody>
          <a:bodyPr wrap="square">
            <a:spAutoFit/>
          </a:bodyPr>
          <a:lstStyle/>
          <a:p>
            <a:r>
              <a:rPr lang="en-US" sz="1600" dirty="0" smtClean="0"/>
              <a:t>The Salvation Army’s mission is to preach the gospel of Jesus Christ and to meet human needs in His name without discrimination.</a:t>
            </a:r>
            <a:endParaRPr lang="en-US" sz="1600" dirty="0"/>
          </a:p>
        </p:txBody>
      </p:sp>
      <p:pic>
        <p:nvPicPr>
          <p:cNvPr id="8" name="Picture 7" descr="1.tiff"/>
          <p:cNvPicPr>
            <a:picLocks noChangeAspect="1"/>
          </p:cNvPicPr>
          <p:nvPr/>
        </p:nvPicPr>
        <p:blipFill>
          <a:blip r:embed="rId4"/>
          <a:stretch>
            <a:fillRect/>
          </a:stretch>
        </p:blipFill>
        <p:spPr>
          <a:xfrm>
            <a:off x="4038600" y="1447800"/>
            <a:ext cx="4191000" cy="2009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1.jpg"/>
          <p:cNvPicPr>
            <a:picLocks noChangeAspect="1"/>
          </p:cNvPicPr>
          <p:nvPr/>
        </p:nvPicPr>
        <p:blipFill>
          <a:blip r:embed="rId5"/>
          <a:stretch>
            <a:fillRect/>
          </a:stretch>
        </p:blipFill>
        <p:spPr>
          <a:xfrm>
            <a:off x="838200" y="1447800"/>
            <a:ext cx="2497079" cy="1989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2936821"/>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Shepherd Place, Inc. (710)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066800" y="4790182"/>
            <a:ext cx="7467600" cy="1077218"/>
          </a:xfrm>
          <a:prstGeom prst="rect">
            <a:avLst/>
          </a:prstGeom>
        </p:spPr>
        <p:txBody>
          <a:bodyPr wrap="square">
            <a:spAutoFit/>
          </a:bodyPr>
          <a:lstStyle/>
          <a:p>
            <a:r>
              <a:rPr lang="en-US" sz="1600" dirty="0" smtClean="0"/>
              <a:t>The Shepherd Place provides relief to families and individuals who are in distress or dire economic situations without regard to age, race, creed, national origin or sexual orientation. The Shelter provides housing, case management, food and other basic needs at no cost to those who need them.</a:t>
            </a:r>
            <a:endParaRPr lang="en-US" sz="1600" dirty="0"/>
          </a:p>
        </p:txBody>
      </p:sp>
      <p:pic>
        <p:nvPicPr>
          <p:cNvPr id="6" name="Picture 5" descr="1.tiff"/>
          <p:cNvPicPr>
            <a:picLocks noChangeAspect="1"/>
          </p:cNvPicPr>
          <p:nvPr/>
        </p:nvPicPr>
        <p:blipFill>
          <a:blip r:embed="rId3"/>
          <a:stretch>
            <a:fillRect/>
          </a:stretch>
        </p:blipFill>
        <p:spPr>
          <a:xfrm>
            <a:off x="584200" y="1728050"/>
            <a:ext cx="5257800" cy="1319950"/>
          </a:xfrm>
          <a:prstGeom prst="rect">
            <a:avLst/>
          </a:prstGeom>
          <a:ln>
            <a:noFill/>
          </a:ln>
          <a:effectLst>
            <a:softEdge rad="112500"/>
          </a:effectLst>
        </p:spPr>
      </p:pic>
      <p:pic>
        <p:nvPicPr>
          <p:cNvPr id="8" name="Picture 7" descr="1.tiff"/>
          <p:cNvPicPr>
            <a:picLocks noChangeAspect="1"/>
          </p:cNvPicPr>
          <p:nvPr/>
        </p:nvPicPr>
        <p:blipFill>
          <a:blip r:embed="rId4"/>
          <a:stretch>
            <a:fillRect/>
          </a:stretch>
        </p:blipFill>
        <p:spPr>
          <a:xfrm>
            <a:off x="2667000" y="3288742"/>
            <a:ext cx="5882098" cy="1435658"/>
          </a:xfrm>
          <a:prstGeom prst="rect">
            <a:avLst/>
          </a:prstGeom>
          <a:ln>
            <a:noFill/>
          </a:ln>
          <a:effectLst>
            <a:softEdge rad="112500"/>
          </a:effectLst>
        </p:spPr>
      </p:pic>
      <p:pic>
        <p:nvPicPr>
          <p:cNvPr id="9" name="Picture 8" descr="1.jpg"/>
          <p:cNvPicPr>
            <a:picLocks noChangeAspect="1"/>
          </p:cNvPicPr>
          <p:nvPr/>
        </p:nvPicPr>
        <p:blipFill>
          <a:blip r:embed="rId5"/>
          <a:stretch>
            <a:fillRect/>
          </a:stretch>
        </p:blipFill>
        <p:spPr>
          <a:xfrm>
            <a:off x="6324600" y="1676400"/>
            <a:ext cx="1371600" cy="1371600"/>
          </a:xfrm>
          <a:prstGeom prst="rect">
            <a:avLst/>
          </a:prstGeom>
        </p:spPr>
      </p:pic>
    </p:spTree>
    <p:extLst>
      <p:ext uri="{BB962C8B-B14F-4D97-AF65-F5344CB8AC3E}">
        <p14:creationId xmlns:p14="http://schemas.microsoft.com/office/powerpoint/2010/main" val="1363032535"/>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Sojourners’ Place (801)</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524000" y="5054025"/>
            <a:ext cx="6553200" cy="584775"/>
          </a:xfrm>
          <a:prstGeom prst="rect">
            <a:avLst/>
          </a:prstGeom>
        </p:spPr>
        <p:txBody>
          <a:bodyPr wrap="square">
            <a:spAutoFit/>
          </a:bodyPr>
          <a:lstStyle/>
          <a:p>
            <a:r>
              <a:rPr lang="en-US" sz="1600" dirty="0" smtClean="0"/>
              <a:t>To assist homeless women and men on their journey to self-sufficiency through a case-managed, residential program.</a:t>
            </a:r>
            <a:endParaRPr lang="en-US" sz="1600" dirty="0"/>
          </a:p>
        </p:txBody>
      </p:sp>
      <p:sp>
        <p:nvSpPr>
          <p:cNvPr id="6" name="TextBox 5"/>
          <p:cNvSpPr txBox="1"/>
          <p:nvPr/>
        </p:nvSpPr>
        <p:spPr>
          <a:xfrm>
            <a:off x="1676400" y="1688068"/>
            <a:ext cx="6096000" cy="369332"/>
          </a:xfrm>
          <a:prstGeom prst="rect">
            <a:avLst/>
          </a:prstGeom>
          <a:noFill/>
        </p:spPr>
        <p:txBody>
          <a:bodyPr wrap="square" rtlCol="0">
            <a:spAutoFit/>
          </a:bodyPr>
          <a:lstStyle/>
          <a:p>
            <a:r>
              <a:rPr lang="en-US" b="1" i="1" dirty="0" smtClean="0">
                <a:effectLst>
                  <a:outerShdw blurRad="50800" dist="38100" dir="2700000">
                    <a:srgbClr val="000000">
                      <a:alpha val="43000"/>
                    </a:srgbClr>
                  </a:outerShdw>
                </a:effectLst>
                <a:latin typeface="Apple Chancery"/>
                <a:cs typeface="Apple Chancery"/>
              </a:rPr>
              <a:t>Hope for the Homeless…. Light for the Journey</a:t>
            </a:r>
            <a:endParaRPr lang="en-US" b="1" i="1" dirty="0">
              <a:effectLst>
                <a:outerShdw blurRad="50800" dist="38100" dir="2700000">
                  <a:srgbClr val="000000">
                    <a:alpha val="43000"/>
                  </a:srgbClr>
                </a:outerShdw>
              </a:effectLst>
              <a:latin typeface="Apple Chancery"/>
              <a:cs typeface="Apple Chancery"/>
            </a:endParaRPr>
          </a:p>
        </p:txBody>
      </p:sp>
      <p:pic>
        <p:nvPicPr>
          <p:cNvPr id="8" name="Picture 7" descr="1.jpg"/>
          <p:cNvPicPr>
            <a:picLocks noChangeAspect="1"/>
          </p:cNvPicPr>
          <p:nvPr/>
        </p:nvPicPr>
        <p:blipFill>
          <a:blip r:embed="rId3"/>
          <a:stretch>
            <a:fillRect/>
          </a:stretch>
        </p:blipFill>
        <p:spPr>
          <a:xfrm>
            <a:off x="755650" y="2197569"/>
            <a:ext cx="3663950" cy="2446391"/>
          </a:xfrm>
          <a:prstGeom prst="rect">
            <a:avLst/>
          </a:prstGeom>
        </p:spPr>
      </p:pic>
      <p:pic>
        <p:nvPicPr>
          <p:cNvPr id="9" name="Picture 8" descr="1.jpg"/>
          <p:cNvPicPr>
            <a:picLocks noChangeAspect="1"/>
          </p:cNvPicPr>
          <p:nvPr/>
        </p:nvPicPr>
        <p:blipFill>
          <a:blip r:embed="rId4"/>
          <a:stretch>
            <a:fillRect/>
          </a:stretch>
        </p:blipFill>
        <p:spPr>
          <a:xfrm>
            <a:off x="4800600" y="2197569"/>
            <a:ext cx="3670300" cy="2450631"/>
          </a:xfrm>
          <a:prstGeom prst="rect">
            <a:avLst/>
          </a:prstGeom>
        </p:spPr>
      </p:pic>
    </p:spTree>
    <p:extLst>
      <p:ext uri="{BB962C8B-B14F-4D97-AF65-F5344CB8AC3E}">
        <p14:creationId xmlns:p14="http://schemas.microsoft.com/office/powerpoint/2010/main" val="1471354073"/>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Supporting </a:t>
            </a:r>
            <a:r>
              <a:rPr lang="en-US" sz="2800" b="1" dirty="0" err="1" smtClean="0">
                <a:solidFill>
                  <a:srgbClr val="C00000"/>
                </a:solidFill>
                <a:effectLst>
                  <a:outerShdw blurRad="38100" dist="38100" dir="2700000" algn="tl">
                    <a:srgbClr val="000000">
                      <a:alpha val="43137"/>
                    </a:srgbClr>
                  </a:outerShdw>
                </a:effectLst>
              </a:rPr>
              <a:t>Kidds</a:t>
            </a:r>
            <a:r>
              <a:rPr lang="en-US" sz="2800" b="1" smtClean="0">
                <a:solidFill>
                  <a:srgbClr val="C00000"/>
                </a:solidFill>
                <a:effectLst>
                  <a:outerShdw blurRad="38100" dist="38100" dir="2700000" algn="tl">
                    <a:srgbClr val="000000">
                      <a:alpha val="43137"/>
                    </a:srgbClr>
                  </a:outerShdw>
                </a:effectLst>
              </a:rPr>
              <a:t> (728)</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gif"/>
          <p:cNvPicPr>
            <a:picLocks noChangeAspect="1"/>
          </p:cNvPicPr>
          <p:nvPr/>
        </p:nvPicPr>
        <p:blipFill>
          <a:blip r:embed="rId3"/>
          <a:stretch>
            <a:fillRect/>
          </a:stretch>
        </p:blipFill>
        <p:spPr>
          <a:xfrm>
            <a:off x="3429000" y="2362200"/>
            <a:ext cx="2349500" cy="1079500"/>
          </a:xfrm>
          <a:prstGeom prst="rect">
            <a:avLst/>
          </a:prstGeom>
        </p:spPr>
      </p:pic>
      <p:sp>
        <p:nvSpPr>
          <p:cNvPr id="6" name="Rectangle 5"/>
          <p:cNvSpPr/>
          <p:nvPr/>
        </p:nvSpPr>
        <p:spPr>
          <a:xfrm>
            <a:off x="2209800" y="4391561"/>
            <a:ext cx="5410200" cy="1323439"/>
          </a:xfrm>
          <a:prstGeom prst="rect">
            <a:avLst/>
          </a:prstGeom>
        </p:spPr>
        <p:txBody>
          <a:bodyPr wrap="square">
            <a:spAutoFit/>
          </a:bodyPr>
          <a:lstStyle/>
          <a:p>
            <a:r>
              <a:rPr lang="en-US" sz="1600" b="1" dirty="0" smtClean="0"/>
              <a:t>M</a:t>
            </a:r>
            <a:r>
              <a:rPr lang="en-US" sz="1600" b="1" dirty="0" smtClean="0"/>
              <a:t>ission</a:t>
            </a:r>
            <a:br>
              <a:rPr lang="en-US" sz="1600" b="1" dirty="0" smtClean="0"/>
            </a:br>
            <a:endParaRPr lang="en-US" sz="1600" b="1" dirty="0" smtClean="0"/>
          </a:p>
          <a:p>
            <a:r>
              <a:rPr lang="en-US" sz="1600" dirty="0" smtClean="0"/>
              <a:t>To provide a compassionate pathway to healing for grieving children and their families, and to empower the community to support them in the grieving process.</a:t>
            </a:r>
            <a:endParaRPr lang="en-US" sz="1600" dirty="0"/>
          </a:p>
        </p:txBody>
      </p:sp>
      <p:pic>
        <p:nvPicPr>
          <p:cNvPr id="8" name="Picture 7" descr="1.jpg"/>
          <p:cNvPicPr>
            <a:picLocks noChangeAspect="1"/>
          </p:cNvPicPr>
          <p:nvPr/>
        </p:nvPicPr>
        <p:blipFill>
          <a:blip r:embed="rId4"/>
          <a:stretch>
            <a:fillRect/>
          </a:stretch>
        </p:blipFill>
        <p:spPr>
          <a:xfrm>
            <a:off x="6019800" y="1905000"/>
            <a:ext cx="2692400" cy="1742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1.jpg"/>
          <p:cNvPicPr>
            <a:picLocks noChangeAspect="1"/>
          </p:cNvPicPr>
          <p:nvPr/>
        </p:nvPicPr>
        <p:blipFill>
          <a:blip r:embed="rId5"/>
          <a:stretch>
            <a:fillRect/>
          </a:stretch>
        </p:blipFill>
        <p:spPr>
          <a:xfrm>
            <a:off x="533400" y="1905000"/>
            <a:ext cx="2638323"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782123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Sussex Community Crisis Housing Services, Inc. (9074)</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143000" y="4655403"/>
            <a:ext cx="7239000" cy="830997"/>
          </a:xfrm>
          <a:prstGeom prst="rect">
            <a:avLst/>
          </a:prstGeom>
        </p:spPr>
        <p:txBody>
          <a:bodyPr wrap="square">
            <a:spAutoFit/>
          </a:bodyPr>
          <a:lstStyle/>
          <a:p>
            <a:r>
              <a:rPr lang="en-US" sz="1600" dirty="0" smtClean="0"/>
              <a:t>The Mission of Sussex Community Crisis Housing Services, Inc. is to provide safe and secure temporary housing to the homeless and to facilitate the transition from homelessness to financial and housing independence.</a:t>
            </a:r>
            <a:endParaRPr lang="en-US" sz="1600" dirty="0"/>
          </a:p>
        </p:txBody>
      </p:sp>
      <p:pic>
        <p:nvPicPr>
          <p:cNvPr id="6" name="Picture 5" descr="1.png"/>
          <p:cNvPicPr>
            <a:picLocks noChangeAspect="1"/>
          </p:cNvPicPr>
          <p:nvPr/>
        </p:nvPicPr>
        <p:blipFill>
          <a:blip r:embed="rId3"/>
          <a:stretch>
            <a:fillRect/>
          </a:stretch>
        </p:blipFill>
        <p:spPr>
          <a:xfrm>
            <a:off x="533400" y="2209800"/>
            <a:ext cx="2226365" cy="2133600"/>
          </a:xfrm>
          <a:prstGeom prst="rect">
            <a:avLst/>
          </a:prstGeom>
        </p:spPr>
      </p:pic>
      <p:pic>
        <p:nvPicPr>
          <p:cNvPr id="8" name="Picture 7" descr="2.jpg"/>
          <p:cNvPicPr>
            <a:picLocks noChangeAspect="1"/>
          </p:cNvPicPr>
          <p:nvPr/>
        </p:nvPicPr>
        <p:blipFill>
          <a:blip r:embed="rId4"/>
          <a:stretch>
            <a:fillRect/>
          </a:stretch>
        </p:blipFill>
        <p:spPr>
          <a:xfrm>
            <a:off x="3048000" y="2133600"/>
            <a:ext cx="2812081" cy="1752600"/>
          </a:xfrm>
          <a:prstGeom prst="rect">
            <a:avLst/>
          </a:prstGeom>
          <a:ln>
            <a:noFill/>
          </a:ln>
          <a:effectLst>
            <a:softEdge rad="112500"/>
          </a:effectLst>
        </p:spPr>
      </p:pic>
      <p:pic>
        <p:nvPicPr>
          <p:cNvPr id="10" name="Picture 9" descr="3.jpg"/>
          <p:cNvPicPr>
            <a:picLocks noChangeAspect="1"/>
          </p:cNvPicPr>
          <p:nvPr/>
        </p:nvPicPr>
        <p:blipFill>
          <a:blip r:embed="rId5"/>
          <a:stretch>
            <a:fillRect/>
          </a:stretch>
        </p:blipFill>
        <p:spPr>
          <a:xfrm>
            <a:off x="6096000" y="2133600"/>
            <a:ext cx="2540000" cy="1689100"/>
          </a:xfrm>
          <a:prstGeom prst="rect">
            <a:avLst/>
          </a:prstGeom>
          <a:ln>
            <a:noFill/>
          </a:ln>
          <a:effectLst>
            <a:softEdge rad="112500"/>
          </a:effectLst>
        </p:spPr>
      </p:pic>
    </p:spTree>
    <p:extLst>
      <p:ext uri="{BB962C8B-B14F-4D97-AF65-F5344CB8AC3E}">
        <p14:creationId xmlns:p14="http://schemas.microsoft.com/office/powerpoint/2010/main" val="313346823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jpg"/>
          <p:cNvPicPr>
            <a:picLocks noChangeAspect="1"/>
          </p:cNvPicPr>
          <p:nvPr/>
        </p:nvPicPr>
        <p:blipFill>
          <a:blip r:embed="rId2"/>
          <a:stretch>
            <a:fillRect/>
          </a:stretch>
        </p:blipFill>
        <p:spPr>
          <a:xfrm>
            <a:off x="457200" y="2217420"/>
            <a:ext cx="8229600" cy="2125980"/>
          </a:xfrm>
          <a:prstGeom prst="rect">
            <a:avLst/>
          </a:prstGeom>
        </p:spPr>
      </p:pic>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United Cerebral Palsy of Delaware (490)</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pic>
        <p:nvPicPr>
          <p:cNvPr id="4" name="Picture 3" descr="1.jpg"/>
          <p:cNvPicPr>
            <a:picLocks noChangeAspect="1"/>
          </p:cNvPicPr>
          <p:nvPr/>
        </p:nvPicPr>
        <p:blipFill>
          <a:blip r:embed="rId4"/>
          <a:stretch>
            <a:fillRect/>
          </a:stretch>
        </p:blipFill>
        <p:spPr>
          <a:xfrm>
            <a:off x="4832350" y="2340610"/>
            <a:ext cx="3714750" cy="1863090"/>
          </a:xfrm>
          <a:prstGeom prst="rect">
            <a:avLst/>
          </a:prstGeom>
          <a:ln>
            <a:noFill/>
          </a:ln>
          <a:effectLst>
            <a:softEdge rad="112500"/>
          </a:effectLst>
        </p:spPr>
      </p:pic>
      <p:sp>
        <p:nvSpPr>
          <p:cNvPr id="6" name="Rectangle 5"/>
          <p:cNvSpPr/>
          <p:nvPr/>
        </p:nvSpPr>
        <p:spPr>
          <a:xfrm>
            <a:off x="990600" y="4977825"/>
            <a:ext cx="7086600" cy="584775"/>
          </a:xfrm>
          <a:prstGeom prst="rect">
            <a:avLst/>
          </a:prstGeom>
        </p:spPr>
        <p:txBody>
          <a:bodyPr wrap="square">
            <a:spAutoFit/>
          </a:bodyPr>
          <a:lstStyle/>
          <a:p>
            <a:r>
              <a:rPr lang="en-US" sz="1600" dirty="0" smtClean="0"/>
              <a:t>To promote the overall quality of life, independence, and equality of children and adults with disabilities and their families.</a:t>
            </a:r>
            <a:endParaRPr lang="en-US" sz="1600" dirty="0"/>
          </a:p>
        </p:txBody>
      </p:sp>
    </p:spTree>
    <p:extLst>
      <p:ext uri="{BB962C8B-B14F-4D97-AF65-F5344CB8AC3E}">
        <p14:creationId xmlns:p14="http://schemas.microsoft.com/office/powerpoint/2010/main" val="367532979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685800"/>
            <a:ext cx="5791200" cy="954107"/>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The United Negro College Fund (741)</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4" name="Rectangle 3"/>
          <p:cNvSpPr/>
          <p:nvPr/>
        </p:nvSpPr>
        <p:spPr>
          <a:xfrm>
            <a:off x="1066800" y="5036403"/>
            <a:ext cx="7467600" cy="830997"/>
          </a:xfrm>
          <a:prstGeom prst="rect">
            <a:avLst/>
          </a:prstGeom>
        </p:spPr>
        <p:txBody>
          <a:bodyPr wrap="square">
            <a:spAutoFit/>
          </a:bodyPr>
          <a:lstStyle/>
          <a:p>
            <a:r>
              <a:rPr lang="en-US" sz="1600" dirty="0" smtClean="0"/>
              <a:t>UNCF provides operating funds for 38 member historically black colleges and universities (</a:t>
            </a:r>
            <a:r>
              <a:rPr lang="en-US" sz="1600" dirty="0" err="1" smtClean="0"/>
              <a:t>HBCUs</a:t>
            </a:r>
            <a:r>
              <a:rPr lang="en-US" sz="1600" dirty="0" smtClean="0"/>
              <a:t>), scholarships and internships for students at about 900 institutions and faculty and administrative professional training. </a:t>
            </a:r>
            <a:endParaRPr lang="en-US" sz="1600" dirty="0"/>
          </a:p>
        </p:txBody>
      </p:sp>
      <p:pic>
        <p:nvPicPr>
          <p:cNvPr id="8" name="Picture 7" descr="2.tiff"/>
          <p:cNvPicPr>
            <a:picLocks noChangeAspect="1"/>
          </p:cNvPicPr>
          <p:nvPr/>
        </p:nvPicPr>
        <p:blipFill>
          <a:blip r:embed="rId3"/>
          <a:stretch>
            <a:fillRect/>
          </a:stretch>
        </p:blipFill>
        <p:spPr>
          <a:xfrm>
            <a:off x="739514" y="2630274"/>
            <a:ext cx="7944788" cy="1271166"/>
          </a:xfrm>
          <a:prstGeom prst="rect">
            <a:avLst/>
          </a:prstGeom>
          <a:ln>
            <a:noFill/>
          </a:ln>
          <a:effectLst>
            <a:softEdge rad="112500"/>
          </a:effectLst>
        </p:spPr>
      </p:pic>
      <p:pic>
        <p:nvPicPr>
          <p:cNvPr id="9" name="Picture 8" descr="1.jpg"/>
          <p:cNvPicPr>
            <a:picLocks noChangeAspect="1"/>
          </p:cNvPicPr>
          <p:nvPr/>
        </p:nvPicPr>
        <p:blipFill>
          <a:blip r:embed="rId4"/>
          <a:stretch>
            <a:fillRect/>
          </a:stretch>
        </p:blipFill>
        <p:spPr>
          <a:xfrm>
            <a:off x="4950502" y="1676400"/>
            <a:ext cx="2578100" cy="2984500"/>
          </a:xfrm>
          <a:prstGeom prst="rect">
            <a:avLst/>
          </a:prstGeom>
          <a:ln>
            <a:noFill/>
          </a:ln>
          <a:effectLst>
            <a:outerShdw blurRad="50800" dist="38100" dir="2700000" algn="br">
              <a:srgbClr val="000000">
                <a:alpha val="43000"/>
              </a:srgbClr>
            </a:outerShdw>
            <a:softEdge rad="112500"/>
          </a:effectLst>
        </p:spPr>
      </p:pic>
      <p:pic>
        <p:nvPicPr>
          <p:cNvPr id="10" name="Picture 9" descr="1.jpg"/>
          <p:cNvPicPr>
            <a:picLocks noChangeAspect="1"/>
          </p:cNvPicPr>
          <p:nvPr/>
        </p:nvPicPr>
        <p:blipFill>
          <a:blip r:embed="rId5"/>
          <a:stretch>
            <a:fillRect/>
          </a:stretch>
        </p:blipFill>
        <p:spPr>
          <a:xfrm>
            <a:off x="685800" y="2209800"/>
            <a:ext cx="3045502" cy="2019300"/>
          </a:xfrm>
          <a:prstGeom prst="rect">
            <a:avLst/>
          </a:prstGeom>
          <a:ln>
            <a:noFill/>
          </a:ln>
          <a:effectLst>
            <a:outerShdw blurRad="50800" dist="38100" dir="2700000" algn="br">
              <a:srgbClr val="000000">
                <a:alpha val="43000"/>
              </a:srgbClr>
            </a:outerShdw>
            <a:softEdge rad="112500"/>
          </a:effectLst>
        </p:spPr>
      </p:pic>
    </p:spTree>
    <p:extLst>
      <p:ext uri="{BB962C8B-B14F-4D97-AF65-F5344CB8AC3E}">
        <p14:creationId xmlns:p14="http://schemas.microsoft.com/office/powerpoint/2010/main" val="3040363617"/>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jpg"/>
          <p:cNvPicPr>
            <a:picLocks noChangeAspect="1"/>
          </p:cNvPicPr>
          <p:nvPr/>
        </p:nvPicPr>
        <p:blipFill>
          <a:blip r:embed="rId2"/>
          <a:stretch>
            <a:fillRect/>
          </a:stretch>
        </p:blipFill>
        <p:spPr>
          <a:xfrm>
            <a:off x="3581400" y="1295400"/>
            <a:ext cx="2057400" cy="1981200"/>
          </a:xfrm>
          <a:prstGeom prst="rect">
            <a:avLst/>
          </a:prstGeom>
        </p:spPr>
      </p:pic>
      <p:sp>
        <p:nvSpPr>
          <p:cNvPr id="7" name="Rectangle 6"/>
          <p:cNvSpPr/>
          <p:nvPr/>
        </p:nvSpPr>
        <p:spPr>
          <a:xfrm>
            <a:off x="1828800" y="685800"/>
            <a:ext cx="5791200" cy="523220"/>
          </a:xfrm>
          <a:prstGeom prst="rect">
            <a:avLst/>
          </a:prstGeom>
        </p:spPr>
        <p:txBody>
          <a:bodyPr wrap="square">
            <a:spAutoFit/>
          </a:bodyPr>
          <a:lstStyle/>
          <a:p>
            <a:pPr algn="ctr"/>
            <a:r>
              <a:rPr lang="en-US" sz="2800" b="1" dirty="0" smtClean="0">
                <a:solidFill>
                  <a:srgbClr val="C00000"/>
                </a:solidFill>
                <a:effectLst>
                  <a:outerShdw blurRad="38100" dist="38100" dir="2700000" algn="tl">
                    <a:srgbClr val="000000">
                      <a:alpha val="43137"/>
                    </a:srgbClr>
                  </a:outerShdw>
                </a:effectLst>
              </a:rPr>
              <a:t>USO Delaware, Inc. (749)</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5273" y="5943600"/>
            <a:ext cx="2080260" cy="788173"/>
          </a:xfrm>
          <a:prstGeom prst="rect">
            <a:avLst/>
          </a:prstGeom>
        </p:spPr>
      </p:pic>
      <p:sp>
        <p:nvSpPr>
          <p:cNvPr id="6" name="Rectangle 5"/>
          <p:cNvSpPr/>
          <p:nvPr/>
        </p:nvSpPr>
        <p:spPr>
          <a:xfrm>
            <a:off x="2057400" y="5206425"/>
            <a:ext cx="5410200" cy="584775"/>
          </a:xfrm>
          <a:prstGeom prst="rect">
            <a:avLst/>
          </a:prstGeom>
        </p:spPr>
        <p:txBody>
          <a:bodyPr wrap="square">
            <a:spAutoFit/>
          </a:bodyPr>
          <a:lstStyle/>
          <a:p>
            <a:r>
              <a:rPr lang="en-US" sz="1600" dirty="0" smtClean="0"/>
              <a:t>USO Delaware is committed to sharing a touch of home with our troops and their family members.</a:t>
            </a:r>
            <a:endParaRPr lang="en-US" sz="1600" dirty="0"/>
          </a:p>
        </p:txBody>
      </p:sp>
      <p:pic>
        <p:nvPicPr>
          <p:cNvPr id="11" name="Picture 10" descr="2.jpg"/>
          <p:cNvPicPr>
            <a:picLocks noChangeAspect="1"/>
          </p:cNvPicPr>
          <p:nvPr/>
        </p:nvPicPr>
        <p:blipFill>
          <a:blip r:embed="rId4"/>
          <a:stretch>
            <a:fillRect/>
          </a:stretch>
        </p:blipFill>
        <p:spPr>
          <a:xfrm>
            <a:off x="4876800" y="2895600"/>
            <a:ext cx="3810000" cy="1905000"/>
          </a:xfrm>
          <a:prstGeom prst="rect">
            <a:avLst/>
          </a:prstGeom>
        </p:spPr>
      </p:pic>
      <p:pic>
        <p:nvPicPr>
          <p:cNvPr id="12" name="Picture 11" descr="2.jpg"/>
          <p:cNvPicPr>
            <a:picLocks noChangeAspect="1"/>
          </p:cNvPicPr>
          <p:nvPr/>
        </p:nvPicPr>
        <p:blipFill>
          <a:blip r:embed="rId5"/>
          <a:stretch>
            <a:fillRect/>
          </a:stretch>
        </p:blipFill>
        <p:spPr>
          <a:xfrm>
            <a:off x="381000" y="2895600"/>
            <a:ext cx="3810000" cy="1905000"/>
          </a:xfrm>
          <a:prstGeom prst="rect">
            <a:avLst/>
          </a:prstGeom>
        </p:spPr>
      </p:pic>
    </p:spTree>
    <p:extLst>
      <p:ext uri="{BB962C8B-B14F-4D97-AF65-F5344CB8AC3E}">
        <p14:creationId xmlns:p14="http://schemas.microsoft.com/office/powerpoint/2010/main" val="34868442"/>
      </p:ext>
    </p:extLst>
  </p:cSld>
  <p:clrMapOvr>
    <a:masterClrMapping/>
  </p:clrMapOvr>
  <mc:AlternateContent xmlns:mc="http://schemas.openxmlformats.org/markup-compatibility/2006" xmlns:p14="http://schemas.microsoft.com/office/powerpoint/2010/main">
    <mc:Choice Requires="p14">
      <p:transition spd="slow" advClick="0" advTm="5000">
        <p14:prism isContent="1"/>
      </p:transition>
    </mc:Choice>
    <mc:Fallback xmlns="" xmlns:mv="urn:schemas-microsoft-com:mac:vml">
      <mp:transition xmlns:mp="http://schemas.microsoft.com/office/mac/powerpoint/2008/main" spd="slow" advClick="0" advTm="5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3455</TotalTime>
  <Words>4173</Words>
  <Application>Microsoft Office PowerPoint</Application>
  <PresentationFormat>On-screen Show (4:3)</PresentationFormat>
  <Paragraphs>293</Paragraphs>
  <Slides>111</Slides>
  <Notes>2</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Concourse</vt:lpstr>
      <vt:lpstr>PowerPoint Presentation</vt:lpstr>
      <vt:lpstr>A Door of Hope (722)</vt:lpstr>
      <vt:lpstr>AIDS Delaware (718)</vt:lpstr>
      <vt:lpstr>Alzheimer’s Association, Delaware Chapter (775)</vt:lpstr>
      <vt:lpstr>American Cancer Society, South-Atlantic Division (105)</vt:lpstr>
      <vt:lpstr>American Diabetes Association, Delaware (700)</vt:lpstr>
      <vt:lpstr>PowerPoint Presentation</vt:lpstr>
      <vt:lpstr>American Lung Association of Delaware (714)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Delaware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Gail Armstrong</dc:creator>
  <cp:lastModifiedBy>Michele Jones</cp:lastModifiedBy>
  <cp:revision>380</cp:revision>
  <cp:lastPrinted>2012-09-10T15:37:08Z</cp:lastPrinted>
  <dcterms:created xsi:type="dcterms:W3CDTF">2008-10-28T20:09:12Z</dcterms:created>
  <dcterms:modified xsi:type="dcterms:W3CDTF">2012-09-28T19:33:09Z</dcterms:modified>
</cp:coreProperties>
</file>