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318" r:id="rId5"/>
  </p:sldIdLst>
  <p:sldSz cx="9144000" cy="6858000" type="screen4x3"/>
  <p:notesSz cx="7019925" cy="9305925"/>
  <p:defaultTextStyle>
    <a:defPPr>
      <a:defRPr lang="en-US"/>
    </a:defPPr>
    <a:lvl1pPr marL="0" algn="l" defTabSz="4569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88" algn="l" defTabSz="4569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77" algn="l" defTabSz="4569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70" algn="l" defTabSz="4569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959" algn="l" defTabSz="4569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947" algn="l" defTabSz="4569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939" algn="l" defTabSz="4569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924" algn="l" defTabSz="4569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917" algn="l" defTabSz="4569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89D4"/>
    <a:srgbClr val="0B5B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B4D8E83E-49EB-4594-A3E8-C45C871547D4}" type="datetimeFigureOut">
              <a:rPr lang="en-US" smtClean="0"/>
              <a:t>10/26/2015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384FE189-971E-48E7-89B7-BEC93939B1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37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88" algn="l" defTabSz="9139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77" algn="l" defTabSz="9139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70" algn="l" defTabSz="9139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959" algn="l" defTabSz="9139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947" algn="l" defTabSz="9139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939" algn="l" defTabSz="9139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924" algn="l" defTabSz="9139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917" algn="l" defTabSz="9139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had a chance</a:t>
            </a:r>
            <a:r>
              <a:rPr lang="en-US" baseline="0" dirty="0" smtClean="0"/>
              <a:t> to read the </a:t>
            </a:r>
            <a:r>
              <a:rPr lang="en-US" baseline="0" dirty="0" err="1" smtClean="0"/>
              <a:t>UDaily</a:t>
            </a:r>
            <a:r>
              <a:rPr lang="en-US" baseline="0" dirty="0" smtClean="0"/>
              <a:t> story that Grace sent everyone, you’ll recognize this quotation from the Carnegie Foundation for the Advancement of Learning about how the Foundation define community engagement.  Key words here:   collaboration, partnership, reciprocity, mutually beneficial exchange of knowledge and resources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FE189-971E-48E7-89B7-BEC93939B15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299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30779"/>
            <a:ext cx="7772400" cy="14700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Your 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386553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rgbClr val="FFFFFF"/>
                </a:solidFill>
              </a:defRPr>
            </a:lvl1pPr>
            <a:lvl2pPr marL="456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Department/Subtitle Here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10756-53B3-2948-9663-4FB31A9DBE8E}" type="datetimeFigureOut">
              <a:rPr lang="en-US" smtClean="0"/>
              <a:t>10/26/2015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359"/>
            <a:ext cx="2895600" cy="365125"/>
          </a:xfrm>
          <a:prstGeom prst="rect">
            <a:avLst/>
          </a:prstGeom>
        </p:spPr>
        <p:txBody>
          <a:bodyPr lIns="91397" tIns="45699" rIns="91397" bIns="45699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88C1-66AC-494C-9E74-8821D80BB0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10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10756-53B3-2948-9663-4FB31A9DBE8E}" type="datetimeFigureOut">
              <a:rPr lang="en-US" smtClean="0"/>
              <a:t>10/26/2015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359"/>
            <a:ext cx="2895600" cy="365125"/>
          </a:xfrm>
          <a:prstGeom prst="rect">
            <a:avLst/>
          </a:prstGeom>
        </p:spPr>
        <p:txBody>
          <a:bodyPr lIns="91397" tIns="45699" rIns="91397" bIns="45699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88C1-66AC-494C-9E74-8821D80BB0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873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7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7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10756-53B3-2948-9663-4FB31A9DBE8E}" type="datetimeFigureOut">
              <a:rPr lang="en-US" smtClean="0"/>
              <a:t>10/26/2015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359"/>
            <a:ext cx="2895600" cy="365125"/>
          </a:xfrm>
          <a:prstGeom prst="rect">
            <a:avLst/>
          </a:prstGeom>
        </p:spPr>
        <p:txBody>
          <a:bodyPr lIns="91397" tIns="45699" rIns="91397" bIns="45699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88C1-66AC-494C-9E74-8821D80BB0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898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10756-53B3-2948-9663-4FB31A9DBE8E}" type="datetimeFigureOut">
              <a:rPr lang="en-US" smtClean="0"/>
              <a:t>10/26/2015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88C1-66AC-494C-9E74-8821D80BB0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6651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9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9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9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9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10756-53B3-2948-9663-4FB31A9DBE8E}" type="datetimeFigureOut">
              <a:rPr lang="en-US" smtClean="0"/>
              <a:t>10/26/2015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359"/>
            <a:ext cx="2895600" cy="365125"/>
          </a:xfrm>
          <a:prstGeom prst="rect">
            <a:avLst/>
          </a:prstGeom>
        </p:spPr>
        <p:txBody>
          <a:bodyPr lIns="91397" tIns="45699" rIns="91397" bIns="45699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88C1-66AC-494C-9E74-8821D80BB0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467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10756-53B3-2948-9663-4FB31A9DBE8E}" type="datetimeFigureOut">
              <a:rPr lang="en-US" smtClean="0"/>
              <a:t>10/26/2015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1" y="6356359"/>
            <a:ext cx="2895600" cy="365125"/>
          </a:xfrm>
          <a:prstGeom prst="rect">
            <a:avLst/>
          </a:prstGeom>
        </p:spPr>
        <p:txBody>
          <a:bodyPr lIns="91397" tIns="45699" rIns="91397" bIns="45699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88C1-66AC-494C-9E74-8821D80BB0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513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8" indent="0">
              <a:buNone/>
              <a:defRPr sz="2000" b="1"/>
            </a:lvl2pPr>
            <a:lvl3pPr marL="913977" indent="0">
              <a:buNone/>
              <a:defRPr sz="1800" b="1"/>
            </a:lvl3pPr>
            <a:lvl4pPr marL="1370970" indent="0">
              <a:buNone/>
              <a:defRPr sz="1600" b="1"/>
            </a:lvl4pPr>
            <a:lvl5pPr marL="1827959" indent="0">
              <a:buNone/>
              <a:defRPr sz="1600" b="1"/>
            </a:lvl5pPr>
            <a:lvl6pPr marL="2284947" indent="0">
              <a:buNone/>
              <a:defRPr sz="1600" b="1"/>
            </a:lvl6pPr>
            <a:lvl7pPr marL="2741939" indent="0">
              <a:buNone/>
              <a:defRPr sz="1600" b="1"/>
            </a:lvl7pPr>
            <a:lvl8pPr marL="3198924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8" indent="0">
              <a:buNone/>
              <a:defRPr sz="2000" b="1"/>
            </a:lvl2pPr>
            <a:lvl3pPr marL="913977" indent="0">
              <a:buNone/>
              <a:defRPr sz="1800" b="1"/>
            </a:lvl3pPr>
            <a:lvl4pPr marL="1370970" indent="0">
              <a:buNone/>
              <a:defRPr sz="1600" b="1"/>
            </a:lvl4pPr>
            <a:lvl5pPr marL="1827959" indent="0">
              <a:buNone/>
              <a:defRPr sz="1600" b="1"/>
            </a:lvl5pPr>
            <a:lvl6pPr marL="2284947" indent="0">
              <a:buNone/>
              <a:defRPr sz="1600" b="1"/>
            </a:lvl6pPr>
            <a:lvl7pPr marL="2741939" indent="0">
              <a:buNone/>
              <a:defRPr sz="1600" b="1"/>
            </a:lvl7pPr>
            <a:lvl8pPr marL="3198924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10756-53B3-2948-9663-4FB31A9DBE8E}" type="datetimeFigureOut">
              <a:rPr lang="en-US" smtClean="0"/>
              <a:t>10/26/2015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1" y="6356359"/>
            <a:ext cx="2895600" cy="365125"/>
          </a:xfrm>
          <a:prstGeom prst="rect">
            <a:avLst/>
          </a:prstGeom>
        </p:spPr>
        <p:txBody>
          <a:bodyPr lIns="91397" tIns="45699" rIns="91397" bIns="45699"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88C1-66AC-494C-9E74-8821D80BB0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560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10756-53B3-2948-9663-4FB31A9DBE8E}" type="datetimeFigureOut">
              <a:rPr lang="en-US" smtClean="0"/>
              <a:t>10/26/2015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1" y="6356359"/>
            <a:ext cx="2895600" cy="365125"/>
          </a:xfrm>
          <a:prstGeom prst="rect">
            <a:avLst/>
          </a:prstGeom>
        </p:spPr>
        <p:txBody>
          <a:bodyPr lIns="91397" tIns="45699" rIns="91397" bIns="45699"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88C1-66AC-494C-9E74-8821D80BB0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84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10756-53B3-2948-9663-4FB31A9DBE8E}" type="datetimeFigureOut">
              <a:rPr lang="en-US" smtClean="0"/>
              <a:t>10/26/2015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1" y="6356359"/>
            <a:ext cx="2895600" cy="365125"/>
          </a:xfrm>
          <a:prstGeom prst="rect">
            <a:avLst/>
          </a:prstGeom>
        </p:spPr>
        <p:txBody>
          <a:bodyPr lIns="91397" tIns="45699" rIns="91397" bIns="45699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88C1-66AC-494C-9E74-8821D80BB0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028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88" indent="0">
              <a:buNone/>
              <a:defRPr sz="1200"/>
            </a:lvl2pPr>
            <a:lvl3pPr marL="913977" indent="0">
              <a:buNone/>
              <a:defRPr sz="1000"/>
            </a:lvl3pPr>
            <a:lvl4pPr marL="1370970" indent="0">
              <a:buNone/>
              <a:defRPr sz="900"/>
            </a:lvl4pPr>
            <a:lvl5pPr marL="1827959" indent="0">
              <a:buNone/>
              <a:defRPr sz="900"/>
            </a:lvl5pPr>
            <a:lvl6pPr marL="2284947" indent="0">
              <a:buNone/>
              <a:defRPr sz="900"/>
            </a:lvl6pPr>
            <a:lvl7pPr marL="2741939" indent="0">
              <a:buNone/>
              <a:defRPr sz="900"/>
            </a:lvl7pPr>
            <a:lvl8pPr marL="3198924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10756-53B3-2948-9663-4FB31A9DBE8E}" type="datetimeFigureOut">
              <a:rPr lang="en-US" smtClean="0"/>
              <a:t>10/26/2015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1" y="6356359"/>
            <a:ext cx="2895600" cy="365125"/>
          </a:xfrm>
          <a:prstGeom prst="rect">
            <a:avLst/>
          </a:prstGeom>
        </p:spPr>
        <p:txBody>
          <a:bodyPr lIns="91397" tIns="45699" rIns="91397" bIns="45699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88C1-66AC-494C-9E74-8821D80BB0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423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88" indent="0">
              <a:buNone/>
              <a:defRPr sz="2800"/>
            </a:lvl2pPr>
            <a:lvl3pPr marL="913977" indent="0">
              <a:buNone/>
              <a:defRPr sz="2400"/>
            </a:lvl3pPr>
            <a:lvl4pPr marL="1370970" indent="0">
              <a:buNone/>
              <a:defRPr sz="2000"/>
            </a:lvl4pPr>
            <a:lvl5pPr marL="1827959" indent="0">
              <a:buNone/>
              <a:defRPr sz="2000"/>
            </a:lvl5pPr>
            <a:lvl6pPr marL="2284947" indent="0">
              <a:buNone/>
              <a:defRPr sz="2000"/>
            </a:lvl6pPr>
            <a:lvl7pPr marL="2741939" indent="0">
              <a:buNone/>
              <a:defRPr sz="2000"/>
            </a:lvl7pPr>
            <a:lvl8pPr marL="3198924" indent="0">
              <a:buNone/>
              <a:defRPr sz="2000"/>
            </a:lvl8pPr>
            <a:lvl9pPr marL="3655917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88" indent="0">
              <a:buNone/>
              <a:defRPr sz="1200"/>
            </a:lvl2pPr>
            <a:lvl3pPr marL="913977" indent="0">
              <a:buNone/>
              <a:defRPr sz="1000"/>
            </a:lvl3pPr>
            <a:lvl4pPr marL="1370970" indent="0">
              <a:buNone/>
              <a:defRPr sz="900"/>
            </a:lvl4pPr>
            <a:lvl5pPr marL="1827959" indent="0">
              <a:buNone/>
              <a:defRPr sz="900"/>
            </a:lvl5pPr>
            <a:lvl6pPr marL="2284947" indent="0">
              <a:buNone/>
              <a:defRPr sz="900"/>
            </a:lvl6pPr>
            <a:lvl7pPr marL="2741939" indent="0">
              <a:buNone/>
              <a:defRPr sz="900"/>
            </a:lvl7pPr>
            <a:lvl8pPr marL="3198924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10756-53B3-2948-9663-4FB31A9DBE8E}" type="datetimeFigureOut">
              <a:rPr lang="en-US" smtClean="0"/>
              <a:t>10/26/2015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1" y="6356359"/>
            <a:ext cx="2895600" cy="365125"/>
          </a:xfrm>
          <a:prstGeom prst="rect">
            <a:avLst/>
          </a:prstGeom>
        </p:spPr>
        <p:txBody>
          <a:bodyPr lIns="91397" tIns="45699" rIns="91397" bIns="45699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88C1-66AC-494C-9E74-8821D80BB0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26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60457"/>
            <a:ext cx="8229600" cy="1143000"/>
          </a:xfrm>
          <a:prstGeom prst="rect">
            <a:avLst/>
          </a:prstGeom>
        </p:spPr>
        <p:txBody>
          <a:bodyPr vert="horz" lIns="91397" tIns="45699" rIns="91397" bIns="45699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86021"/>
            <a:ext cx="8229600" cy="3765550"/>
          </a:xfrm>
          <a:prstGeom prst="rect">
            <a:avLst/>
          </a:prstGeom>
        </p:spPr>
        <p:txBody>
          <a:bodyPr vert="horz" lIns="91397" tIns="45699" rIns="91397" bIns="45699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9"/>
            <a:ext cx="2133600" cy="365125"/>
          </a:xfrm>
          <a:prstGeom prst="rect">
            <a:avLst/>
          </a:prstGeom>
        </p:spPr>
        <p:txBody>
          <a:bodyPr vert="horz" lIns="91397" tIns="45699" rIns="91397" bIns="4569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10756-53B3-2948-9663-4FB31A9DBE8E}" type="datetimeFigureOut">
              <a:rPr lang="en-US" smtClean="0"/>
              <a:t>10/26/2015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9"/>
            <a:ext cx="2133600" cy="365125"/>
          </a:xfrm>
          <a:prstGeom prst="rect">
            <a:avLst/>
          </a:prstGeom>
        </p:spPr>
        <p:txBody>
          <a:bodyPr vert="horz" lIns="91397" tIns="45699" rIns="91397" bIns="4569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C88C1-66AC-494C-9E74-8821D80BB0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11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6988" rtl="0" eaLnBrk="1" latinLnBrk="0" hangingPunct="1">
        <a:spcBef>
          <a:spcPct val="0"/>
        </a:spcBef>
        <a:buNone/>
        <a:defRPr sz="4400" kern="1200">
          <a:solidFill>
            <a:srgbClr val="0B5BA0"/>
          </a:solidFill>
          <a:latin typeface="+mj-lt"/>
          <a:ea typeface="+mj-ea"/>
          <a:cs typeface="+mj-cs"/>
        </a:defRPr>
      </a:lvl1pPr>
    </p:titleStyle>
    <p:bodyStyle>
      <a:lvl1pPr marL="342744" indent="-342744" algn="l" defTabSz="456988" rtl="0" eaLnBrk="1" latinLnBrk="0" hangingPunct="1">
        <a:spcBef>
          <a:spcPct val="20000"/>
        </a:spcBef>
        <a:buClr>
          <a:srgbClr val="1189D4"/>
        </a:buClr>
        <a:buFont typeface="Arial"/>
        <a:buChar char="•"/>
        <a:defRPr sz="3200" kern="1200">
          <a:solidFill>
            <a:srgbClr val="0B5BA0"/>
          </a:solidFill>
          <a:latin typeface="+mn-lt"/>
          <a:ea typeface="+mn-ea"/>
          <a:cs typeface="+mn-cs"/>
        </a:defRPr>
      </a:lvl1pPr>
      <a:lvl2pPr marL="742608" indent="-285618" algn="l" defTabSz="456988" rtl="0" eaLnBrk="1" latinLnBrk="0" hangingPunct="1">
        <a:spcBef>
          <a:spcPct val="20000"/>
        </a:spcBef>
        <a:buClr>
          <a:srgbClr val="1189D4"/>
        </a:buClr>
        <a:buFont typeface="Arial"/>
        <a:buChar char="–"/>
        <a:defRPr sz="2800" kern="1200">
          <a:solidFill>
            <a:srgbClr val="0B5BA0"/>
          </a:solidFill>
          <a:latin typeface="+mn-lt"/>
          <a:ea typeface="+mn-ea"/>
          <a:cs typeface="+mn-cs"/>
        </a:defRPr>
      </a:lvl2pPr>
      <a:lvl3pPr marL="1142471" indent="-228493" algn="l" defTabSz="456988" rtl="0" eaLnBrk="1" latinLnBrk="0" hangingPunct="1">
        <a:spcBef>
          <a:spcPct val="20000"/>
        </a:spcBef>
        <a:buClr>
          <a:srgbClr val="1189D4"/>
        </a:buClr>
        <a:buFont typeface="Arial"/>
        <a:buChar char="•"/>
        <a:defRPr sz="2400" kern="1200">
          <a:solidFill>
            <a:srgbClr val="0B5BA0"/>
          </a:solidFill>
          <a:latin typeface="+mn-lt"/>
          <a:ea typeface="+mn-ea"/>
          <a:cs typeface="+mn-cs"/>
        </a:defRPr>
      </a:lvl3pPr>
      <a:lvl4pPr marL="1599462" indent="-228493" algn="l" defTabSz="456988" rtl="0" eaLnBrk="1" latinLnBrk="0" hangingPunct="1">
        <a:spcBef>
          <a:spcPct val="20000"/>
        </a:spcBef>
        <a:buClr>
          <a:srgbClr val="1189D4"/>
        </a:buClr>
        <a:buFont typeface="Arial"/>
        <a:buChar char="–"/>
        <a:defRPr sz="2000" kern="1200">
          <a:solidFill>
            <a:srgbClr val="0B5BA0"/>
          </a:solidFill>
          <a:latin typeface="+mn-lt"/>
          <a:ea typeface="+mn-ea"/>
          <a:cs typeface="+mn-cs"/>
        </a:defRPr>
      </a:lvl4pPr>
      <a:lvl5pPr marL="2056455" indent="-228493" algn="l" defTabSz="456988" rtl="0" eaLnBrk="1" latinLnBrk="0" hangingPunct="1">
        <a:spcBef>
          <a:spcPct val="20000"/>
        </a:spcBef>
        <a:buClr>
          <a:srgbClr val="1189D4"/>
        </a:buClr>
        <a:buFont typeface="Arial"/>
        <a:buChar char="»"/>
        <a:defRPr sz="2000" kern="1200">
          <a:solidFill>
            <a:srgbClr val="0B5BA0"/>
          </a:solidFill>
          <a:latin typeface="+mn-lt"/>
          <a:ea typeface="+mn-ea"/>
          <a:cs typeface="+mn-cs"/>
        </a:defRPr>
      </a:lvl5pPr>
      <a:lvl6pPr marL="2513445" indent="-228493" algn="l" defTabSz="45698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32" indent="-228493" algn="l" defTabSz="45698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23" indent="-228493" algn="l" defTabSz="45698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10" indent="-228493" algn="l" defTabSz="45698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9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8" algn="l" defTabSz="4569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7" algn="l" defTabSz="4569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70" algn="l" defTabSz="4569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59" algn="l" defTabSz="4569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47" algn="l" defTabSz="4569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9" algn="l" defTabSz="4569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24" algn="l" defTabSz="4569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17" algn="l" defTabSz="4569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 of TOEFL Requirements</a:t>
            </a:r>
            <a:br>
              <a:rPr lang="en-US" dirty="0" smtClean="0"/>
            </a:br>
            <a:r>
              <a:rPr lang="en-US" sz="2700" dirty="0" smtClean="0"/>
              <a:t>of International Graduate Students Registered in 2015 Fall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		Score			      Number of students  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 err="1" smtClean="0"/>
              <a:t>iBT</a:t>
            </a:r>
            <a:r>
              <a:rPr lang="en-US" dirty="0" smtClean="0"/>
              <a:t> 111-120		66    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 err="1" smtClean="0"/>
              <a:t>iBT</a:t>
            </a:r>
            <a:r>
              <a:rPr lang="en-US" dirty="0" smtClean="0"/>
              <a:t> 100-110		312   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 err="1" smtClean="0"/>
              <a:t>iBT</a:t>
            </a:r>
            <a:r>
              <a:rPr lang="en-US" dirty="0" smtClean="0"/>
              <a:t>  90-99			335  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 err="1" smtClean="0"/>
              <a:t>iBT</a:t>
            </a:r>
            <a:r>
              <a:rPr lang="en-US" dirty="0" smtClean="0"/>
              <a:t>  79-89			197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UD Undergraduate Admission Requirement:</a:t>
            </a:r>
          </a:p>
          <a:p>
            <a:pPr marL="0" indent="0">
              <a:buNone/>
            </a:pPr>
            <a:r>
              <a:rPr lang="en-US" dirty="0"/>
              <a:t>The minimum TOEFL score required is 90 (</a:t>
            </a:r>
            <a:r>
              <a:rPr lang="en-US" dirty="0" err="1"/>
              <a:t>TOEFLibt</a:t>
            </a:r>
            <a:r>
              <a:rPr lang="en-US" dirty="0"/>
              <a:t>) or 570 (paper).  </a:t>
            </a:r>
            <a:r>
              <a:rPr lang="en-US" dirty="0" smtClean="0"/>
              <a:t>An </a:t>
            </a:r>
            <a:r>
              <a:rPr lang="en-US" dirty="0"/>
              <a:t>IELTS score of 6.5 or better may be submitted in place of a TOEFL score.</a:t>
            </a:r>
          </a:p>
        </p:txBody>
      </p:sp>
    </p:spTree>
    <p:extLst>
      <p:ext uri="{BB962C8B-B14F-4D97-AF65-F5344CB8AC3E}">
        <p14:creationId xmlns:p14="http://schemas.microsoft.com/office/powerpoint/2010/main" val="197022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4">
      <a:dk1>
        <a:srgbClr val="00539F"/>
      </a:dk1>
      <a:lt1>
        <a:srgbClr val="BDBDBD"/>
      </a:lt1>
      <a:dk2>
        <a:srgbClr val="002663"/>
      </a:dk2>
      <a:lt2>
        <a:srgbClr val="FFFFFF"/>
      </a:lt2>
      <a:accent1>
        <a:srgbClr val="9CCAEF"/>
      </a:accent1>
      <a:accent2>
        <a:srgbClr val="BEA968"/>
      </a:accent2>
      <a:accent3>
        <a:srgbClr val="AFD12F"/>
      </a:accent3>
      <a:accent4>
        <a:srgbClr val="F48518"/>
      </a:accent4>
      <a:accent5>
        <a:srgbClr val="B4B5B8"/>
      </a:accent5>
      <a:accent6>
        <a:srgbClr val="FFD200"/>
      </a:accent6>
      <a:hlink>
        <a:srgbClr val="C4D8E5"/>
      </a:hlink>
      <a:folHlink>
        <a:srgbClr val="BDBDB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0765858E41B442805D9D62860F4C2A" ma:contentTypeVersion="1" ma:contentTypeDescription="Create a new document." ma:contentTypeScope="" ma:versionID="3cd197234e398023445a7a5f565ba52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7C0148D-CB02-4947-8C74-70A2CFA4E1CC}">
  <ds:schemaRefs>
    <ds:schemaRef ds:uri="http://purl.org/dc/elements/1.1/"/>
    <ds:schemaRef ds:uri="http://schemas.microsoft.com/sharepoint/v3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20DD10B-6D4A-4BB5-BD4D-89A255E375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F9BB5D4-3D79-4186-B1E1-7DF48DFB84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2180</TotalTime>
  <Words>58</Words>
  <Application>Microsoft Office PowerPoint</Application>
  <PresentationFormat>On-screen Show (4:3)</PresentationFormat>
  <Paragraphs>11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Review of TOEFL Requirements of International Graduate Students Registered in 2015 Fall</vt:lpstr>
    </vt:vector>
  </TitlesOfParts>
  <Company>University of Delaware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Heather Harwood</dc:creator>
  <cp:lastModifiedBy>Mary Martin</cp:lastModifiedBy>
  <cp:revision>93</cp:revision>
  <cp:lastPrinted>2015-05-18T13:25:52Z</cp:lastPrinted>
  <dcterms:created xsi:type="dcterms:W3CDTF">2015-01-05T18:38:32Z</dcterms:created>
  <dcterms:modified xsi:type="dcterms:W3CDTF">2015-10-27T00:10:57Z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0x010100DB0765858E41B442805D9D62860F4C2A</vt:lpwstr>
  </property>
</Properties>
</file>