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18" r:id="rId5"/>
  </p:sldIdLst>
  <p:sldSz cx="9144000" cy="6858000" type="screen4x3"/>
  <p:notesSz cx="7019925" cy="9305925"/>
  <p:defaultTextStyle>
    <a:defPPr>
      <a:defRPr lang="en-US"/>
    </a:defPPr>
    <a:lvl1pPr marL="0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456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9D4"/>
    <a:srgbClr val="0B5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4D8E83E-49EB-4594-A3E8-C45C871547D4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84FE189-971E-48E7-89B7-BEC93939B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FE189-971E-48E7-89B7-BEC93939B1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9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30779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86553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Department/Subtitle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1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7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9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65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1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2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2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lIns="91397" tIns="45699" rIns="91397" bIns="45699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0457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86021"/>
            <a:ext cx="8229600" cy="3765550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10756-53B3-2948-9663-4FB31A9DBE8E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88C1-66AC-494C-9E74-8821D80BB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1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988" rtl="0" eaLnBrk="1" latinLnBrk="0" hangingPunct="1">
        <a:spcBef>
          <a:spcPct val="0"/>
        </a:spcBef>
        <a:buNone/>
        <a:defRPr sz="4400" kern="1200">
          <a:solidFill>
            <a:srgbClr val="0B5BA0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456988" rtl="0" eaLnBrk="1" latinLnBrk="0" hangingPunct="1">
        <a:spcBef>
          <a:spcPct val="20000"/>
        </a:spcBef>
        <a:buClr>
          <a:srgbClr val="1189D4"/>
        </a:buClr>
        <a:buFont typeface="Arial"/>
        <a:buChar char="•"/>
        <a:defRPr sz="3200" kern="1200">
          <a:solidFill>
            <a:srgbClr val="0B5BA0"/>
          </a:solidFill>
          <a:latin typeface="+mn-lt"/>
          <a:ea typeface="+mn-ea"/>
          <a:cs typeface="+mn-cs"/>
        </a:defRPr>
      </a:lvl1pPr>
      <a:lvl2pPr marL="742608" indent="-285618" algn="l" defTabSz="456988" rtl="0" eaLnBrk="1" latinLnBrk="0" hangingPunct="1">
        <a:spcBef>
          <a:spcPct val="20000"/>
        </a:spcBef>
        <a:buClr>
          <a:srgbClr val="1189D4"/>
        </a:buClr>
        <a:buFont typeface="Arial"/>
        <a:buChar char="–"/>
        <a:defRPr sz="2800" kern="1200">
          <a:solidFill>
            <a:srgbClr val="0B5BA0"/>
          </a:solidFill>
          <a:latin typeface="+mn-lt"/>
          <a:ea typeface="+mn-ea"/>
          <a:cs typeface="+mn-cs"/>
        </a:defRPr>
      </a:lvl2pPr>
      <a:lvl3pPr marL="1142471" indent="-228493" algn="l" defTabSz="456988" rtl="0" eaLnBrk="1" latinLnBrk="0" hangingPunct="1">
        <a:spcBef>
          <a:spcPct val="20000"/>
        </a:spcBef>
        <a:buClr>
          <a:srgbClr val="1189D4"/>
        </a:buClr>
        <a:buFont typeface="Arial"/>
        <a:buChar char="•"/>
        <a:defRPr sz="2400" kern="1200">
          <a:solidFill>
            <a:srgbClr val="0B5BA0"/>
          </a:solidFill>
          <a:latin typeface="+mn-lt"/>
          <a:ea typeface="+mn-ea"/>
          <a:cs typeface="+mn-cs"/>
        </a:defRPr>
      </a:lvl3pPr>
      <a:lvl4pPr marL="1599462" indent="-228493" algn="l" defTabSz="456988" rtl="0" eaLnBrk="1" latinLnBrk="0" hangingPunct="1">
        <a:spcBef>
          <a:spcPct val="20000"/>
        </a:spcBef>
        <a:buClr>
          <a:srgbClr val="1189D4"/>
        </a:buClr>
        <a:buFont typeface="Arial"/>
        <a:buChar char="–"/>
        <a:defRPr sz="2000" kern="1200">
          <a:solidFill>
            <a:srgbClr val="0B5BA0"/>
          </a:solidFill>
          <a:latin typeface="+mn-lt"/>
          <a:ea typeface="+mn-ea"/>
          <a:cs typeface="+mn-cs"/>
        </a:defRPr>
      </a:lvl4pPr>
      <a:lvl5pPr marL="2056455" indent="-228493" algn="l" defTabSz="456988" rtl="0" eaLnBrk="1" latinLnBrk="0" hangingPunct="1">
        <a:spcBef>
          <a:spcPct val="20000"/>
        </a:spcBef>
        <a:buClr>
          <a:srgbClr val="1189D4"/>
        </a:buClr>
        <a:buFont typeface="Arial"/>
        <a:buChar char="»"/>
        <a:defRPr sz="2000" kern="1200">
          <a:solidFill>
            <a:srgbClr val="0B5BA0"/>
          </a:solidFill>
          <a:latin typeface="+mn-lt"/>
          <a:ea typeface="+mn-ea"/>
          <a:cs typeface="+mn-cs"/>
        </a:defRPr>
      </a:lvl5pPr>
      <a:lvl6pPr marL="2513445" indent="-228493" algn="l" defTabSz="4569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4569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4569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4569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TOEFL Requirements</a:t>
            </a:r>
            <a:br>
              <a:rPr lang="en-US" dirty="0" smtClean="0"/>
            </a:br>
            <a:r>
              <a:rPr lang="en-US" sz="2700" dirty="0" smtClean="0"/>
              <a:t>of International Graduate Students Registered in 2015 Fall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		Score			      Number of students 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iBT</a:t>
            </a:r>
            <a:r>
              <a:rPr lang="en-US" dirty="0" smtClean="0"/>
              <a:t> 111-120		66   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iBT</a:t>
            </a:r>
            <a:r>
              <a:rPr lang="en-US" dirty="0" smtClean="0"/>
              <a:t> 100-110		312  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iBT</a:t>
            </a:r>
            <a:r>
              <a:rPr lang="en-US" dirty="0" smtClean="0"/>
              <a:t>  90-99			335 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iBT</a:t>
            </a:r>
            <a:r>
              <a:rPr lang="en-US" dirty="0" smtClean="0"/>
              <a:t>  79-89			197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UD Undergraduate Admission Requirement:</a:t>
            </a:r>
          </a:p>
          <a:p>
            <a:pPr marL="0" indent="0">
              <a:buNone/>
            </a:pPr>
            <a:r>
              <a:rPr lang="en-US" dirty="0"/>
              <a:t>The minimum TOEFL score required is 90 (</a:t>
            </a:r>
            <a:r>
              <a:rPr lang="en-US" dirty="0" err="1"/>
              <a:t>TOEFLibt</a:t>
            </a:r>
            <a:r>
              <a:rPr lang="en-US" dirty="0"/>
              <a:t>) or 570 (paper).  </a:t>
            </a:r>
            <a:r>
              <a:rPr lang="en-US" dirty="0" smtClean="0"/>
              <a:t>An </a:t>
            </a:r>
            <a:r>
              <a:rPr lang="en-US" dirty="0"/>
              <a:t>IELTS score of 6.5 or better may be submitted in place of a TOEFL score.</a:t>
            </a:r>
          </a:p>
        </p:txBody>
      </p:sp>
    </p:spTree>
    <p:extLst>
      <p:ext uri="{BB962C8B-B14F-4D97-AF65-F5344CB8AC3E}">
        <p14:creationId xmlns:p14="http://schemas.microsoft.com/office/powerpoint/2010/main" val="19702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539F"/>
      </a:dk1>
      <a:lt1>
        <a:srgbClr val="BDBDBD"/>
      </a:lt1>
      <a:dk2>
        <a:srgbClr val="002663"/>
      </a:dk2>
      <a:lt2>
        <a:srgbClr val="FFFFFF"/>
      </a:lt2>
      <a:accent1>
        <a:srgbClr val="9CCAEF"/>
      </a:accent1>
      <a:accent2>
        <a:srgbClr val="BEA968"/>
      </a:accent2>
      <a:accent3>
        <a:srgbClr val="AFD12F"/>
      </a:accent3>
      <a:accent4>
        <a:srgbClr val="F48518"/>
      </a:accent4>
      <a:accent5>
        <a:srgbClr val="B4B5B8"/>
      </a:accent5>
      <a:accent6>
        <a:srgbClr val="FFD200"/>
      </a:accent6>
      <a:hlink>
        <a:srgbClr val="C4D8E5"/>
      </a:hlink>
      <a:folHlink>
        <a:srgbClr val="BDBD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0765858E41B442805D9D62860F4C2A" ma:contentTypeVersion="1" ma:contentTypeDescription="Create a new document." ma:contentTypeScope="" ma:versionID="3cd197234e398023445a7a5f565ba52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9BB5D4-3D79-4186-B1E1-7DF48DFB84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0DD10B-6D4A-4BB5-BD4D-89A255E37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C0148D-CB02-4947-8C74-70A2CFA4E1CC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5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Review of TOEFL Requirements of International Graduate Students Registered in 2015 Fall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Heather Harwood</dc:creator>
  <cp:lastModifiedBy>Mary Martin</cp:lastModifiedBy>
  <cp:revision>94</cp:revision>
  <cp:lastPrinted>2015-05-18T13:25:52Z</cp:lastPrinted>
  <dcterms:created xsi:type="dcterms:W3CDTF">2015-01-05T18:38:32Z</dcterms:created>
  <dcterms:modified xsi:type="dcterms:W3CDTF">2015-10-27T00:13:24Z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0x010100DB0765858E41B442805D9D62860F4C2A</vt:lpwstr>
  </property>
</Properties>
</file>