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6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0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1088D2-8C8C-4B72-BBF4-7A6F800BA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8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1088D2-8C8C-4B72-BBF4-7A6F800BA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4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1088D2-8C8C-4B72-BBF4-7A6F800BA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5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>
            <a:normAutofit/>
          </a:bodyPr>
          <a:lstStyle>
            <a:lvl1pPr algn="l">
              <a:defRPr sz="4267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1088D2-8C8C-4B72-BBF4-7A6F800BA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3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2"/>
            <a:ext cx="4038600" cy="4144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4038600" cy="4144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1088D2-8C8C-4B72-BBF4-7A6F800BA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3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2"/>
            <a:ext cx="4040188" cy="103187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43002"/>
            <a:ext cx="4041775" cy="103187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1088D2-8C8C-4B72-BBF4-7A6F800BA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1088D2-8C8C-4B72-BBF4-7A6F800BA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1088D2-8C8C-4B72-BBF4-7A6F800BA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971550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514602"/>
            <a:ext cx="3008313" cy="36115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1088D2-8C8C-4B72-BBF4-7A6F800BA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0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1088D2-8C8C-4B72-BBF4-7A6F800BA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1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2192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590802"/>
            <a:ext cx="8229600" cy="3534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tx2"/>
                </a:solidFill>
                <a:latin typeface="Helvetica Neue" charset="0"/>
              </a:defRPr>
            </a:lvl1pPr>
          </a:lstStyle>
          <a:p>
            <a:fld id="{E91088D2-8C8C-4B72-BBF4-7A6F800BA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585" rtl="0" eaLnBrk="1" fontAlgn="base" hangingPunct="1">
        <a:spcBef>
          <a:spcPct val="0"/>
        </a:spcBef>
        <a:spcAft>
          <a:spcPct val="0"/>
        </a:spcAft>
        <a:defRPr sz="4267" kern="1200">
          <a:solidFill>
            <a:schemeClr val="tx2"/>
          </a:solidFill>
          <a:latin typeface="Calibri"/>
          <a:ea typeface="Geneva" pitchFamily="-65" charset="-128"/>
          <a:cs typeface="Calibri"/>
        </a:defRPr>
      </a:lvl1pPr>
      <a:lvl2pPr algn="ctr" defTabSz="609585" rtl="0" eaLnBrk="1" fontAlgn="base" hangingPunct="1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609585" rtl="0" eaLnBrk="1" fontAlgn="base" hangingPunct="1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609585" rtl="0" eaLnBrk="1" fontAlgn="base" hangingPunct="1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609585" rtl="0" eaLnBrk="1" fontAlgn="base" hangingPunct="1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609585" algn="ctr" defTabSz="609585" rtl="0" eaLnBrk="1" fontAlgn="base" hangingPunct="1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1219170" algn="ctr" defTabSz="609585" rtl="0" eaLnBrk="1" fontAlgn="base" hangingPunct="1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828754" algn="ctr" defTabSz="609585" rtl="0" eaLnBrk="1" fontAlgn="base" hangingPunct="1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2438339" algn="ctr" defTabSz="609585" rtl="0" eaLnBrk="1" fontAlgn="base" hangingPunct="1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2"/>
          </a:solidFill>
          <a:latin typeface="Calibri"/>
          <a:ea typeface="Geneva" pitchFamily="-65" charset="-128"/>
          <a:cs typeface="Calibri"/>
        </a:defRPr>
      </a:lvl1pPr>
      <a:lvl2pPr marL="990575" indent="-380990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2"/>
          </a:solidFill>
          <a:latin typeface="Calibri"/>
          <a:ea typeface="Geneva" pitchFamily="-65" charset="-128"/>
          <a:cs typeface="Calibri"/>
        </a:defRPr>
      </a:lvl2pPr>
      <a:lvl3pPr marL="1523962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3pPr>
      <a:lvl4pPr marL="2133547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4pPr>
      <a:lvl5pPr marL="2743131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ire.udel.edu/bi" TargetMode="External"/><Relationship Id="rId2" Type="http://schemas.openxmlformats.org/officeDocument/2006/relationships/hyperlink" Target="http://ire.udel.edu/dashboard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del.edu/udataglance" TargetMode="External"/><Relationship Id="rId5" Type="http://schemas.openxmlformats.org/officeDocument/2006/relationships/hyperlink" Target="http://www.udel.edu/registrar/faculty_staff/reports/index.html" TargetMode="External"/><Relationship Id="rId4" Type="http://schemas.openxmlformats.org/officeDocument/2006/relationships/hyperlink" Target="http://ire.udel.edu/bi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Resources for Program Monitoring and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Institutional Research and 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2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Collaboration with Graduate Office</a:t>
            </a:r>
          </a:p>
          <a:p>
            <a:pPr lvl="1"/>
            <a:r>
              <a:rPr lang="en-US" dirty="0" smtClean="0"/>
              <a:t>Understanding Policy and Procedures</a:t>
            </a:r>
          </a:p>
          <a:p>
            <a:pPr lvl="1"/>
            <a:r>
              <a:rPr lang="en-US" dirty="0" smtClean="0"/>
              <a:t>Graduate Admission Data Mart</a:t>
            </a:r>
          </a:p>
          <a:p>
            <a:pPr lvl="1"/>
            <a:r>
              <a:rPr lang="en-US" dirty="0" smtClean="0"/>
              <a:t>Time to Degree</a:t>
            </a:r>
          </a:p>
          <a:p>
            <a:pPr lvl="1"/>
            <a:r>
              <a:rPr lang="en-US" dirty="0" smtClean="0"/>
              <a:t>Retention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3811"/>
            <a:ext cx="8229600" cy="990600"/>
          </a:xfrm>
        </p:spPr>
        <p:txBody>
          <a:bodyPr/>
          <a:lstStyle/>
          <a:p>
            <a:r>
              <a:rPr lang="en-US" sz="3200" b="1" i="1" dirty="0"/>
              <a:t>APR </a:t>
            </a:r>
            <a:r>
              <a:rPr lang="en-US" sz="3200" b="1" i="1" dirty="0" smtClean="0"/>
              <a:t>Resources (and permanent status review)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87236"/>
            <a:ext cx="8229600" cy="43383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Office of Institutional Research and Effectiveness (IRE) supports departmental Academic Program Review by providing department-specific information related to its students, faculty and resources.  This information will assist the department in addressing specific criteria within two Middle States Standards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Standard III: Design and Delivery of the Student Learning Experience</a:t>
            </a:r>
          </a:p>
          <a:p>
            <a:pPr lvl="0"/>
            <a:r>
              <a:rPr lang="en-US" dirty="0"/>
              <a:t>Standard V: Educational Effectiveness Assessment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Unless otherwise noted, IRE will </a:t>
            </a:r>
            <a:r>
              <a:rPr lang="en-US" dirty="0" smtClean="0"/>
              <a:t>provide:</a:t>
            </a:r>
          </a:p>
          <a:p>
            <a:r>
              <a:rPr lang="en-US" dirty="0" smtClean="0"/>
              <a:t>Student, Human Resources and Fiscal information</a:t>
            </a:r>
          </a:p>
          <a:p>
            <a:r>
              <a:rPr lang="en-US" dirty="0" smtClean="0"/>
              <a:t>standard </a:t>
            </a:r>
            <a:r>
              <a:rPr lang="en-US" dirty="0"/>
              <a:t>summary tables and charts displaying seven-year trends </a:t>
            </a:r>
            <a:endParaRPr lang="en-US" dirty="0" smtClean="0"/>
          </a:p>
          <a:p>
            <a:r>
              <a:rPr lang="en-US" dirty="0" smtClean="0"/>
              <a:t>Excel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5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4"/>
            <a:ext cx="8229600" cy="990600"/>
          </a:xfrm>
        </p:spPr>
        <p:txBody>
          <a:bodyPr/>
          <a:lstStyle/>
          <a:p>
            <a:pPr algn="l"/>
            <a:r>
              <a:rPr lang="en-US" sz="3600" u="sng" dirty="0"/>
              <a:t>Student Information – 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2216" y="1611284"/>
            <a:ext cx="7361151" cy="437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24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560"/>
            <a:ext cx="8229600" cy="990600"/>
          </a:xfrm>
        </p:spPr>
        <p:txBody>
          <a:bodyPr/>
          <a:lstStyle/>
          <a:p>
            <a:pPr algn="l"/>
            <a:r>
              <a:rPr lang="en-US" sz="3600" u="sng" dirty="0"/>
              <a:t>Human and Fiscal Resource Information – </a:t>
            </a:r>
            <a:endParaRPr lang="en-US" sz="36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6960" y="2277688"/>
            <a:ext cx="7547216" cy="258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3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Report Access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583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400" dirty="0">
                <a:hlinkClick r:id="rId2"/>
              </a:rPr>
              <a:t>http://ire.udel.edu/dashboards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>
              <a:hlinkClick r:id="rId3" action="ppaction://hlinkfile"/>
            </a:endParaRPr>
          </a:p>
          <a:p>
            <a:r>
              <a:rPr lang="en-US" sz="2400" dirty="0" smtClean="0">
                <a:hlinkClick r:id="rId4"/>
              </a:rPr>
              <a:t>ire.udel.edu/bi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>
                <a:hlinkClick r:id="rId5"/>
              </a:rPr>
              <a:t>www.udel.edu/registrar/faculty_staff/reports/index.html</a:t>
            </a:r>
            <a:endParaRPr lang="en-US" sz="2400" dirty="0" smtClean="0"/>
          </a:p>
          <a:p>
            <a:endParaRPr lang="en-US" sz="2400" dirty="0">
              <a:hlinkClick r:id="rId6"/>
            </a:endParaRPr>
          </a:p>
          <a:p>
            <a:r>
              <a:rPr lang="en-US" sz="2400" dirty="0" smtClean="0">
                <a:hlinkClick r:id="rId6"/>
              </a:rPr>
              <a:t>www.udel.edu/udataglance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9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0155"/>
            <a:ext cx="8229600" cy="68354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UDataGlance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12321" y="4349809"/>
            <a:ext cx="0" cy="4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57543" y="4349809"/>
            <a:ext cx="0" cy="42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282" y="1970468"/>
            <a:ext cx="6349283" cy="3912897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522499" y="1613287"/>
            <a:ext cx="8229600" cy="683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2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918952" y="3541690"/>
            <a:ext cx="1390918" cy="69545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456" y="1262129"/>
            <a:ext cx="8551572" cy="4842456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682581" y="2756079"/>
            <a:ext cx="1390918" cy="68258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0456" y="5306096"/>
            <a:ext cx="3889420" cy="515155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6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UDataGlance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3415" y="2215166"/>
            <a:ext cx="7933385" cy="404396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68946" y="5640947"/>
            <a:ext cx="1777285" cy="37348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2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Data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Advisement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Graduation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7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DWidePowerPoint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DWidePowerPoint" id="{D85C6823-6FC9-41E9-9742-686F7EDCD344}" vid="{9EE30D03-3E76-4F58-B442-7452CDB09A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UDWidePowerPoint</Template>
  <TotalTime>234</TotalTime>
  <Words>125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Geneva</vt:lpstr>
      <vt:lpstr>Helvetica Neue</vt:lpstr>
      <vt:lpstr>ヒラギノ角ゴ Pro W3</vt:lpstr>
      <vt:lpstr>UDWidePowerPoint</vt:lpstr>
      <vt:lpstr>Resources for Program Monitoring and Review</vt:lpstr>
      <vt:lpstr>APR Resources (and permanent status review)</vt:lpstr>
      <vt:lpstr>Student Information – </vt:lpstr>
      <vt:lpstr>Human and Fiscal Resource Information – </vt:lpstr>
      <vt:lpstr>Standard Report Access Options</vt:lpstr>
      <vt:lpstr>UDataGlance</vt:lpstr>
      <vt:lpstr>PowerPoint Presentation</vt:lpstr>
      <vt:lpstr>UDataGlance</vt:lpstr>
      <vt:lpstr>Student Data Reports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IRE Resources for Program Monitoring and Review</dc:title>
  <dc:creator>Sawyer, John E.</dc:creator>
  <cp:lastModifiedBy>Sawyer, John E.</cp:lastModifiedBy>
  <cp:revision>7</cp:revision>
  <dcterms:created xsi:type="dcterms:W3CDTF">2015-10-26T16:29:29Z</dcterms:created>
  <dcterms:modified xsi:type="dcterms:W3CDTF">2015-10-26T20:24:11Z</dcterms:modified>
</cp:coreProperties>
</file>