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57" r:id="rId5"/>
    <p:sldId id="263" r:id="rId6"/>
    <p:sldId id="259" r:id="rId7"/>
    <p:sldId id="285" r:id="rId8"/>
    <p:sldId id="288" r:id="rId9"/>
    <p:sldId id="267" r:id="rId10"/>
    <p:sldId id="286" r:id="rId11"/>
    <p:sldId id="289" r:id="rId12"/>
    <p:sldId id="290" r:id="rId13"/>
    <p:sldId id="291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40A1C-74AE-4AB2-9BF4-5535B7967B0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BBD42-5A08-4C5C-8A9E-14204C75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3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7E21A-1436-4589-AAF7-C4CD0283B1E5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461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1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06368F8-3E3D-4E82-B068-FE00474DE259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41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38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38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36BA0-31E5-4BD6-A7A4-1B07E91947DA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9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3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9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5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4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1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7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9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8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3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06C39-0ABC-42C4-B9BD-B16ABE7BEDC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ACBA6-2D9B-4A0C-8D03-F51B4BF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2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483" y="1543970"/>
            <a:ext cx="9144000" cy="3643171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Chiller" panose="04020404031007020602" pitchFamily="82" charset="0"/>
              </a:rPr>
              <a:t>Woke from the Dead</a:t>
            </a:r>
            <a:r>
              <a:rPr lang="en-US" sz="8000" dirty="0" smtClean="0">
                <a:latin typeface="Chiller" panose="04020404031007020602" pitchFamily="82" charset="0"/>
              </a:rPr>
              <a:t/>
            </a:r>
            <a:br>
              <a:rPr lang="en-US" sz="8000" dirty="0" smtClean="0">
                <a:latin typeface="Chiller" panose="04020404031007020602" pitchFamily="82" charset="0"/>
              </a:rPr>
            </a:br>
            <a:r>
              <a:rPr lang="en-US" sz="2000" dirty="0" smtClean="0">
                <a:latin typeface="Chiller" panose="04020404031007020602" pitchFamily="82" charset="0"/>
              </a:rPr>
              <a:t/>
            </a:r>
            <a:br>
              <a:rPr lang="en-US" sz="2000" dirty="0" smtClean="0">
                <a:latin typeface="Chiller" panose="04020404031007020602" pitchFamily="82" charset="0"/>
              </a:rPr>
            </a:br>
            <a:r>
              <a:rPr lang="en-US" sz="2000" dirty="0" smtClean="0">
                <a:latin typeface="Chiller" panose="04020404031007020602" pitchFamily="82" charset="0"/>
              </a:rPr>
              <a:t/>
            </a:r>
            <a:br>
              <a:rPr lang="en-US" sz="2000" dirty="0" smtClean="0">
                <a:latin typeface="Chiller" panose="04020404031007020602" pitchFamily="82" charset="0"/>
              </a:rPr>
            </a:br>
            <a:r>
              <a:rPr lang="en-US" sz="2000" dirty="0" smtClean="0">
                <a:latin typeface="Chiller" panose="04020404031007020602" pitchFamily="82" charset="0"/>
              </a:rPr>
              <a:t/>
            </a:r>
            <a:br>
              <a:rPr lang="en-US" sz="2000" dirty="0" smtClean="0">
                <a:latin typeface="Chiller" panose="04020404031007020602" pitchFamily="82" charset="0"/>
              </a:rPr>
            </a:br>
            <a:r>
              <a:rPr lang="en-US" sz="2800" dirty="0" smtClean="0">
                <a:latin typeface="+mn-lt"/>
              </a:rPr>
              <a:t>Linda S. Gottfredson, PhD</a:t>
            </a:r>
            <a:br>
              <a:rPr lang="en-US" sz="28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School of Education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University of Delaware</a:t>
            </a:r>
            <a:br>
              <a:rPr lang="en-US" sz="2400" dirty="0" smtClean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0483" y="5304477"/>
            <a:ext cx="9144000" cy="1223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Heterodoxy in </a:t>
            </a:r>
            <a:r>
              <a:rPr lang="en-US" sz="1800" dirty="0" smtClean="0"/>
              <a:t>Psychology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The </a:t>
            </a:r>
            <a:r>
              <a:rPr lang="en-US" sz="1800" dirty="0"/>
              <a:t>2nd Biennial </a:t>
            </a:r>
            <a:r>
              <a:rPr lang="en-US" sz="1800" dirty="0" smtClean="0"/>
              <a:t>Conference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Orange, CA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January 10, 2020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36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1030" y="1221972"/>
            <a:ext cx="9549938" cy="4954991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Social advantage         IQ         Education         Occupation         Income          </a:t>
            </a:r>
            <a:r>
              <a:rPr lang="en-US" sz="1600" dirty="0" smtClean="0">
                <a:solidFill>
                  <a:srgbClr val="FF0000"/>
                </a:solidFill>
              </a:rPr>
              <a:t>Health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31178" y="3456829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22770" y="3461978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47512" y="3456829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419455" y="3445352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35231" y="3270242"/>
            <a:ext cx="8354289" cy="3823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438543" y="3453665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04326" y="2532264"/>
            <a:ext cx="831272" cy="7122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877169" y="2493275"/>
            <a:ext cx="1866926" cy="7277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82258" y="2506474"/>
            <a:ext cx="2963280" cy="7047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77169" y="2532264"/>
            <a:ext cx="4174053" cy="6887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882258" y="2502219"/>
            <a:ext cx="5166148" cy="7248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38199" y="576827"/>
            <a:ext cx="10515600" cy="8568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Denying </a:t>
            </a:r>
            <a:r>
              <a:rPr lang="en-US" sz="3600" i="1" dirty="0" smtClean="0"/>
              <a:t>g</a:t>
            </a:r>
            <a:r>
              <a:rPr lang="en-US" sz="3600" dirty="0" smtClean="0"/>
              <a:t>’s powerful real-world effects </a:t>
            </a:r>
            <a:br>
              <a:rPr lang="en-US" sz="3600" dirty="0" smtClean="0"/>
            </a:br>
            <a:r>
              <a:rPr lang="en-US" sz="3600" dirty="0" smtClean="0"/>
              <a:t>doesn’t neutralize them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Down Arrow 6"/>
          <p:cNvSpPr/>
          <p:nvPr/>
        </p:nvSpPr>
        <p:spPr>
          <a:xfrm>
            <a:off x="5738036" y="3689599"/>
            <a:ext cx="309476" cy="293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23360" y="4789548"/>
            <a:ext cx="4587240" cy="1158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More disappointment, resentment, accusation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More coercive measures to get “social justice”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More anger in all groups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Ignores big risks facing lower-</a:t>
            </a:r>
            <a:r>
              <a:rPr lang="en-US" sz="1600" i="1" dirty="0" smtClean="0">
                <a:solidFill>
                  <a:srgbClr val="FF0000"/>
                </a:solidFill>
              </a:rPr>
              <a:t>g </a:t>
            </a:r>
            <a:r>
              <a:rPr lang="en-US" sz="1600" dirty="0" smtClean="0">
                <a:solidFill>
                  <a:srgbClr val="FF0000"/>
                </a:solidFill>
              </a:rPr>
              <a:t>individuals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52207" y="5947914"/>
            <a:ext cx="3828357" cy="415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“Noble lies” do great harm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31178" y="4019847"/>
            <a:ext cx="3408218" cy="277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Unequal outcomes persist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5738036" y="4371715"/>
            <a:ext cx="309476" cy="293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/>
          <p:cNvSpPr/>
          <p:nvPr/>
        </p:nvSpPr>
        <p:spPr>
          <a:xfrm>
            <a:off x="1172754" y="2493275"/>
            <a:ext cx="856532" cy="968703"/>
          </a:xfrm>
          <a:prstGeom prst="leftBracke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46415" y="2306688"/>
            <a:ext cx="2424809" cy="3846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Biological advantage in </a:t>
            </a:r>
            <a:r>
              <a:rPr lang="en-US" sz="1600" i="1" dirty="0" smtClean="0">
                <a:solidFill>
                  <a:schemeClr val="tx1"/>
                </a:solidFill>
              </a:rPr>
              <a:t>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CBA6-2D9B-4A0C-8D03-F51B4BF3F5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3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979"/>
            <a:ext cx="10351416" cy="85093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Woke ideology exploits a second evolved trait—</a:t>
            </a:r>
            <a:br>
              <a:rPr lang="en-US" sz="3200" dirty="0" smtClean="0"/>
            </a:br>
            <a:r>
              <a:rPr lang="en-US" sz="3200" dirty="0" smtClean="0"/>
              <a:t>humans are exquisitely social beings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6880" y="1696720"/>
            <a:ext cx="7513320" cy="45716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Want to belong &amp; fear shunning</a:t>
            </a:r>
          </a:p>
          <a:p>
            <a:pPr lvl="1"/>
            <a:r>
              <a:rPr lang="en-US" sz="2600" dirty="0" smtClean="0"/>
              <a:t>Deeper than politics</a:t>
            </a:r>
          </a:p>
          <a:p>
            <a:pPr lvl="1"/>
            <a:r>
              <a:rPr lang="en-US" sz="2600" dirty="0" smtClean="0"/>
              <a:t>The ultimate motivated reasoning</a:t>
            </a:r>
          </a:p>
          <a:p>
            <a:pPr lvl="1"/>
            <a:r>
              <a:rPr lang="en-US" sz="2600" dirty="0" smtClean="0"/>
              <a:t>Encourages group-think</a:t>
            </a:r>
          </a:p>
          <a:p>
            <a:pPr lvl="1"/>
            <a:r>
              <a:rPr lang="en-US" sz="2600" dirty="0"/>
              <a:t>U</a:t>
            </a:r>
            <a:r>
              <a:rPr lang="en-US" sz="2600" dirty="0" smtClean="0"/>
              <a:t>ndermines intellectual integrity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Academe is reputational system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sz="2600" dirty="0" smtClean="0"/>
              <a:t>Gauntlet of evaluations</a:t>
            </a:r>
          </a:p>
          <a:p>
            <a:pPr lvl="1" indent="274320"/>
            <a:r>
              <a:rPr lang="en-US" sz="2600" dirty="0" smtClean="0"/>
              <a:t>By colleagues, administrators, editors, etc.</a:t>
            </a:r>
          </a:p>
          <a:p>
            <a:pPr lvl="1" indent="274320"/>
            <a:r>
              <a:rPr lang="en-US" sz="2600" dirty="0" smtClean="0"/>
              <a:t>Who decide promotion, publication, and much else </a:t>
            </a:r>
          </a:p>
          <a:p>
            <a:pPr lvl="1" indent="274320"/>
            <a:r>
              <a:rPr lang="en-US" sz="2600" dirty="0" smtClean="0"/>
              <a:t>Using rules and norms </a:t>
            </a:r>
          </a:p>
          <a:p>
            <a:pPr lvl="1" indent="274320"/>
            <a:r>
              <a:rPr lang="en-US" sz="2600" dirty="0" smtClean="0"/>
              <a:t>Often selectively applied to disfavor the heterodoxy</a:t>
            </a:r>
          </a:p>
          <a:p>
            <a:pPr lvl="1" indent="274320"/>
            <a:r>
              <a:rPr lang="en-US" sz="2600" dirty="0" smtClean="0"/>
              <a:t>And suspended during moral panics</a:t>
            </a:r>
          </a:p>
          <a:p>
            <a:pPr indent="274320"/>
            <a:endParaRPr lang="en-US" sz="2200" dirty="0"/>
          </a:p>
          <a:p>
            <a:pPr indent="274320"/>
            <a:endParaRPr lang="en-US" sz="2200" dirty="0" smtClean="0"/>
          </a:p>
          <a:p>
            <a:pPr indent="274320"/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9236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M</a:t>
            </a:r>
            <a:r>
              <a:rPr lang="en-US" sz="4000" dirty="0" smtClean="0"/>
              <a:t>oral panic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Frenzied public effort to expose and destroy </a:t>
            </a:r>
            <a:r>
              <a:rPr lang="en-US" sz="3600" dirty="0" smtClean="0"/>
              <a:t>an “evil </a:t>
            </a:r>
            <a:r>
              <a:rPr lang="en-US" sz="3600" dirty="0"/>
              <a:t>one”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690688"/>
            <a:ext cx="8776855" cy="42982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Players</a:t>
            </a:r>
          </a:p>
          <a:p>
            <a:pPr lvl="1"/>
            <a:r>
              <a:rPr lang="en-US" sz="2200" dirty="0" smtClean="0"/>
              <a:t>Grandstanding instigator “exposes the evil one”</a:t>
            </a:r>
          </a:p>
          <a:p>
            <a:pPr lvl="1"/>
            <a:r>
              <a:rPr lang="en-US" sz="2200" dirty="0" smtClean="0"/>
              <a:t>Avenging angels rush in to vilify</a:t>
            </a:r>
          </a:p>
          <a:p>
            <a:pPr lvl="1"/>
            <a:r>
              <a:rPr lang="en-US" sz="2200" dirty="0"/>
              <a:t>O</a:t>
            </a:r>
            <a:r>
              <a:rPr lang="en-US" sz="2200" dirty="0" smtClean="0"/>
              <a:t>thers pile on to show moral bona fides</a:t>
            </a:r>
          </a:p>
          <a:p>
            <a:pPr lvl="2"/>
            <a:r>
              <a:rPr lang="en-US" sz="2200" dirty="0" smtClean="0"/>
              <a:t>Colleagues, administrators, media</a:t>
            </a:r>
          </a:p>
          <a:p>
            <a:pPr lvl="1"/>
            <a:r>
              <a:rPr lang="en-US" sz="2200" dirty="0" smtClean="0"/>
              <a:t>Most shun the target, fearing guilt by association</a:t>
            </a:r>
          </a:p>
          <a:p>
            <a:pPr lvl="1"/>
            <a:r>
              <a:rPr lang="en-US" sz="2200" dirty="0" smtClean="0"/>
              <a:t>Administrators twist protections (</a:t>
            </a:r>
            <a:r>
              <a:rPr lang="en-US" sz="2200" dirty="0" err="1" smtClean="0"/>
              <a:t>e.g</a:t>
            </a:r>
            <a:r>
              <a:rPr lang="en-US" sz="2200" dirty="0" smtClean="0"/>
              <a:t>, academic freedom) to justify expulsion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400" dirty="0" smtClean="0"/>
              <a:t>The target</a:t>
            </a:r>
          </a:p>
          <a:p>
            <a:pPr lvl="1"/>
            <a:r>
              <a:rPr lang="en-US" sz="2200" dirty="0"/>
              <a:t>P</a:t>
            </a:r>
            <a:r>
              <a:rPr lang="en-US" sz="2200" dirty="0" smtClean="0"/>
              <a:t>ressure to recant, betray others</a:t>
            </a:r>
          </a:p>
          <a:p>
            <a:pPr marL="457200" lvl="1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Novel social emergency brings out </a:t>
            </a:r>
            <a:br>
              <a:rPr lang="en-US" sz="3200" dirty="0" smtClean="0"/>
            </a:br>
            <a:r>
              <a:rPr lang="en-US" sz="3200" dirty="0" smtClean="0"/>
              <a:t>individual differences in behavior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893" y="1459258"/>
            <a:ext cx="5868787" cy="4351338"/>
          </a:xfrm>
        </p:spPr>
        <p:txBody>
          <a:bodyPr>
            <a:normAutofit/>
          </a:bodyPr>
          <a:lstStyle/>
          <a:p>
            <a:pPr lvl="1"/>
            <a:endParaRPr lang="en-US" sz="3200" dirty="0" smtClean="0"/>
          </a:p>
          <a:p>
            <a:pPr lvl="1"/>
            <a:r>
              <a:rPr lang="en-US" sz="2200" dirty="0" smtClean="0"/>
              <a:t>Opportunists</a:t>
            </a:r>
          </a:p>
          <a:p>
            <a:pPr lvl="1"/>
            <a:r>
              <a:rPr lang="en-US" sz="2200" dirty="0" smtClean="0"/>
              <a:t>True believers</a:t>
            </a:r>
          </a:p>
          <a:p>
            <a:pPr lvl="1"/>
            <a:r>
              <a:rPr lang="en-US" sz="2200" dirty="0" smtClean="0"/>
              <a:t>Groupies</a:t>
            </a:r>
          </a:p>
          <a:p>
            <a:pPr lvl="1"/>
            <a:r>
              <a:rPr lang="en-US" sz="2200" dirty="0" smtClean="0"/>
              <a:t>Go along to get </a:t>
            </a:r>
            <a:r>
              <a:rPr lang="en-US" sz="2200" dirty="0" err="1" smtClean="0"/>
              <a:t>alongs</a:t>
            </a:r>
            <a:endParaRPr lang="en-US" sz="2200" dirty="0" smtClean="0"/>
          </a:p>
          <a:p>
            <a:pPr lvl="1"/>
            <a:r>
              <a:rPr lang="en-US" sz="2200" dirty="0" smtClean="0"/>
              <a:t>Fair weather friends</a:t>
            </a:r>
          </a:p>
          <a:p>
            <a:pPr lvl="1"/>
            <a:r>
              <a:rPr lang="en-US" sz="2200" dirty="0" smtClean="0"/>
              <a:t>“</a:t>
            </a:r>
            <a:r>
              <a:rPr lang="en-US" sz="2200" dirty="0" err="1" smtClean="0"/>
              <a:t>Distancers</a:t>
            </a:r>
            <a:r>
              <a:rPr lang="en-US" sz="2200" dirty="0" smtClean="0"/>
              <a:t>” who know better</a:t>
            </a:r>
          </a:p>
          <a:p>
            <a:pPr lvl="1"/>
            <a:r>
              <a:rPr lang="en-US" sz="2200" dirty="0" smtClean="0"/>
              <a:t>Supportive friends</a:t>
            </a:r>
          </a:p>
          <a:p>
            <a:pPr lvl="1"/>
            <a:r>
              <a:rPr lang="en-US" sz="2200" dirty="0" smtClean="0"/>
              <a:t>Strangers to the rescue</a:t>
            </a:r>
          </a:p>
          <a:p>
            <a:pPr lvl="1"/>
            <a:r>
              <a:rPr lang="en-US" sz="2200" dirty="0" smtClean="0"/>
              <a:t>Strangers expressing gratitude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3465021" y="5299363"/>
            <a:ext cx="5261957" cy="64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Huge silent—silenced—audience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5697" y="2517327"/>
            <a:ext cx="3526676" cy="111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Many are good people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476240" y="2377425"/>
            <a:ext cx="1888604" cy="1473215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3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691" y="365126"/>
            <a:ext cx="10515600" cy="7360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Some lessons in preventing, mitigating, &amp; </a:t>
            </a:r>
            <a:br>
              <a:rPr lang="en-US" sz="3600" dirty="0" smtClean="0"/>
            </a:br>
            <a:r>
              <a:rPr lang="en-US" sz="3600" dirty="0" smtClean="0"/>
              <a:t>surviving anti-heterodoxy in academe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524" y="1572833"/>
            <a:ext cx="9564329" cy="431636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Everyone can make a difference, in some way</a:t>
            </a:r>
          </a:p>
          <a:p>
            <a:r>
              <a:rPr lang="en-US" sz="2200" dirty="0" smtClean="0"/>
              <a:t>Think small—low-stakes transgressions are insidious but least threatening to correct.</a:t>
            </a:r>
          </a:p>
          <a:p>
            <a:r>
              <a:rPr lang="en-US" sz="2200" dirty="0" smtClean="0"/>
              <a:t>Be prepared—know the institution’s written documents inside and out. </a:t>
            </a:r>
          </a:p>
          <a:p>
            <a:r>
              <a:rPr lang="en-US" sz="2200" dirty="0" smtClean="0"/>
              <a:t>Watch for players to make stupid (self-incriminating) mistakes—woke arrogance and over-confidence make them careless. </a:t>
            </a:r>
          </a:p>
          <a:p>
            <a:r>
              <a:rPr lang="en-US" sz="2200" dirty="0" smtClean="0"/>
              <a:t>Beware </a:t>
            </a:r>
            <a:r>
              <a:rPr lang="en-US" sz="2200" dirty="0"/>
              <a:t>the </a:t>
            </a:r>
            <a:r>
              <a:rPr lang="en-US" sz="2200" dirty="0" smtClean="0"/>
              <a:t>stealth dictates </a:t>
            </a:r>
            <a:r>
              <a:rPr lang="en-US" sz="2200" dirty="0"/>
              <a:t>of non-academic </a:t>
            </a:r>
            <a:r>
              <a:rPr lang="en-US" sz="2200" dirty="0" smtClean="0"/>
              <a:t>bureaucrats. </a:t>
            </a:r>
          </a:p>
          <a:p>
            <a:pPr lvl="1"/>
            <a:r>
              <a:rPr lang="en-US" sz="1800" dirty="0" smtClean="0"/>
              <a:t>E.g., see NAS’s new report, </a:t>
            </a:r>
            <a:r>
              <a:rPr lang="en-US" sz="1800" i="1" dirty="0" smtClean="0"/>
              <a:t>Social Justice Education in America.</a:t>
            </a:r>
          </a:p>
          <a:p>
            <a:r>
              <a:rPr lang="en-US" sz="2200" dirty="0" smtClean="0"/>
              <a:t>Enlist big guns where possible (e.g., FIRE).</a:t>
            </a:r>
          </a:p>
          <a:p>
            <a:r>
              <a:rPr lang="en-US" sz="2200" dirty="0" smtClean="0"/>
              <a:t>Create synergy. </a:t>
            </a:r>
            <a:endParaRPr lang="en-US" sz="2200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062006" y="5432430"/>
            <a:ext cx="4070555" cy="619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Like here! Thank you.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1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Needed: Heterodoxy in academe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5833" y="1825626"/>
            <a:ext cx="6508865" cy="1590906"/>
          </a:xfrm>
        </p:spPr>
        <p:txBody>
          <a:bodyPr/>
          <a:lstStyle/>
          <a:p>
            <a:r>
              <a:rPr lang="en-US" dirty="0" smtClean="0"/>
              <a:t>Being stamped out as moral necessity</a:t>
            </a:r>
          </a:p>
          <a:p>
            <a:r>
              <a:rPr lang="en-US" dirty="0" smtClean="0"/>
              <a:t>Why &amp; how?</a:t>
            </a:r>
          </a:p>
          <a:p>
            <a:r>
              <a:rPr lang="en-US" dirty="0" smtClean="0"/>
              <a:t>What can we do?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25832" y="3607319"/>
            <a:ext cx="6508865" cy="1582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05394" y="4138523"/>
            <a:ext cx="7949739" cy="159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08712" y="4134107"/>
            <a:ext cx="5600007" cy="132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/>
              <a:t>Insights from </a:t>
            </a:r>
          </a:p>
          <a:p>
            <a:pPr algn="ctr"/>
            <a:r>
              <a:rPr lang="en-US" sz="2800" b="1" dirty="0" smtClean="0"/>
              <a:t>individual differences psychology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76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Aim 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Summarize how social justice “</a:t>
            </a:r>
            <a:r>
              <a:rPr lang="en-US" dirty="0" err="1" smtClean="0"/>
              <a:t>wokeness</a:t>
            </a:r>
            <a:r>
              <a:rPr lang="en-US" dirty="0" smtClean="0"/>
              <a:t>” has evolved since 1960s to reincarnate the corpse of racial intolerance, and worse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how two distinctively human traits are driving it</a:t>
            </a:r>
          </a:p>
          <a:p>
            <a:pPr marL="514350" indent="-514350">
              <a:buAutoNum type="arabicPeriod"/>
            </a:pPr>
            <a:r>
              <a:rPr lang="en-US" dirty="0" smtClean="0"/>
              <a:t>Offer strategies for protecting heterodoxy in academe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47654" y="4208921"/>
            <a:ext cx="4696691" cy="132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/>
              <a:t>Based on first-hand </a:t>
            </a:r>
          </a:p>
          <a:p>
            <a:pPr algn="ctr"/>
            <a:r>
              <a:rPr lang="en-US" sz="2800" b="1" dirty="0" smtClean="0"/>
              <a:t>observation and experience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3822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59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Woke, stay woke, </a:t>
            </a:r>
            <a:r>
              <a:rPr lang="en-US" sz="3600" dirty="0" err="1" smtClean="0"/>
              <a:t>wokeness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0406"/>
            <a:ext cx="9926782" cy="56775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300" dirty="0" smtClean="0"/>
              <a:t>1972 – black vernacular, from Civil Rights Era </a:t>
            </a:r>
          </a:p>
          <a:p>
            <a:pPr marL="0" indent="0">
              <a:buNone/>
            </a:pPr>
            <a:endParaRPr lang="en-US" sz="1700" dirty="0" smtClean="0"/>
          </a:p>
          <a:p>
            <a:pPr marL="365760"/>
            <a:r>
              <a:rPr lang="en-US" sz="1900" dirty="0" smtClean="0"/>
              <a:t>Awakening </a:t>
            </a:r>
            <a:r>
              <a:rPr lang="en-US" sz="1900" dirty="0"/>
              <a:t>to rights, hope, and pride </a:t>
            </a:r>
          </a:p>
          <a:p>
            <a:pPr marL="731520">
              <a:buFont typeface="Courier New" panose="02070309020205020404" pitchFamily="49" charset="0"/>
              <a:buChar char="o"/>
            </a:pPr>
            <a:r>
              <a:rPr lang="en-US" sz="1700" dirty="0" smtClean="0"/>
              <a:t>“I been sleeping all my life. And now that Mr. [Marcus] Garvey done woke me up, I’m </a:t>
            </a:r>
            <a:r>
              <a:rPr lang="en-US" sz="1700" dirty="0" err="1" smtClean="0"/>
              <a:t>gon</a:t>
            </a:r>
            <a:r>
              <a:rPr lang="en-US" sz="1700" dirty="0" smtClean="0"/>
              <a:t> stay woke. And I’m </a:t>
            </a:r>
            <a:r>
              <a:rPr lang="en-US" sz="1700" dirty="0" err="1" smtClean="0"/>
              <a:t>gon</a:t>
            </a:r>
            <a:r>
              <a:rPr lang="en-US" sz="1700" dirty="0" smtClean="0"/>
              <a:t> help him wake up other black folk.” (B. Beckman)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2300" dirty="0" smtClean="0"/>
              <a:t>2020 –  currently fashionable ideology that inequality proves (white) injustice</a:t>
            </a:r>
          </a:p>
          <a:p>
            <a:pPr marL="0" indent="0">
              <a:buNone/>
            </a:pPr>
            <a:endParaRPr lang="en-US" sz="1600" dirty="0" smtClean="0"/>
          </a:p>
          <a:p>
            <a:pPr marL="365760"/>
            <a:r>
              <a:rPr lang="en-US" sz="1900" dirty="0" smtClean="0"/>
              <a:t>Injustice is endemic. Eradicate it </a:t>
            </a:r>
            <a:r>
              <a:rPr lang="en-US" sz="1900" dirty="0"/>
              <a:t>by any means possible</a:t>
            </a:r>
            <a:endParaRPr lang="en-US" sz="1900" dirty="0" smtClean="0"/>
          </a:p>
          <a:p>
            <a:pPr marL="731520" indent="-285750">
              <a:buFont typeface="Courier New" panose="02070309020205020404" pitchFamily="49" charset="0"/>
              <a:buChar char="o"/>
            </a:pPr>
            <a:r>
              <a:rPr lang="en-US" sz="1700" dirty="0" smtClean="0"/>
              <a:t>“Aware of the truth behind things ‘the man’ doesn’t want you to know, i.e. classism, racism, and any other social injustices”</a:t>
            </a:r>
            <a:endParaRPr lang="en-US" sz="1800" dirty="0"/>
          </a:p>
          <a:p>
            <a:pPr marL="731520" indent="-285750">
              <a:buFont typeface="Courier New" panose="02070309020205020404" pitchFamily="49" charset="0"/>
              <a:buChar char="o"/>
            </a:pPr>
            <a:r>
              <a:rPr lang="en-US" sz="1700" dirty="0" smtClean="0"/>
              <a:t>Be a warrior for “social justice”</a:t>
            </a:r>
          </a:p>
          <a:p>
            <a:pPr marL="445770" indent="0">
              <a:buNone/>
            </a:pPr>
            <a:endParaRPr lang="en-US" sz="1700" dirty="0" smtClean="0"/>
          </a:p>
          <a:p>
            <a:pPr marL="365760"/>
            <a:r>
              <a:rPr lang="en-US" sz="1900" dirty="0" smtClean="0"/>
              <a:t>Signals speaker’s virtue, “being with it”</a:t>
            </a:r>
            <a:endParaRPr lang="en-US" sz="1900" dirty="0"/>
          </a:p>
          <a:p>
            <a:pPr marL="731520" indent="-285750">
              <a:buFont typeface="Courier New" panose="02070309020205020404" pitchFamily="49" charset="0"/>
              <a:buChar char="o"/>
            </a:pPr>
            <a:r>
              <a:rPr lang="en-US" sz="1700" dirty="0" smtClean="0"/>
              <a:t>“Being </a:t>
            </a:r>
            <a:r>
              <a:rPr lang="en-US" sz="1700" dirty="0"/>
              <a:t>very pretentious about how much you care about a social </a:t>
            </a:r>
            <a:r>
              <a:rPr lang="en-US" sz="1700" dirty="0" smtClean="0"/>
              <a:t>issue” </a:t>
            </a:r>
          </a:p>
          <a:p>
            <a:pPr marL="731520" indent="-285750">
              <a:buFont typeface="Courier New" panose="02070309020205020404" pitchFamily="49" charset="0"/>
              <a:buChar char="o"/>
            </a:pPr>
            <a:r>
              <a:rPr lang="en-US" sz="1700" dirty="0" smtClean="0"/>
              <a:t>“Trying to sound like a deep thinker when you’re really just following a trend”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Sources: www.dictionary.com, www.urbandictionary.com, Oxford English Dictionary.</a:t>
            </a:r>
            <a:endParaRPr lang="en-US" sz="15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16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Reflects sociological reasoning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000" dirty="0" smtClean="0"/>
              <a:t>Explicit in the 1970s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862" y="1690688"/>
            <a:ext cx="9549938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Equalitarianism</a:t>
            </a:r>
          </a:p>
          <a:p>
            <a:pPr lvl="1"/>
            <a:r>
              <a:rPr lang="en-US" dirty="0" smtClean="0"/>
              <a:t>All humans born the same</a:t>
            </a:r>
          </a:p>
          <a:p>
            <a:pPr lvl="1"/>
            <a:r>
              <a:rPr lang="en-US" dirty="0" smtClean="0"/>
              <a:t>Only their environments differ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utcomes would be equal if environments (advantages) were too</a:t>
            </a:r>
          </a:p>
          <a:p>
            <a:pPr lvl="1"/>
            <a:r>
              <a:rPr lang="en-US" dirty="0" smtClean="0"/>
              <a:t>Outcomes continue to differ a lot</a:t>
            </a:r>
          </a:p>
          <a:p>
            <a:pPr lvl="1"/>
            <a:r>
              <a:rPr lang="en-US" dirty="0" smtClean="0"/>
              <a:t>Some people are unfairly hogging privileges they do not deserve</a:t>
            </a:r>
          </a:p>
          <a:p>
            <a:pPr lvl="1"/>
            <a:r>
              <a:rPr lang="en-US" dirty="0" smtClean="0"/>
              <a:t>Call them to account and change the system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                            </a:t>
            </a:r>
            <a:r>
              <a:rPr lang="en-US" sz="2000" dirty="0" smtClean="0"/>
              <a:t>Is still the standard social science model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sz="1600" dirty="0" smtClean="0"/>
              <a:t>Family advantage          Child IQ         Education         Occupation          Income         Health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23114" y="5802284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14852" y="5802284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31282" y="5802284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772401" y="5802284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77935" y="5636029"/>
            <a:ext cx="7664334" cy="3823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28804" y="6097992"/>
            <a:ext cx="2934391" cy="3740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And for woke reasoning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839201" y="5805055"/>
            <a:ext cx="3574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123114" y="1432994"/>
            <a:ext cx="4360024" cy="4239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Nothing to do with race, neo-Marxist fad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0207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“</a:t>
            </a:r>
            <a:r>
              <a:rPr lang="en-US" sz="3600" dirty="0" err="1" smtClean="0"/>
              <a:t>Wokeness</a:t>
            </a:r>
            <a:r>
              <a:rPr lang="en-US" sz="3600" dirty="0" smtClean="0"/>
              <a:t>” rhetoric &amp; strategy, 1960-2020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87" y="1478483"/>
            <a:ext cx="2069207" cy="637503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ctr"/>
            <a:endParaRPr lang="en-US" sz="2000" b="0" dirty="0" smtClean="0"/>
          </a:p>
          <a:p>
            <a:pPr algn="ctr"/>
            <a:endParaRPr lang="en-US" sz="2000" b="0" dirty="0"/>
          </a:p>
          <a:p>
            <a:pPr algn="ctr"/>
            <a:endParaRPr lang="en-US" sz="2000" b="0" dirty="0" smtClean="0"/>
          </a:p>
          <a:p>
            <a:pPr algn="ctr"/>
            <a:endParaRPr lang="en-US" sz="2000" b="0" dirty="0"/>
          </a:p>
          <a:p>
            <a:pPr algn="ctr"/>
            <a:r>
              <a:rPr lang="en-US" sz="2000" b="0" dirty="0" smtClean="0"/>
              <a:t> </a:t>
            </a:r>
          </a:p>
          <a:p>
            <a:pPr algn="ctr"/>
            <a:endParaRPr lang="en-US" sz="2000" b="0" dirty="0" smtClean="0"/>
          </a:p>
          <a:p>
            <a:pPr algn="ctr"/>
            <a:r>
              <a:rPr lang="en-US" sz="2000" b="0" dirty="0" smtClean="0"/>
              <a:t>Racial Discrimination</a:t>
            </a:r>
            <a:endParaRPr lang="en-US" sz="12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588" y="2115986"/>
            <a:ext cx="2069206" cy="2960305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274320"/>
            <a:endParaRPr lang="en-US" sz="800" dirty="0" smtClean="0"/>
          </a:p>
          <a:p>
            <a:pPr marL="274320"/>
            <a:r>
              <a:rPr lang="en-US" sz="1600" dirty="0" smtClean="0"/>
              <a:t>Oppression</a:t>
            </a:r>
            <a:endParaRPr lang="en-US" sz="1600" dirty="0"/>
          </a:p>
          <a:p>
            <a:pPr marL="274320"/>
            <a:r>
              <a:rPr lang="en-US" sz="1600" dirty="0"/>
              <a:t>White privilege </a:t>
            </a:r>
          </a:p>
          <a:p>
            <a:pPr marL="274320"/>
            <a:r>
              <a:rPr lang="en-US" sz="1600" dirty="0" err="1" smtClean="0"/>
              <a:t>Microaggression</a:t>
            </a:r>
            <a:endParaRPr lang="en-US" sz="1600" dirty="0" smtClean="0"/>
          </a:p>
          <a:p>
            <a:pPr marL="274320"/>
            <a:r>
              <a:rPr lang="en-US" sz="1600" dirty="0" smtClean="0"/>
              <a:t>Unconscious racism</a:t>
            </a:r>
          </a:p>
          <a:p>
            <a:pPr marL="274320"/>
            <a:r>
              <a:rPr lang="en-US" sz="1600" dirty="0" smtClean="0"/>
              <a:t>Racism</a:t>
            </a:r>
          </a:p>
          <a:p>
            <a:pPr marL="274320"/>
            <a:r>
              <a:rPr lang="en-US" sz="1600" dirty="0" smtClean="0"/>
              <a:t>Discrimination</a:t>
            </a:r>
          </a:p>
          <a:p>
            <a:pPr marL="274320"/>
            <a:r>
              <a:rPr lang="en-US" sz="1600" dirty="0" smtClean="0"/>
              <a:t>Prejudice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6783" y="1463981"/>
            <a:ext cx="2401882" cy="6465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000" b="0" dirty="0" smtClean="0"/>
              <a:t>Coerce compliance to “social justice”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4512" y="2115985"/>
            <a:ext cx="2152973" cy="2960305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274320"/>
            <a:endParaRPr lang="en-US" sz="800" dirty="0" smtClean="0"/>
          </a:p>
          <a:p>
            <a:pPr marL="274320"/>
            <a:r>
              <a:rPr lang="en-US" sz="1600" dirty="0" smtClean="0"/>
              <a:t>Inclusion</a:t>
            </a:r>
            <a:endParaRPr lang="en-US" sz="1600" dirty="0"/>
          </a:p>
          <a:p>
            <a:pPr marL="274320"/>
            <a:r>
              <a:rPr lang="en-US" sz="1600" dirty="0" smtClean="0"/>
              <a:t>Diversity </a:t>
            </a:r>
            <a:endParaRPr lang="en-US" sz="1600" dirty="0"/>
          </a:p>
          <a:p>
            <a:pPr marL="274320"/>
            <a:r>
              <a:rPr lang="en-US" sz="1600" dirty="0" smtClean="0"/>
              <a:t>Affirmative</a:t>
            </a:r>
            <a:endParaRPr lang="en-US" sz="1600" dirty="0"/>
          </a:p>
          <a:p>
            <a:pPr marL="274320"/>
            <a:r>
              <a:rPr lang="en-US" sz="1600" dirty="0"/>
              <a:t>Change standards (hiring, licensing, admissions)</a:t>
            </a:r>
          </a:p>
          <a:p>
            <a:pPr marL="274320"/>
            <a:r>
              <a:rPr lang="en-US" sz="1600" dirty="0" smtClean="0"/>
              <a:t>Compensatory treatment </a:t>
            </a:r>
          </a:p>
          <a:p>
            <a:pPr marL="274320"/>
            <a:r>
              <a:rPr lang="en-US" sz="1600" dirty="0" smtClean="0"/>
              <a:t>Equal treatment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511359" y="1478483"/>
            <a:ext cx="2343883" cy="63208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 smtClean="0"/>
              <a:t>Unequal outcomes </a:t>
            </a:r>
            <a:r>
              <a:rPr lang="en-US" sz="1800" b="0" dirty="0" smtClean="0"/>
              <a:t>(persist)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519729" y="2110567"/>
            <a:ext cx="2336943" cy="268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00" dirty="0" smtClean="0"/>
          </a:p>
          <a:p>
            <a:r>
              <a:rPr lang="en-US" sz="1600" dirty="0" smtClean="0"/>
              <a:t>Academic achievement</a:t>
            </a:r>
          </a:p>
          <a:p>
            <a:r>
              <a:rPr lang="en-US" sz="1600" dirty="0" smtClean="0"/>
              <a:t>Years of education</a:t>
            </a:r>
          </a:p>
          <a:p>
            <a:r>
              <a:rPr lang="en-US" sz="1600" dirty="0" smtClean="0"/>
              <a:t>Job level</a:t>
            </a:r>
          </a:p>
          <a:p>
            <a:r>
              <a:rPr lang="en-US" sz="1600" dirty="0" smtClean="0"/>
              <a:t>Income</a:t>
            </a:r>
          </a:p>
          <a:p>
            <a:r>
              <a:rPr lang="en-US" sz="1600" dirty="0" smtClean="0"/>
              <a:t>Health</a:t>
            </a:r>
          </a:p>
          <a:p>
            <a:r>
              <a:rPr lang="en-US" sz="1600" dirty="0" smtClean="0"/>
              <a:t>Incarceration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1" name="Right Arrow 10"/>
          <p:cNvSpPr/>
          <p:nvPr/>
        </p:nvSpPr>
        <p:spPr>
          <a:xfrm>
            <a:off x="3124240" y="1720642"/>
            <a:ext cx="546429" cy="2493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8896010" y="1721467"/>
            <a:ext cx="379092" cy="2493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4611" y="2115986"/>
            <a:ext cx="582406" cy="29603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2020</a:t>
            </a: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1960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6876" y="2659923"/>
            <a:ext cx="0" cy="18554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rved Left Arrow 18"/>
          <p:cNvSpPr/>
          <p:nvPr/>
        </p:nvSpPr>
        <p:spPr>
          <a:xfrm rot="5400000">
            <a:off x="4225134" y="2476180"/>
            <a:ext cx="1000604" cy="6195805"/>
          </a:xfrm>
          <a:prstGeom prst="curved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09927" y="4692896"/>
            <a:ext cx="2345313" cy="3659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“Proof” of discrimination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Text Placeholder 2"/>
          <p:cNvSpPr txBox="1">
            <a:spLocks/>
          </p:cNvSpPr>
          <p:nvPr/>
        </p:nvSpPr>
        <p:spPr>
          <a:xfrm>
            <a:off x="3744513" y="1463982"/>
            <a:ext cx="2152972" cy="65200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 smtClean="0"/>
              <a:t>Policies to combat it</a:t>
            </a:r>
          </a:p>
        </p:txBody>
      </p:sp>
      <p:sp>
        <p:nvSpPr>
          <p:cNvPr id="26" name="Content Placeholder 5"/>
          <p:cNvSpPr txBox="1">
            <a:spLocks/>
          </p:cNvSpPr>
          <p:nvPr/>
        </p:nvSpPr>
        <p:spPr>
          <a:xfrm>
            <a:off x="9296782" y="2110568"/>
            <a:ext cx="2401883" cy="296572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>
              <a:spcBef>
                <a:spcPts val="1000"/>
              </a:spcBef>
            </a:pPr>
            <a:endParaRPr lang="en-US" sz="800" dirty="0" smtClean="0"/>
          </a:p>
          <a:p>
            <a:pPr marL="274320" lvl="1">
              <a:spcBef>
                <a:spcPts val="1000"/>
              </a:spcBef>
            </a:pPr>
            <a:r>
              <a:rPr lang="en-US" sz="1600" dirty="0" smtClean="0"/>
              <a:t>Rewrite </a:t>
            </a:r>
            <a:r>
              <a:rPr lang="en-US" sz="1600" dirty="0"/>
              <a:t>history</a:t>
            </a:r>
          </a:p>
          <a:p>
            <a:pPr marL="274320" lvl="1">
              <a:spcBef>
                <a:spcPts val="1000"/>
              </a:spcBef>
            </a:pPr>
            <a:r>
              <a:rPr lang="en-US" sz="1600" dirty="0"/>
              <a:t>Add “social justice” to accreditation and promotion standards</a:t>
            </a:r>
          </a:p>
          <a:p>
            <a:pPr marL="274320" lvl="1">
              <a:spcBef>
                <a:spcPts val="1000"/>
              </a:spcBef>
            </a:pPr>
            <a:r>
              <a:rPr lang="en-US" sz="1600" dirty="0" smtClean="0"/>
              <a:t>Indoctrinate </a:t>
            </a:r>
            <a:r>
              <a:rPr lang="en-US" sz="1600" dirty="0"/>
              <a:t>students</a:t>
            </a:r>
          </a:p>
          <a:p>
            <a:pPr marL="274320" lvl="1">
              <a:spcBef>
                <a:spcPts val="1000"/>
              </a:spcBef>
            </a:pPr>
            <a:r>
              <a:rPr lang="en-US" sz="1600" dirty="0" smtClean="0"/>
              <a:t>Demonize the “oppressor”</a:t>
            </a:r>
          </a:p>
          <a:p>
            <a:pPr marL="274320" lvl="1">
              <a:spcBef>
                <a:spcPts val="1000"/>
              </a:spcBef>
            </a:pPr>
            <a:r>
              <a:rPr lang="en-US" sz="1600" dirty="0" smtClean="0"/>
              <a:t>Punish dissent</a:t>
            </a:r>
          </a:p>
          <a:p>
            <a:pPr marL="274320" lvl="1">
              <a:spcBef>
                <a:spcPts val="1000"/>
              </a:spcBef>
            </a:pPr>
            <a:r>
              <a:rPr lang="en-US" sz="1600" dirty="0" smtClean="0"/>
              <a:t>Police speech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5971329" y="1720642"/>
            <a:ext cx="482073" cy="2493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6695672" y="2410389"/>
            <a:ext cx="142363" cy="21087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6695672" y="3790762"/>
            <a:ext cx="142363" cy="21087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7984275" y="5443036"/>
            <a:ext cx="142363" cy="21087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087714" y="5453091"/>
            <a:ext cx="2787788" cy="246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Least responsive to bureaucratic mandate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51930" y="5634597"/>
            <a:ext cx="1138136" cy="357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False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11359" y="2110568"/>
            <a:ext cx="2343882" cy="25823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08005" y="6197531"/>
            <a:ext cx="8808720" cy="5013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be clear, there HAD BEEN bad, open, intentional discrimination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96782" y="5073780"/>
            <a:ext cx="2401883" cy="36925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Moral necessity!!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7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09046"/>
            <a:ext cx="9748102" cy="7129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Woke ideology resolutely denies a key human trait—intelligence—to achieve its goal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1030" y="1221972"/>
            <a:ext cx="9549938" cy="4954991"/>
          </a:xfrm>
        </p:spPr>
        <p:txBody>
          <a:bodyPr/>
          <a:lstStyle/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6" name="Picture 3" descr="bell1-fahnoe"/>
          <p:cNvPicPr>
            <a:picLocks noChangeAspect="1" noChangeArrowheads="1"/>
          </p:cNvPicPr>
          <p:nvPr/>
        </p:nvPicPr>
        <p:blipFill rotWithShape="1">
          <a:blip r:embed="rId2" cstate="print"/>
          <a:srcRect l="5699" r="5658"/>
          <a:stretch/>
        </p:blipFill>
        <p:spPr bwMode="auto">
          <a:xfrm>
            <a:off x="4027030" y="1298115"/>
            <a:ext cx="3638746" cy="1925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440784" y="3733014"/>
            <a:ext cx="5250729" cy="2586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   Individual differences in phenotypic intelligence (</a:t>
            </a:r>
            <a:r>
              <a:rPr lang="en-US" sz="1600" i="1" dirty="0" smtClean="0">
                <a:solidFill>
                  <a:schemeClr val="tx1"/>
                </a:solidFill>
              </a:rPr>
              <a:t>g</a:t>
            </a:r>
            <a:r>
              <a:rPr lang="en-US" sz="1600" dirty="0" smtClean="0">
                <a:solidFill>
                  <a:schemeClr val="tx1"/>
                </a:solidFill>
              </a:rPr>
              <a:t>) are:</a:t>
            </a:r>
          </a:p>
          <a:p>
            <a:pPr marL="54864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Real </a:t>
            </a:r>
          </a:p>
          <a:p>
            <a:pPr marL="54864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Functionally important </a:t>
            </a:r>
          </a:p>
          <a:p>
            <a:pPr marL="54864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Brain-based</a:t>
            </a:r>
          </a:p>
          <a:p>
            <a:pPr marL="54864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Genetically influenced</a:t>
            </a:r>
          </a:p>
          <a:p>
            <a:pPr marL="54864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More heritable with age</a:t>
            </a:r>
          </a:p>
          <a:p>
            <a:pPr marL="54864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Worldwide</a:t>
            </a:r>
          </a:p>
          <a:p>
            <a:pPr marL="54864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~Same across generations 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Group differences are too</a:t>
            </a:r>
            <a:r>
              <a:rPr lang="en-US" sz="1600" dirty="0" smtClean="0">
                <a:solidFill>
                  <a:srgbClr val="FF0000"/>
                </a:solidFill>
              </a:rPr>
              <a:t>*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34277" y="2471405"/>
            <a:ext cx="1424252" cy="241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Biological fact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13909" y="4231785"/>
            <a:ext cx="2651760" cy="1945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2" name="Oval Callout 51"/>
          <p:cNvSpPr/>
          <p:nvPr/>
        </p:nvSpPr>
        <p:spPr>
          <a:xfrm>
            <a:off x="6298623" y="4614170"/>
            <a:ext cx="2314401" cy="1180407"/>
          </a:xfrm>
          <a:prstGeom prst="wedgeEllipseCallout">
            <a:avLst>
              <a:gd name="adj1" fmla="val -60214"/>
              <a:gd name="adj2" fmla="val -5982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More proficient learning, problem solving,  abstract thinking, seeing connections, drawing inferences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1680" y="1645920"/>
            <a:ext cx="3332480" cy="1767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But does talking about these facts constitute discrimination? 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Isn’t it more noble to deny them?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3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9" grpId="0"/>
      <p:bldP spid="5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01" name="Picture 2" descr="I:\1-Papers\Graphics\bell-all-4outcomes-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165475" y="1600201"/>
            <a:ext cx="5861050" cy="4525963"/>
          </a:xfrm>
        </p:spPr>
      </p:pic>
      <p:pic>
        <p:nvPicPr>
          <p:cNvPr id="460802" name="Picture 3" descr="I:\1-Papers\Graphics\bell-all-4outcomes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2964" y="609600"/>
            <a:ext cx="8555037" cy="660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2514600" y="4648200"/>
            <a:ext cx="7162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804" name="Title 1"/>
          <p:cNvSpPr>
            <a:spLocks noGrp="1"/>
          </p:cNvSpPr>
          <p:nvPr>
            <p:ph type="title" idx="4294967295"/>
          </p:nvPr>
        </p:nvSpPr>
        <p:spPr>
          <a:xfrm>
            <a:off x="931026" y="373857"/>
            <a:ext cx="10457409" cy="4111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2800" dirty="0" smtClean="0"/>
              <a:t>Higher </a:t>
            </a:r>
            <a:r>
              <a:rPr lang="en-US" sz="2800" i="1" dirty="0" smtClean="0"/>
              <a:t>g       </a:t>
            </a:r>
            <a:r>
              <a:rPr lang="en-US" sz="2800" dirty="0" smtClean="0"/>
              <a:t> better performance in school, jobs, health        inequality*</a:t>
            </a:r>
            <a:endParaRPr lang="en-US" sz="2800" dirty="0"/>
          </a:p>
        </p:txBody>
      </p:sp>
      <p:sp>
        <p:nvSpPr>
          <p:cNvPr id="460805" name="Rectangle 33"/>
          <p:cNvSpPr>
            <a:spLocks noChangeArrowheads="1"/>
          </p:cNvSpPr>
          <p:nvPr/>
        </p:nvSpPr>
        <p:spPr bwMode="auto">
          <a:xfrm>
            <a:off x="2819400" y="155575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3300"/>
                </a:solidFill>
                <a:latin typeface="Calibri" pitchFamily="34" charset="0"/>
              </a:rPr>
              <a:t>Military enlistment thresholds</a:t>
            </a:r>
          </a:p>
        </p:txBody>
      </p:sp>
      <p:sp>
        <p:nvSpPr>
          <p:cNvPr id="460806" name="Rectangle 34"/>
          <p:cNvSpPr>
            <a:spLocks noChangeArrowheads="1"/>
          </p:cNvSpPr>
          <p:nvPr/>
        </p:nvSpPr>
        <p:spPr bwMode="auto">
          <a:xfrm>
            <a:off x="4038600" y="1905000"/>
            <a:ext cx="304800" cy="228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solidFill>
                  <a:srgbClr val="FF3300"/>
                </a:solidFill>
                <a:latin typeface="Calibri" pitchFamily="34" charset="0"/>
              </a:rPr>
              <a:t>10th</a:t>
            </a:r>
          </a:p>
        </p:txBody>
      </p:sp>
      <p:sp>
        <p:nvSpPr>
          <p:cNvPr id="460807" name="Rectangle 35"/>
          <p:cNvSpPr>
            <a:spLocks noChangeArrowheads="1"/>
          </p:cNvSpPr>
          <p:nvPr/>
        </p:nvSpPr>
        <p:spPr bwMode="auto">
          <a:xfrm>
            <a:off x="4540250" y="1905000"/>
            <a:ext cx="304800" cy="228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solidFill>
                  <a:srgbClr val="FF3300"/>
                </a:solidFill>
                <a:latin typeface="Calibri" pitchFamily="34" charset="0"/>
              </a:rPr>
              <a:t>15th</a:t>
            </a:r>
          </a:p>
        </p:txBody>
      </p:sp>
      <p:cxnSp>
        <p:nvCxnSpPr>
          <p:cNvPr id="18" name="Straight Connector 17"/>
          <p:cNvCxnSpPr>
            <a:stCxn id="8" idx="3"/>
          </p:cNvCxnSpPr>
          <p:nvPr/>
        </p:nvCxnSpPr>
        <p:spPr>
          <a:xfrm>
            <a:off x="5486400" y="1708150"/>
            <a:ext cx="0" cy="3092450"/>
          </a:xfrm>
          <a:prstGeom prst="line">
            <a:avLst/>
          </a:prstGeom>
          <a:ln w="19050">
            <a:solidFill>
              <a:srgbClr val="FF33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09" name="Rectangle 35"/>
          <p:cNvSpPr>
            <a:spLocks noChangeArrowheads="1"/>
          </p:cNvSpPr>
          <p:nvPr/>
        </p:nvSpPr>
        <p:spPr bwMode="auto">
          <a:xfrm>
            <a:off x="5181600" y="1905000"/>
            <a:ext cx="304800" cy="228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solidFill>
                  <a:srgbClr val="FF3300"/>
                </a:solidFill>
                <a:latin typeface="Calibri" pitchFamily="34" charset="0"/>
              </a:rPr>
              <a:t>30th</a:t>
            </a:r>
          </a:p>
        </p:txBody>
      </p:sp>
      <p:sp>
        <p:nvSpPr>
          <p:cNvPr id="2" name="Rectangle 11"/>
          <p:cNvSpPr/>
          <p:nvPr/>
        </p:nvSpPr>
        <p:spPr>
          <a:xfrm>
            <a:off x="2402378" y="4648200"/>
            <a:ext cx="7275022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811" name="Rectangle 12"/>
          <p:cNvSpPr>
            <a:spLocks noChangeArrowheads="1"/>
          </p:cNvSpPr>
          <p:nvPr/>
        </p:nvSpPr>
        <p:spPr bwMode="auto">
          <a:xfrm>
            <a:off x="5486400" y="4800600"/>
            <a:ext cx="4419600" cy="304800"/>
          </a:xfrm>
          <a:prstGeom prst="rect">
            <a:avLst/>
          </a:prstGeom>
          <a:noFill/>
          <a:ln w="19050">
            <a:solidFill>
              <a:srgbClr val="FF3300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/>
              <a:t>Most military jobs require at least 30</a:t>
            </a:r>
            <a:r>
              <a:rPr lang="en-US" sz="1600" baseline="30000"/>
              <a:t>th</a:t>
            </a:r>
            <a:r>
              <a:rPr lang="en-US" sz="1600"/>
              <a:t> percentile</a:t>
            </a:r>
          </a:p>
        </p:txBody>
      </p:sp>
      <p:sp>
        <p:nvSpPr>
          <p:cNvPr id="460812" name="Rectangle 13"/>
          <p:cNvSpPr>
            <a:spLocks noChangeArrowheads="1"/>
          </p:cNvSpPr>
          <p:nvPr/>
        </p:nvSpPr>
        <p:spPr bwMode="auto">
          <a:xfrm>
            <a:off x="4800600" y="5334000"/>
            <a:ext cx="4800600" cy="30480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/>
              <a:t>Military policy forbids induction below 15</a:t>
            </a:r>
            <a:r>
              <a:rPr lang="en-US" sz="1600" baseline="30000"/>
              <a:t>th</a:t>
            </a:r>
            <a:r>
              <a:rPr lang="en-US" sz="1600"/>
              <a:t> percentile</a:t>
            </a:r>
          </a:p>
        </p:txBody>
      </p:sp>
      <p:sp>
        <p:nvSpPr>
          <p:cNvPr id="460813" name="Rectangle 14"/>
          <p:cNvSpPr>
            <a:spLocks noChangeArrowheads="1"/>
          </p:cNvSpPr>
          <p:nvPr/>
        </p:nvSpPr>
        <p:spPr bwMode="auto">
          <a:xfrm>
            <a:off x="4343400" y="5867400"/>
            <a:ext cx="4495800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/>
              <a:t>US law forbids induction below 10</a:t>
            </a:r>
            <a:r>
              <a:rPr lang="en-US" sz="1600" baseline="30000"/>
              <a:t>th</a:t>
            </a:r>
            <a:r>
              <a:rPr lang="en-US" sz="1600"/>
              <a:t> percentile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220244" y="3713956"/>
            <a:ext cx="3200400" cy="39688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436019" y="4036219"/>
            <a:ext cx="3810000" cy="476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6638" y="44196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468880" y="517525"/>
            <a:ext cx="437111" cy="184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31273" y="3283527"/>
            <a:ext cx="1637607" cy="340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SD = 15 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9040725" y="487363"/>
            <a:ext cx="437111" cy="184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83177" y="6439592"/>
            <a:ext cx="7212677" cy="232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*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sz="1200" dirty="0" smtClean="0">
                <a:solidFill>
                  <a:schemeClr val="tx1"/>
                </a:solidFill>
              </a:rPr>
              <a:t> Gottfredson, L.S. (1997). Why </a:t>
            </a:r>
            <a:r>
              <a:rPr lang="en-US" sz="1200" i="1" dirty="0" smtClean="0">
                <a:solidFill>
                  <a:schemeClr val="tx1"/>
                </a:solidFill>
              </a:rPr>
              <a:t>g</a:t>
            </a:r>
            <a:r>
              <a:rPr lang="en-US" sz="1200" dirty="0" smtClean="0">
                <a:solidFill>
                  <a:schemeClr val="tx1"/>
                </a:solidFill>
              </a:rPr>
              <a:t> matters: The complexity of everyday life. </a:t>
            </a:r>
            <a:r>
              <a:rPr lang="en-US" sz="1200" i="1" dirty="0" smtClean="0">
                <a:solidFill>
                  <a:schemeClr val="tx1"/>
                </a:solidFill>
              </a:rPr>
              <a:t>Intelligence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i="1" dirty="0" smtClean="0">
                <a:solidFill>
                  <a:schemeClr val="tx1"/>
                </a:solidFill>
              </a:rPr>
              <a:t>24</a:t>
            </a:r>
            <a:r>
              <a:rPr lang="en-US" sz="1200" dirty="0" smtClean="0">
                <a:solidFill>
                  <a:schemeClr val="tx1"/>
                </a:solidFill>
              </a:rPr>
              <a:t>(1), 79-132.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02378" y="4291013"/>
            <a:ext cx="673331" cy="273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97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5" grpId="0" animBg="1"/>
      <p:bldP spid="460806" grpId="0" animBg="1"/>
      <p:bldP spid="460807" grpId="0" animBg="1"/>
      <p:bldP spid="460809" grpId="0" animBg="1"/>
      <p:bldP spid="2" grpId="0" animBg="1"/>
      <p:bldP spid="460811" grpId="0" animBg="1"/>
      <p:bldP spid="460812" grpId="0" animBg="1"/>
      <p:bldP spid="4608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5" name="Rectangle 4"/>
          <p:cNvSpPr>
            <a:spLocks noGrp="1" noChangeArrowheads="1"/>
          </p:cNvSpPr>
          <p:nvPr>
            <p:ph type="title"/>
          </p:nvPr>
        </p:nvSpPr>
        <p:spPr>
          <a:xfrm>
            <a:off x="1446416" y="324196"/>
            <a:ext cx="9019308" cy="93102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/>
              <a:t>IQ bell curves differ by race        unequal outcomes by race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502786" name="Picture 8" descr="bell-3bwha-ratio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746769" y="906016"/>
            <a:ext cx="8718955" cy="6356350"/>
          </a:xfrm>
          <a:solidFill>
            <a:schemeClr val="bg1"/>
          </a:solidFill>
        </p:spPr>
      </p:pic>
      <p:sp>
        <p:nvSpPr>
          <p:cNvPr id="6" name="Oval 5"/>
          <p:cNvSpPr/>
          <p:nvPr/>
        </p:nvSpPr>
        <p:spPr>
          <a:xfrm>
            <a:off x="3546050" y="5183173"/>
            <a:ext cx="838200" cy="83820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43863" y="5183173"/>
            <a:ext cx="838200" cy="83820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1273" y="3283527"/>
            <a:ext cx="1637607" cy="340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SD = 15 pts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5585" y="4364182"/>
            <a:ext cx="5070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42795" y="6350238"/>
            <a:ext cx="3291840" cy="149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734635" y="506541"/>
            <a:ext cx="437111" cy="184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12464" y="2942143"/>
            <a:ext cx="673331" cy="273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800837" y="2934163"/>
            <a:ext cx="673331" cy="273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4828</TotalTime>
  <Words>993</Words>
  <Application>Microsoft Office PowerPoint</Application>
  <PresentationFormat>Widescreen</PresentationFormat>
  <Paragraphs>224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Chiller</vt:lpstr>
      <vt:lpstr>Courier New</vt:lpstr>
      <vt:lpstr>Office Theme</vt:lpstr>
      <vt:lpstr>Woke from the Dead    Linda S. Gottfredson, PhD School of Education University of Delaware </vt:lpstr>
      <vt:lpstr>Needed: Heterodoxy in academe</vt:lpstr>
      <vt:lpstr>My Aim Today </vt:lpstr>
      <vt:lpstr>Woke, stay woke, wokeness</vt:lpstr>
      <vt:lpstr>Reflects sociological reasoning Explicit in the 1970s</vt:lpstr>
      <vt:lpstr>“Wokeness” rhetoric &amp; strategy, 1960-2020 </vt:lpstr>
      <vt:lpstr>Woke ideology resolutely denies a key human trait—intelligence—to achieve its goal</vt:lpstr>
      <vt:lpstr>Higher g        better performance in school, jobs, health        inequality*</vt:lpstr>
      <vt:lpstr>IQ bell curves differ by race        unequal outcomes by race </vt:lpstr>
      <vt:lpstr>Denying g’s powerful real-world effects  doesn’t neutralize them </vt:lpstr>
      <vt:lpstr>Woke ideology exploits a second evolved trait— humans are exquisitely social beings</vt:lpstr>
      <vt:lpstr>Moral panic Frenzied public effort to expose and destroy an “evil one” </vt:lpstr>
      <vt:lpstr>Novel social emergency brings out  individual differences in behavior</vt:lpstr>
      <vt:lpstr>Some lessons in preventing, mitigating, &amp;  surviving anti-heterodoxy in academe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Woke from the Dead  Linda S. Gottfredson University of Delaware gottfred@udel.edu</dc:title>
  <dc:creator>Linda Gottfredson</dc:creator>
  <cp:lastModifiedBy>Linda Gottfredson</cp:lastModifiedBy>
  <cp:revision>241</cp:revision>
  <dcterms:created xsi:type="dcterms:W3CDTF">2020-01-03T21:21:28Z</dcterms:created>
  <dcterms:modified xsi:type="dcterms:W3CDTF">2020-07-10T22:23:16Z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