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46.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58.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ink/ink1.xml" ContentType="application/inkml+xml"/>
  <Override PartName="/ppt/notesSlides/notesSlide6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ink/ink2.xml" ContentType="application/inkml+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 id="2147483927" r:id="rId3"/>
  </p:sldMasterIdLst>
  <p:notesMasterIdLst>
    <p:notesMasterId r:id="rId69"/>
  </p:notesMasterIdLst>
  <p:handoutMasterIdLst>
    <p:handoutMasterId r:id="rId70"/>
  </p:handoutMasterIdLst>
  <p:sldIdLst>
    <p:sldId id="290" r:id="rId4"/>
    <p:sldId id="348" r:id="rId5"/>
    <p:sldId id="276" r:id="rId6"/>
    <p:sldId id="389" r:id="rId7"/>
    <p:sldId id="429" r:id="rId8"/>
    <p:sldId id="430" r:id="rId9"/>
    <p:sldId id="380" r:id="rId10"/>
    <p:sldId id="396" r:id="rId11"/>
    <p:sldId id="355" r:id="rId12"/>
    <p:sldId id="378" r:id="rId13"/>
    <p:sldId id="357" r:id="rId14"/>
    <p:sldId id="439" r:id="rId15"/>
    <p:sldId id="358" r:id="rId16"/>
    <p:sldId id="372" r:id="rId17"/>
    <p:sldId id="373" r:id="rId18"/>
    <p:sldId id="374" r:id="rId19"/>
    <p:sldId id="432" r:id="rId20"/>
    <p:sldId id="433" r:id="rId21"/>
    <p:sldId id="437" r:id="rId22"/>
    <p:sldId id="436" r:id="rId23"/>
    <p:sldId id="435" r:id="rId24"/>
    <p:sldId id="434" r:id="rId25"/>
    <p:sldId id="414" r:id="rId26"/>
    <p:sldId id="398" r:id="rId27"/>
    <p:sldId id="305" r:id="rId28"/>
    <p:sldId id="361" r:id="rId29"/>
    <p:sldId id="301" r:id="rId30"/>
    <p:sldId id="304" r:id="rId31"/>
    <p:sldId id="300" r:id="rId32"/>
    <p:sldId id="303" r:id="rId33"/>
    <p:sldId id="403" r:id="rId34"/>
    <p:sldId id="424" r:id="rId35"/>
    <p:sldId id="337" r:id="rId36"/>
    <p:sldId id="404" r:id="rId37"/>
    <p:sldId id="408" r:id="rId38"/>
    <p:sldId id="338" r:id="rId39"/>
    <p:sldId id="310" r:id="rId40"/>
    <p:sldId id="425" r:id="rId41"/>
    <p:sldId id="292" r:id="rId42"/>
    <p:sldId id="409" r:id="rId43"/>
    <p:sldId id="364" r:id="rId44"/>
    <p:sldId id="406" r:id="rId45"/>
    <p:sldId id="388" r:id="rId46"/>
    <p:sldId id="313" r:id="rId47"/>
    <p:sldId id="386" r:id="rId48"/>
    <p:sldId id="428" r:id="rId49"/>
    <p:sldId id="399" r:id="rId50"/>
    <p:sldId id="405" r:id="rId51"/>
    <p:sldId id="421" r:id="rId52"/>
    <p:sldId id="438" r:id="rId53"/>
    <p:sldId id="344" r:id="rId54"/>
    <p:sldId id="345" r:id="rId55"/>
    <p:sldId id="415" r:id="rId56"/>
    <p:sldId id="343" r:id="rId57"/>
    <p:sldId id="320" r:id="rId58"/>
    <p:sldId id="417" r:id="rId59"/>
    <p:sldId id="416" r:id="rId60"/>
    <p:sldId id="423" r:id="rId61"/>
    <p:sldId id="402" r:id="rId62"/>
    <p:sldId id="368" r:id="rId63"/>
    <p:sldId id="367" r:id="rId64"/>
    <p:sldId id="382" r:id="rId65"/>
    <p:sldId id="393" r:id="rId66"/>
    <p:sldId id="392" r:id="rId67"/>
    <p:sldId id="390" r:id="rId68"/>
  </p:sldIdLst>
  <p:sldSz cx="9144000" cy="5143500" type="screen16x9"/>
  <p:notesSz cx="9144000" cy="6858000"/>
  <p:defaultTextStyle>
    <a:defPPr>
      <a:defRPr lang="en-US"/>
    </a:defPPr>
    <a:lvl1pPr marL="0" algn="l" defTabSz="879111" rtl="0" eaLnBrk="1" latinLnBrk="0" hangingPunct="1">
      <a:defRPr sz="1700" kern="1200">
        <a:solidFill>
          <a:schemeClr val="tx1"/>
        </a:solidFill>
        <a:latin typeface="+mn-lt"/>
        <a:ea typeface="+mn-ea"/>
        <a:cs typeface="+mn-cs"/>
      </a:defRPr>
    </a:lvl1pPr>
    <a:lvl2pPr marL="439556" algn="l" defTabSz="879111" rtl="0" eaLnBrk="1" latinLnBrk="0" hangingPunct="1">
      <a:defRPr sz="1700" kern="1200">
        <a:solidFill>
          <a:schemeClr val="tx1"/>
        </a:solidFill>
        <a:latin typeface="+mn-lt"/>
        <a:ea typeface="+mn-ea"/>
        <a:cs typeface="+mn-cs"/>
      </a:defRPr>
    </a:lvl2pPr>
    <a:lvl3pPr marL="879111" algn="l" defTabSz="879111" rtl="0" eaLnBrk="1" latinLnBrk="0" hangingPunct="1">
      <a:defRPr sz="1700" kern="1200">
        <a:solidFill>
          <a:schemeClr val="tx1"/>
        </a:solidFill>
        <a:latin typeface="+mn-lt"/>
        <a:ea typeface="+mn-ea"/>
        <a:cs typeface="+mn-cs"/>
      </a:defRPr>
    </a:lvl3pPr>
    <a:lvl4pPr marL="1318667" algn="l" defTabSz="879111" rtl="0" eaLnBrk="1" latinLnBrk="0" hangingPunct="1">
      <a:defRPr sz="1700" kern="1200">
        <a:solidFill>
          <a:schemeClr val="tx1"/>
        </a:solidFill>
        <a:latin typeface="+mn-lt"/>
        <a:ea typeface="+mn-ea"/>
        <a:cs typeface="+mn-cs"/>
      </a:defRPr>
    </a:lvl4pPr>
    <a:lvl5pPr marL="1758223" algn="l" defTabSz="879111" rtl="0" eaLnBrk="1" latinLnBrk="0" hangingPunct="1">
      <a:defRPr sz="1700" kern="1200">
        <a:solidFill>
          <a:schemeClr val="tx1"/>
        </a:solidFill>
        <a:latin typeface="+mn-lt"/>
        <a:ea typeface="+mn-ea"/>
        <a:cs typeface="+mn-cs"/>
      </a:defRPr>
    </a:lvl5pPr>
    <a:lvl6pPr marL="2197779" algn="l" defTabSz="879111" rtl="0" eaLnBrk="1" latinLnBrk="0" hangingPunct="1">
      <a:defRPr sz="1700" kern="1200">
        <a:solidFill>
          <a:schemeClr val="tx1"/>
        </a:solidFill>
        <a:latin typeface="+mn-lt"/>
        <a:ea typeface="+mn-ea"/>
        <a:cs typeface="+mn-cs"/>
      </a:defRPr>
    </a:lvl6pPr>
    <a:lvl7pPr marL="2637334" algn="l" defTabSz="879111" rtl="0" eaLnBrk="1" latinLnBrk="0" hangingPunct="1">
      <a:defRPr sz="1700" kern="1200">
        <a:solidFill>
          <a:schemeClr val="tx1"/>
        </a:solidFill>
        <a:latin typeface="+mn-lt"/>
        <a:ea typeface="+mn-ea"/>
        <a:cs typeface="+mn-cs"/>
      </a:defRPr>
    </a:lvl7pPr>
    <a:lvl8pPr marL="3076890" algn="l" defTabSz="879111" rtl="0" eaLnBrk="1" latinLnBrk="0" hangingPunct="1">
      <a:defRPr sz="1700" kern="1200">
        <a:solidFill>
          <a:schemeClr val="tx1"/>
        </a:solidFill>
        <a:latin typeface="+mn-lt"/>
        <a:ea typeface="+mn-ea"/>
        <a:cs typeface="+mn-cs"/>
      </a:defRPr>
    </a:lvl8pPr>
    <a:lvl9pPr marL="3516446" algn="l" defTabSz="879111" rtl="0" eaLnBrk="1" latinLnBrk="0" hangingPunct="1">
      <a:defRPr sz="1700" kern="1200">
        <a:solidFill>
          <a:schemeClr val="tx1"/>
        </a:solidFill>
        <a:latin typeface="+mn-lt"/>
        <a:ea typeface="+mn-ea"/>
        <a:cs typeface="+mn-cs"/>
      </a:defRPr>
    </a:lvl9pPr>
  </p:defaultTextStyle>
  <p:extLst>
    <p:ext uri="{521415D9-36F7-43E2-AB2F-B90AF26B5E84}">
      <p14:sectionLst xmlns:p14="http://schemas.microsoft.com/office/powerpoint/2010/main">
        <p14:section name="1. Introduction" id="{03E48A9C-081F-488A-B4C7-9E6D8E4F0E74}">
          <p14:sldIdLst>
            <p14:sldId id="290"/>
            <p14:sldId id="348"/>
            <p14:sldId id="276"/>
            <p14:sldId id="389"/>
            <p14:sldId id="429"/>
            <p14:sldId id="430"/>
            <p14:sldId id="380"/>
          </p14:sldIdLst>
        </p14:section>
        <p14:section name="2. Journey discovering the generality of g" id="{570537E0-FAFA-46F2-BCBA-883A1FA4EA90}">
          <p14:sldIdLst>
            <p14:sldId id="396"/>
            <p14:sldId id="355"/>
            <p14:sldId id="378"/>
            <p14:sldId id="357"/>
            <p14:sldId id="439"/>
            <p14:sldId id="358"/>
            <p14:sldId id="372"/>
            <p14:sldId id="373"/>
            <p14:sldId id="374"/>
            <p14:sldId id="432"/>
            <p14:sldId id="433"/>
            <p14:sldId id="437"/>
            <p14:sldId id="436"/>
            <p14:sldId id="435"/>
            <p14:sldId id="434"/>
            <p14:sldId id="414"/>
          </p14:sldIdLst>
        </p14:section>
        <p14:section name="3. Dark Ages before rediscovery of g" id="{8B0442B4-A085-41F7-8F48-39B6D71C9A40}">
          <p14:sldIdLst>
            <p14:sldId id="398"/>
            <p14:sldId id="305"/>
            <p14:sldId id="361"/>
            <p14:sldId id="301"/>
            <p14:sldId id="304"/>
            <p14:sldId id="300"/>
            <p14:sldId id="303"/>
            <p14:sldId id="403"/>
          </p14:sldIdLst>
        </p14:section>
        <p14:section name="4.  My focus--task complexity" id="{2D9E40D4-FE17-48F5-AA61-90032A68FF92}">
          <p14:sldIdLst>
            <p14:sldId id="424"/>
            <p14:sldId id="337"/>
            <p14:sldId id="404"/>
            <p14:sldId id="408"/>
            <p14:sldId id="338"/>
            <p14:sldId id="310"/>
            <p14:sldId id="425"/>
            <p14:sldId id="292"/>
            <p14:sldId id="409"/>
          </p14:sldIdLst>
        </p14:section>
        <p14:section name="5. Complexity of everyday life" id="{543E7A03-074D-4D45-912C-FA73DCBB9729}">
          <p14:sldIdLst>
            <p14:sldId id="364"/>
            <p14:sldId id="406"/>
            <p14:sldId id="388"/>
            <p14:sldId id="313"/>
            <p14:sldId id="386"/>
            <p14:sldId id="428"/>
          </p14:sldIdLst>
        </p14:section>
        <p14:section name="6. Opportunities ahead" id="{7D04BFB9-05B4-4FA6-86FE-FFA34F20517D}">
          <p14:sldIdLst>
            <p14:sldId id="399"/>
            <p14:sldId id="405"/>
            <p14:sldId id="421"/>
            <p14:sldId id="438"/>
            <p14:sldId id="344"/>
            <p14:sldId id="345"/>
            <p14:sldId id="415"/>
            <p14:sldId id="343"/>
            <p14:sldId id="320"/>
            <p14:sldId id="417"/>
            <p14:sldId id="416"/>
            <p14:sldId id="423"/>
          </p14:sldIdLst>
        </p14:section>
        <p14:section name="7. Story" id="{D8CAA241-91F7-4BD7-A65B-B07DFBB85C2F}">
          <p14:sldIdLst>
            <p14:sldId id="402"/>
            <p14:sldId id="368"/>
            <p14:sldId id="367"/>
            <p14:sldId id="382"/>
            <p14:sldId id="393"/>
            <p14:sldId id="392"/>
            <p14:sldId id="3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D024"/>
    <a:srgbClr val="A04FCD"/>
    <a:srgbClr val="DE28B7"/>
    <a:srgbClr val="8751CF"/>
    <a:srgbClr val="24D02C"/>
    <a:srgbClr val="693E8A"/>
    <a:srgbClr val="6AA343"/>
    <a:srgbClr val="1EAE25"/>
    <a:srgbClr val="C8404D"/>
    <a:srgbClr val="7D3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772" autoAdjust="0"/>
    <p:restoredTop sz="64902" autoAdjust="0"/>
  </p:normalViewPr>
  <p:slideViewPr>
    <p:cSldViewPr snapToGrid="0">
      <p:cViewPr varScale="1">
        <p:scale>
          <a:sx n="100" d="100"/>
          <a:sy n="100" d="100"/>
        </p:scale>
        <p:origin x="1200" y="72"/>
      </p:cViewPr>
      <p:guideLst>
        <p:guide orient="horz" pos="2160"/>
        <p:guide pos="3840"/>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8160"/>
    </p:cViewPr>
  </p:sorterViewPr>
  <p:notesViewPr>
    <p:cSldViewPr snapToGrid="0">
      <p:cViewPr varScale="1">
        <p:scale>
          <a:sx n="117" d="100"/>
          <a:sy n="117" d="100"/>
        </p:scale>
        <p:origin x="2352"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pPr>
        <a:solidFill>
          <a:schemeClr val="bg2"/>
        </a:solidFill>
      </c:spPr>
    </c:sideWall>
    <c:backWall>
      <c:thickness val="0"/>
    </c:backWall>
    <c:plotArea>
      <c:layout>
        <c:manualLayout>
          <c:layoutTarget val="inner"/>
          <c:xMode val="edge"/>
          <c:yMode val="edge"/>
          <c:x val="5.171429960143871E-2"/>
          <c:y val="4.1543572254590717E-2"/>
          <c:w val="0.60956923787304362"/>
          <c:h val="0.86471778024940527"/>
        </c:manualLayout>
      </c:layout>
      <c:bar3DChart>
        <c:barDir val="col"/>
        <c:grouping val="standard"/>
        <c:varyColors val="0"/>
        <c:ser>
          <c:idx val="4"/>
          <c:order val="0"/>
          <c:tx>
            <c:strRef>
              <c:f>'NLSY- %s'!$N$33</c:f>
              <c:strCache>
                <c:ptCount val="1"/>
                <c:pt idx="0">
                  <c:v>High school dropout</c:v>
                </c:pt>
              </c:strCache>
            </c:strRef>
          </c:tx>
          <c:spPr>
            <a:solidFill>
              <a:srgbClr val="FFC000"/>
            </a:solidFill>
          </c:spPr>
          <c:invertIfNegative val="0"/>
          <c:cat>
            <c:strRef>
              <c:f>'NLSY- %s'!$O$28:$S$28</c:f>
              <c:strCache>
                <c:ptCount val="5"/>
                <c:pt idx="0">
                  <c:v>Low</c:v>
                </c:pt>
                <c:pt idx="1">
                  <c:v>Below</c:v>
                </c:pt>
                <c:pt idx="2">
                  <c:v>Average</c:v>
                </c:pt>
                <c:pt idx="3">
                  <c:v>Above</c:v>
                </c:pt>
                <c:pt idx="4">
                  <c:v>High</c:v>
                </c:pt>
              </c:strCache>
            </c:strRef>
          </c:cat>
          <c:val>
            <c:numRef>
              <c:f>'NLSY- %s'!$O$33:$S$33</c:f>
              <c:numCache>
                <c:formatCode>0.00</c:formatCode>
                <c:ptCount val="5"/>
                <c:pt idx="0">
                  <c:v>1.2222222222222223</c:v>
                </c:pt>
                <c:pt idx="1">
                  <c:v>0.53846153846153844</c:v>
                </c:pt>
                <c:pt idx="2">
                  <c:v>6.3829787234042548E-2</c:v>
                </c:pt>
                <c:pt idx="3">
                  <c:v>4.0160642570281129E-3</c:v>
                </c:pt>
                <c:pt idx="4">
                  <c:v>0</c:v>
                </c:pt>
              </c:numCache>
            </c:numRef>
          </c:val>
        </c:ser>
        <c:ser>
          <c:idx val="0"/>
          <c:order val="1"/>
          <c:tx>
            <c:strRef>
              <c:f>'NLSY- %s'!$N$29</c:f>
              <c:strCache>
                <c:ptCount val="1"/>
                <c:pt idx="0">
                  <c:v>Lives in poverty</c:v>
                </c:pt>
              </c:strCache>
            </c:strRef>
          </c:tx>
          <c:invertIfNegative val="0"/>
          <c:cat>
            <c:strRef>
              <c:f>'NLSY- %s'!$O$28:$S$28</c:f>
              <c:strCache>
                <c:ptCount val="5"/>
                <c:pt idx="0">
                  <c:v>Low</c:v>
                </c:pt>
                <c:pt idx="1">
                  <c:v>Below</c:v>
                </c:pt>
                <c:pt idx="2">
                  <c:v>Average</c:v>
                </c:pt>
                <c:pt idx="3">
                  <c:v>Above</c:v>
                </c:pt>
                <c:pt idx="4">
                  <c:v>High</c:v>
                </c:pt>
              </c:strCache>
            </c:strRef>
          </c:cat>
          <c:val>
            <c:numRef>
              <c:f>'NLSY- %s'!$O$29:$S$29</c:f>
              <c:numCache>
                <c:formatCode>General</c:formatCode>
                <c:ptCount val="5"/>
                <c:pt idx="0">
                  <c:v>0.75438596491228072</c:v>
                </c:pt>
                <c:pt idx="1">
                  <c:v>0.29870129870129869</c:v>
                </c:pt>
                <c:pt idx="2">
                  <c:v>0.13636363636363635</c:v>
                </c:pt>
                <c:pt idx="3">
                  <c:v>8.6956521739130432E-2</c:v>
                </c:pt>
                <c:pt idx="4">
                  <c:v>4.1666666666666664E-2</c:v>
                </c:pt>
              </c:numCache>
            </c:numRef>
          </c:val>
        </c:ser>
        <c:ser>
          <c:idx val="1"/>
          <c:order val="2"/>
          <c:tx>
            <c:strRef>
              <c:f>'NLSY- %s'!$N$30</c:f>
              <c:strCache>
                <c:ptCount val="1"/>
                <c:pt idx="0">
                  <c:v>Uses food stamps</c:v>
                </c:pt>
              </c:strCache>
            </c:strRef>
          </c:tx>
          <c:invertIfNegative val="0"/>
          <c:cat>
            <c:strRef>
              <c:f>'NLSY- %s'!$O$28:$S$28</c:f>
              <c:strCache>
                <c:ptCount val="5"/>
                <c:pt idx="0">
                  <c:v>Low</c:v>
                </c:pt>
                <c:pt idx="1">
                  <c:v>Below</c:v>
                </c:pt>
                <c:pt idx="2">
                  <c:v>Average</c:v>
                </c:pt>
                <c:pt idx="3">
                  <c:v>Above</c:v>
                </c:pt>
                <c:pt idx="4">
                  <c:v>High</c:v>
                </c:pt>
              </c:strCache>
            </c:strRef>
          </c:cat>
          <c:val>
            <c:numRef>
              <c:f>'NLSY- %s'!$O$30:$S$30</c:f>
              <c:numCache>
                <c:formatCode>General</c:formatCode>
                <c:ptCount val="5"/>
                <c:pt idx="0">
                  <c:v>0.20481927710843373</c:v>
                </c:pt>
                <c:pt idx="1">
                  <c:v>0.14942528735632185</c:v>
                </c:pt>
                <c:pt idx="2">
                  <c:v>6.3829787234042548E-2</c:v>
                </c:pt>
                <c:pt idx="3">
                  <c:v>3.0927835051546393E-2</c:v>
                </c:pt>
                <c:pt idx="4">
                  <c:v>1.0101010101010102E-2</c:v>
                </c:pt>
              </c:numCache>
            </c:numRef>
          </c:val>
        </c:ser>
        <c:ser>
          <c:idx val="3"/>
          <c:order val="3"/>
          <c:tx>
            <c:strRef>
              <c:f>'NLSY- %s'!$N$32</c:f>
              <c:strCache>
                <c:ptCount val="1"/>
                <c:pt idx="0">
                  <c:v>Works as professional/manager</c:v>
                </c:pt>
              </c:strCache>
            </c:strRef>
          </c:tx>
          <c:invertIfNegative val="0"/>
          <c:cat>
            <c:strRef>
              <c:f>'NLSY- %s'!$O$28:$S$28</c:f>
              <c:strCache>
                <c:ptCount val="5"/>
                <c:pt idx="0">
                  <c:v>Low</c:v>
                </c:pt>
                <c:pt idx="1">
                  <c:v>Below</c:v>
                </c:pt>
                <c:pt idx="2">
                  <c:v>Average</c:v>
                </c:pt>
                <c:pt idx="3">
                  <c:v>Above</c:v>
                </c:pt>
                <c:pt idx="4">
                  <c:v>High</c:v>
                </c:pt>
              </c:strCache>
            </c:strRef>
          </c:cat>
          <c:val>
            <c:numRef>
              <c:f>'NLSY- %s'!$O$32:$S$32</c:f>
              <c:numCache>
                <c:formatCode>General</c:formatCode>
                <c:ptCount val="5"/>
                <c:pt idx="0">
                  <c:v>5.2631578947368418E-2</c:v>
                </c:pt>
                <c:pt idx="1">
                  <c:v>0.13636363636363635</c:v>
                </c:pt>
                <c:pt idx="2">
                  <c:v>0.29870129870129869</c:v>
                </c:pt>
                <c:pt idx="3">
                  <c:v>0.85185185185185186</c:v>
                </c:pt>
                <c:pt idx="4">
                  <c:v>2.3333333333333335</c:v>
                </c:pt>
              </c:numCache>
            </c:numRef>
          </c:val>
        </c:ser>
        <c:ser>
          <c:idx val="2"/>
          <c:order val="4"/>
          <c:tx>
            <c:strRef>
              <c:f>'NLSY- %s'!$N$31</c:f>
              <c:strCache>
                <c:ptCount val="1"/>
                <c:pt idx="0">
                  <c:v>Employed fulltime </c:v>
                </c:pt>
              </c:strCache>
            </c:strRef>
          </c:tx>
          <c:invertIfNegative val="0"/>
          <c:cat>
            <c:strRef>
              <c:f>'NLSY- %s'!$O$28:$S$28</c:f>
              <c:strCache>
                <c:ptCount val="5"/>
                <c:pt idx="0">
                  <c:v>Low</c:v>
                </c:pt>
                <c:pt idx="1">
                  <c:v>Below</c:v>
                </c:pt>
                <c:pt idx="2">
                  <c:v>Average</c:v>
                </c:pt>
                <c:pt idx="3">
                  <c:v>Above</c:v>
                </c:pt>
                <c:pt idx="4">
                  <c:v>High</c:v>
                </c:pt>
              </c:strCache>
            </c:strRef>
          </c:cat>
          <c:val>
            <c:numRef>
              <c:f>'NLSY- %s'!$O$31:$S$31</c:f>
              <c:numCache>
                <c:formatCode>General</c:formatCode>
                <c:ptCount val="5"/>
                <c:pt idx="0">
                  <c:v>0.42857142857142855</c:v>
                </c:pt>
                <c:pt idx="1">
                  <c:v>0.75438596491228072</c:v>
                </c:pt>
                <c:pt idx="2">
                  <c:v>1.173913043478261</c:v>
                </c:pt>
                <c:pt idx="3">
                  <c:v>1.7777777777777777</c:v>
                </c:pt>
                <c:pt idx="4">
                  <c:v>2.5714285714285716</c:v>
                </c:pt>
              </c:numCache>
            </c:numRef>
          </c:val>
        </c:ser>
        <c:dLbls>
          <c:showLegendKey val="0"/>
          <c:showVal val="0"/>
          <c:showCatName val="0"/>
          <c:showSerName val="0"/>
          <c:showPercent val="0"/>
          <c:showBubbleSize val="0"/>
        </c:dLbls>
        <c:gapWidth val="150"/>
        <c:shape val="box"/>
        <c:axId val="2078660752"/>
        <c:axId val="2078659120"/>
        <c:axId val="2077424080"/>
      </c:bar3DChart>
      <c:catAx>
        <c:axId val="2078660752"/>
        <c:scaling>
          <c:orientation val="minMax"/>
        </c:scaling>
        <c:delete val="0"/>
        <c:axPos val="b"/>
        <c:numFmt formatCode="General" sourceLinked="0"/>
        <c:majorTickMark val="out"/>
        <c:minorTickMark val="none"/>
        <c:tickLblPos val="nextTo"/>
        <c:txPr>
          <a:bodyPr/>
          <a:lstStyle/>
          <a:p>
            <a:pPr>
              <a:defRPr sz="1100"/>
            </a:pPr>
            <a:endParaRPr lang="en-US"/>
          </a:p>
        </c:txPr>
        <c:crossAx val="2078659120"/>
        <c:crosses val="autoZero"/>
        <c:auto val="1"/>
        <c:lblAlgn val="ctr"/>
        <c:lblOffset val="100"/>
        <c:noMultiLvlLbl val="0"/>
      </c:catAx>
      <c:valAx>
        <c:axId val="2078659120"/>
        <c:scaling>
          <c:orientation val="minMax"/>
        </c:scaling>
        <c:delete val="0"/>
        <c:axPos val="l"/>
        <c:majorGridlines/>
        <c:numFmt formatCode="0.00" sourceLinked="1"/>
        <c:majorTickMark val="out"/>
        <c:minorTickMark val="none"/>
        <c:tickLblPos val="nextTo"/>
        <c:txPr>
          <a:bodyPr/>
          <a:lstStyle/>
          <a:p>
            <a:pPr>
              <a:defRPr sz="1100"/>
            </a:pPr>
            <a:endParaRPr lang="en-US"/>
          </a:p>
        </c:txPr>
        <c:crossAx val="2078660752"/>
        <c:crosses val="autoZero"/>
        <c:crossBetween val="between"/>
      </c:valAx>
      <c:serAx>
        <c:axId val="2077424080"/>
        <c:scaling>
          <c:orientation val="minMax"/>
        </c:scaling>
        <c:delete val="0"/>
        <c:axPos val="b"/>
        <c:majorTickMark val="out"/>
        <c:minorTickMark val="none"/>
        <c:tickLblPos val="nextTo"/>
        <c:txPr>
          <a:bodyPr/>
          <a:lstStyle/>
          <a:p>
            <a:pPr>
              <a:defRPr sz="1100"/>
            </a:pPr>
            <a:endParaRPr lang="en-US"/>
          </a:p>
        </c:txPr>
        <c:crossAx val="2078659120"/>
        <c:crosses val="autoZero"/>
      </c:ser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pPr>
        <a:solidFill>
          <a:schemeClr val="bg2"/>
        </a:solidFill>
      </c:spPr>
    </c:sideWall>
    <c:backWall>
      <c:thickness val="0"/>
    </c:backWall>
    <c:plotArea>
      <c:layout>
        <c:manualLayout>
          <c:layoutTarget val="inner"/>
          <c:xMode val="edge"/>
          <c:yMode val="edge"/>
          <c:x val="5.171429960143871E-2"/>
          <c:y val="4.1543572254590717E-2"/>
          <c:w val="0.60956923787304362"/>
          <c:h val="0.86471778024940527"/>
        </c:manualLayout>
      </c:layout>
      <c:bar3DChart>
        <c:barDir val="col"/>
        <c:grouping val="standard"/>
        <c:varyColors val="0"/>
        <c:ser>
          <c:idx val="4"/>
          <c:order val="0"/>
          <c:tx>
            <c:strRef>
              <c:f>'NLSY- %s'!$N$33</c:f>
              <c:strCache>
                <c:ptCount val="1"/>
                <c:pt idx="0">
                  <c:v>High school dropout</c:v>
                </c:pt>
              </c:strCache>
            </c:strRef>
          </c:tx>
          <c:spPr>
            <a:solidFill>
              <a:srgbClr val="FFC000"/>
            </a:solidFill>
          </c:spPr>
          <c:invertIfNegative val="0"/>
          <c:cat>
            <c:strRef>
              <c:f>'NLSY- %s'!$O$28:$S$28</c:f>
              <c:strCache>
                <c:ptCount val="5"/>
                <c:pt idx="0">
                  <c:v>Low</c:v>
                </c:pt>
                <c:pt idx="1">
                  <c:v>Below</c:v>
                </c:pt>
                <c:pt idx="2">
                  <c:v>Average</c:v>
                </c:pt>
                <c:pt idx="3">
                  <c:v>Above</c:v>
                </c:pt>
                <c:pt idx="4">
                  <c:v>High</c:v>
                </c:pt>
              </c:strCache>
            </c:strRef>
          </c:cat>
          <c:val>
            <c:numRef>
              <c:f>'NLSY- %s'!$O$33:$S$33</c:f>
              <c:numCache>
                <c:formatCode>0.00</c:formatCode>
                <c:ptCount val="5"/>
                <c:pt idx="0">
                  <c:v>1.2222222222222223</c:v>
                </c:pt>
                <c:pt idx="1">
                  <c:v>0.53846153846153844</c:v>
                </c:pt>
                <c:pt idx="2">
                  <c:v>6.3829787234042548E-2</c:v>
                </c:pt>
                <c:pt idx="3">
                  <c:v>4.0160642570281129E-3</c:v>
                </c:pt>
                <c:pt idx="4">
                  <c:v>0</c:v>
                </c:pt>
              </c:numCache>
            </c:numRef>
          </c:val>
        </c:ser>
        <c:ser>
          <c:idx val="0"/>
          <c:order val="1"/>
          <c:tx>
            <c:strRef>
              <c:f>'NLSY- %s'!$N$29</c:f>
              <c:strCache>
                <c:ptCount val="1"/>
                <c:pt idx="0">
                  <c:v>Lives in poverty</c:v>
                </c:pt>
              </c:strCache>
            </c:strRef>
          </c:tx>
          <c:invertIfNegative val="0"/>
          <c:cat>
            <c:strRef>
              <c:f>'NLSY- %s'!$O$28:$S$28</c:f>
              <c:strCache>
                <c:ptCount val="5"/>
                <c:pt idx="0">
                  <c:v>Low</c:v>
                </c:pt>
                <c:pt idx="1">
                  <c:v>Below</c:v>
                </c:pt>
                <c:pt idx="2">
                  <c:v>Average</c:v>
                </c:pt>
                <c:pt idx="3">
                  <c:v>Above</c:v>
                </c:pt>
                <c:pt idx="4">
                  <c:v>High</c:v>
                </c:pt>
              </c:strCache>
            </c:strRef>
          </c:cat>
          <c:val>
            <c:numRef>
              <c:f>'NLSY- %s'!$O$29:$S$29</c:f>
              <c:numCache>
                <c:formatCode>General</c:formatCode>
                <c:ptCount val="5"/>
                <c:pt idx="0">
                  <c:v>0.75438596491228072</c:v>
                </c:pt>
                <c:pt idx="1">
                  <c:v>0.29870129870129869</c:v>
                </c:pt>
                <c:pt idx="2">
                  <c:v>0.13636363636363635</c:v>
                </c:pt>
                <c:pt idx="3">
                  <c:v>8.6956521739130432E-2</c:v>
                </c:pt>
                <c:pt idx="4">
                  <c:v>4.1666666666666664E-2</c:v>
                </c:pt>
              </c:numCache>
            </c:numRef>
          </c:val>
        </c:ser>
        <c:ser>
          <c:idx val="1"/>
          <c:order val="2"/>
          <c:tx>
            <c:strRef>
              <c:f>'NLSY- %s'!$N$30</c:f>
              <c:strCache>
                <c:ptCount val="1"/>
                <c:pt idx="0">
                  <c:v>Uses food stamps</c:v>
                </c:pt>
              </c:strCache>
            </c:strRef>
          </c:tx>
          <c:invertIfNegative val="0"/>
          <c:cat>
            <c:strRef>
              <c:f>'NLSY- %s'!$O$28:$S$28</c:f>
              <c:strCache>
                <c:ptCount val="5"/>
                <c:pt idx="0">
                  <c:v>Low</c:v>
                </c:pt>
                <c:pt idx="1">
                  <c:v>Below</c:v>
                </c:pt>
                <c:pt idx="2">
                  <c:v>Average</c:v>
                </c:pt>
                <c:pt idx="3">
                  <c:v>Above</c:v>
                </c:pt>
                <c:pt idx="4">
                  <c:v>High</c:v>
                </c:pt>
              </c:strCache>
            </c:strRef>
          </c:cat>
          <c:val>
            <c:numRef>
              <c:f>'NLSY- %s'!$O$30:$S$30</c:f>
              <c:numCache>
                <c:formatCode>General</c:formatCode>
                <c:ptCount val="5"/>
                <c:pt idx="0">
                  <c:v>0.20481927710843373</c:v>
                </c:pt>
                <c:pt idx="1">
                  <c:v>0.14942528735632185</c:v>
                </c:pt>
                <c:pt idx="2">
                  <c:v>6.3829787234042548E-2</c:v>
                </c:pt>
                <c:pt idx="3">
                  <c:v>3.0927835051546393E-2</c:v>
                </c:pt>
                <c:pt idx="4">
                  <c:v>1.0101010101010102E-2</c:v>
                </c:pt>
              </c:numCache>
            </c:numRef>
          </c:val>
        </c:ser>
        <c:ser>
          <c:idx val="3"/>
          <c:order val="3"/>
          <c:tx>
            <c:strRef>
              <c:f>'NLSY- %s'!$N$32</c:f>
              <c:strCache>
                <c:ptCount val="1"/>
                <c:pt idx="0">
                  <c:v>Works as professional/manager</c:v>
                </c:pt>
              </c:strCache>
            </c:strRef>
          </c:tx>
          <c:invertIfNegative val="0"/>
          <c:cat>
            <c:strRef>
              <c:f>'NLSY- %s'!$O$28:$S$28</c:f>
              <c:strCache>
                <c:ptCount val="5"/>
                <c:pt idx="0">
                  <c:v>Low</c:v>
                </c:pt>
                <c:pt idx="1">
                  <c:v>Below</c:v>
                </c:pt>
                <c:pt idx="2">
                  <c:v>Average</c:v>
                </c:pt>
                <c:pt idx="3">
                  <c:v>Above</c:v>
                </c:pt>
                <c:pt idx="4">
                  <c:v>High</c:v>
                </c:pt>
              </c:strCache>
            </c:strRef>
          </c:cat>
          <c:val>
            <c:numRef>
              <c:f>'NLSY- %s'!$O$32:$S$32</c:f>
              <c:numCache>
                <c:formatCode>General</c:formatCode>
                <c:ptCount val="5"/>
                <c:pt idx="0">
                  <c:v>5.2631578947368418E-2</c:v>
                </c:pt>
                <c:pt idx="1">
                  <c:v>0.13636363636363635</c:v>
                </c:pt>
                <c:pt idx="2">
                  <c:v>0.29870129870129869</c:v>
                </c:pt>
                <c:pt idx="3">
                  <c:v>0.85185185185185186</c:v>
                </c:pt>
                <c:pt idx="4">
                  <c:v>2.3333333333333335</c:v>
                </c:pt>
              </c:numCache>
            </c:numRef>
          </c:val>
        </c:ser>
        <c:ser>
          <c:idx val="2"/>
          <c:order val="4"/>
          <c:tx>
            <c:strRef>
              <c:f>'NLSY- %s'!$N$31</c:f>
              <c:strCache>
                <c:ptCount val="1"/>
                <c:pt idx="0">
                  <c:v>Employed fulltime </c:v>
                </c:pt>
              </c:strCache>
            </c:strRef>
          </c:tx>
          <c:invertIfNegative val="0"/>
          <c:cat>
            <c:strRef>
              <c:f>'NLSY- %s'!$O$28:$S$28</c:f>
              <c:strCache>
                <c:ptCount val="5"/>
                <c:pt idx="0">
                  <c:v>Low</c:v>
                </c:pt>
                <c:pt idx="1">
                  <c:v>Below</c:v>
                </c:pt>
                <c:pt idx="2">
                  <c:v>Average</c:v>
                </c:pt>
                <c:pt idx="3">
                  <c:v>Above</c:v>
                </c:pt>
                <c:pt idx="4">
                  <c:v>High</c:v>
                </c:pt>
              </c:strCache>
            </c:strRef>
          </c:cat>
          <c:val>
            <c:numRef>
              <c:f>'NLSY- %s'!$O$31:$S$31</c:f>
              <c:numCache>
                <c:formatCode>General</c:formatCode>
                <c:ptCount val="5"/>
                <c:pt idx="0">
                  <c:v>0.42857142857142855</c:v>
                </c:pt>
                <c:pt idx="1">
                  <c:v>0.75438596491228072</c:v>
                </c:pt>
                <c:pt idx="2">
                  <c:v>1.173913043478261</c:v>
                </c:pt>
                <c:pt idx="3">
                  <c:v>1.7777777777777777</c:v>
                </c:pt>
                <c:pt idx="4">
                  <c:v>2.5714285714285716</c:v>
                </c:pt>
              </c:numCache>
            </c:numRef>
          </c:val>
        </c:ser>
        <c:dLbls>
          <c:showLegendKey val="0"/>
          <c:showVal val="0"/>
          <c:showCatName val="0"/>
          <c:showSerName val="0"/>
          <c:showPercent val="0"/>
          <c:showBubbleSize val="0"/>
        </c:dLbls>
        <c:gapWidth val="150"/>
        <c:shape val="box"/>
        <c:axId val="2078655312"/>
        <c:axId val="2078655856"/>
        <c:axId val="2077419712"/>
      </c:bar3DChart>
      <c:catAx>
        <c:axId val="2078655312"/>
        <c:scaling>
          <c:orientation val="minMax"/>
        </c:scaling>
        <c:delete val="0"/>
        <c:axPos val="b"/>
        <c:numFmt formatCode="General" sourceLinked="0"/>
        <c:majorTickMark val="out"/>
        <c:minorTickMark val="none"/>
        <c:tickLblPos val="nextTo"/>
        <c:txPr>
          <a:bodyPr/>
          <a:lstStyle/>
          <a:p>
            <a:pPr>
              <a:defRPr sz="1100"/>
            </a:pPr>
            <a:endParaRPr lang="en-US"/>
          </a:p>
        </c:txPr>
        <c:crossAx val="2078655856"/>
        <c:crosses val="autoZero"/>
        <c:auto val="1"/>
        <c:lblAlgn val="ctr"/>
        <c:lblOffset val="100"/>
        <c:noMultiLvlLbl val="0"/>
      </c:catAx>
      <c:valAx>
        <c:axId val="2078655856"/>
        <c:scaling>
          <c:orientation val="minMax"/>
        </c:scaling>
        <c:delete val="0"/>
        <c:axPos val="l"/>
        <c:majorGridlines/>
        <c:numFmt formatCode="0.00" sourceLinked="1"/>
        <c:majorTickMark val="out"/>
        <c:minorTickMark val="none"/>
        <c:tickLblPos val="nextTo"/>
        <c:txPr>
          <a:bodyPr/>
          <a:lstStyle/>
          <a:p>
            <a:pPr>
              <a:defRPr sz="1100"/>
            </a:pPr>
            <a:endParaRPr lang="en-US"/>
          </a:p>
        </c:txPr>
        <c:crossAx val="2078655312"/>
        <c:crosses val="autoZero"/>
        <c:crossBetween val="between"/>
      </c:valAx>
      <c:serAx>
        <c:axId val="2077419712"/>
        <c:scaling>
          <c:orientation val="minMax"/>
        </c:scaling>
        <c:delete val="0"/>
        <c:axPos val="b"/>
        <c:majorTickMark val="out"/>
        <c:minorTickMark val="none"/>
        <c:tickLblPos val="nextTo"/>
        <c:txPr>
          <a:bodyPr/>
          <a:lstStyle/>
          <a:p>
            <a:pPr>
              <a:defRPr sz="1100"/>
            </a:pPr>
            <a:endParaRPr lang="en-US"/>
          </a:p>
        </c:txPr>
        <c:crossAx val="2078655856"/>
        <c:crosses val="autoZero"/>
      </c:ser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pPr>
        <a:solidFill>
          <a:schemeClr val="bg1"/>
        </a:solidFill>
        <a:ln>
          <a:noFill/>
        </a:ln>
      </c:spPr>
    </c:sideWall>
    <c:backWall>
      <c:thickness val="0"/>
      <c:spPr>
        <a:solidFill>
          <a:schemeClr val="bg1"/>
        </a:solidFill>
        <a:ln>
          <a:noFill/>
        </a:ln>
      </c:spPr>
    </c:backWall>
    <c:plotArea>
      <c:layout>
        <c:manualLayout>
          <c:layoutTarget val="inner"/>
          <c:xMode val="edge"/>
          <c:yMode val="edge"/>
          <c:x val="0.10536646981627297"/>
          <c:y val="4.5781165394008373E-2"/>
          <c:w val="0.69164878608923885"/>
          <c:h val="0.8087952755905512"/>
        </c:manualLayout>
      </c:layout>
      <c:bar3DChart>
        <c:barDir val="col"/>
        <c:grouping val="standard"/>
        <c:varyColors val="0"/>
        <c:ser>
          <c:idx val="0"/>
          <c:order val="0"/>
          <c:tx>
            <c:strRef>
              <c:f>Sheet1!$B$1</c:f>
              <c:strCache>
                <c:ptCount val="1"/>
                <c:pt idx="0">
                  <c:v>1</c:v>
                </c:pt>
              </c:strCache>
            </c:strRef>
          </c:tx>
          <c:spPr>
            <a:solidFill>
              <a:srgbClr val="FFC000"/>
            </a:solidFill>
            <a:ln>
              <a:solidFill>
                <a:schemeClr val="bg2">
                  <a:lumMod val="25000"/>
                </a:schemeClr>
              </a:solidFill>
            </a:ln>
          </c:spPr>
          <c:invertIfNegative val="0"/>
          <c:cat>
            <c:numRef>
              <c:f>Sheet1!$A$2:$A$6</c:f>
              <c:numCache>
                <c:formatCode>General</c:formatCode>
                <c:ptCount val="5"/>
                <c:pt idx="0">
                  <c:v>200</c:v>
                </c:pt>
                <c:pt idx="1">
                  <c:v>250</c:v>
                </c:pt>
                <c:pt idx="2">
                  <c:v>300</c:v>
                </c:pt>
                <c:pt idx="3">
                  <c:v>350</c:v>
                </c:pt>
                <c:pt idx="4">
                  <c:v>400</c:v>
                </c:pt>
              </c:numCache>
            </c:numRef>
          </c:cat>
          <c:val>
            <c:numRef>
              <c:f>Sheet1!$B$2:$B$6</c:f>
              <c:numCache>
                <c:formatCode>General</c:formatCode>
                <c:ptCount val="5"/>
                <c:pt idx="0">
                  <c:v>20</c:v>
                </c:pt>
                <c:pt idx="1">
                  <c:v>6</c:v>
                </c:pt>
                <c:pt idx="2">
                  <c:v>2</c:v>
                </c:pt>
                <c:pt idx="3">
                  <c:v>0</c:v>
                </c:pt>
                <c:pt idx="4">
                  <c:v>0</c:v>
                </c:pt>
              </c:numCache>
            </c:numRef>
          </c:val>
        </c:ser>
        <c:ser>
          <c:idx val="1"/>
          <c:order val="1"/>
          <c:tx>
            <c:strRef>
              <c:f>Sheet1!$C$1</c:f>
              <c:strCache>
                <c:ptCount val="1"/>
                <c:pt idx="0">
                  <c:v>2</c:v>
                </c:pt>
              </c:strCache>
            </c:strRef>
          </c:tx>
          <c:spPr>
            <a:solidFill>
              <a:srgbClr val="C8404D"/>
            </a:solidFill>
          </c:spPr>
          <c:invertIfNegative val="0"/>
          <c:cat>
            <c:numRef>
              <c:f>Sheet1!$A$2:$A$6</c:f>
              <c:numCache>
                <c:formatCode>General</c:formatCode>
                <c:ptCount val="5"/>
                <c:pt idx="0">
                  <c:v>200</c:v>
                </c:pt>
                <c:pt idx="1">
                  <c:v>250</c:v>
                </c:pt>
                <c:pt idx="2">
                  <c:v>300</c:v>
                </c:pt>
                <c:pt idx="3">
                  <c:v>350</c:v>
                </c:pt>
                <c:pt idx="4">
                  <c:v>400</c:v>
                </c:pt>
              </c:numCache>
            </c:numRef>
          </c:cat>
          <c:val>
            <c:numRef>
              <c:f>Sheet1!$C$2:$C$6</c:f>
              <c:numCache>
                <c:formatCode>General</c:formatCode>
                <c:ptCount val="5"/>
                <c:pt idx="0">
                  <c:v>53</c:v>
                </c:pt>
                <c:pt idx="1">
                  <c:v>19</c:v>
                </c:pt>
                <c:pt idx="2">
                  <c:v>5</c:v>
                </c:pt>
                <c:pt idx="3">
                  <c:v>1</c:v>
                </c:pt>
                <c:pt idx="4">
                  <c:v>0</c:v>
                </c:pt>
              </c:numCache>
            </c:numRef>
          </c:val>
        </c:ser>
        <c:ser>
          <c:idx val="2"/>
          <c:order val="2"/>
          <c:tx>
            <c:strRef>
              <c:f>Sheet1!$D$1</c:f>
              <c:strCache>
                <c:ptCount val="1"/>
                <c:pt idx="0">
                  <c:v>3</c:v>
                </c:pt>
              </c:strCache>
            </c:strRef>
          </c:tx>
          <c:spPr>
            <a:solidFill>
              <a:srgbClr val="6AA343"/>
            </a:solidFill>
            <a:ln w="41275">
              <a:solidFill>
                <a:srgbClr val="1EAE25"/>
              </a:solidFill>
            </a:ln>
          </c:spPr>
          <c:invertIfNegative val="0"/>
          <c:cat>
            <c:numRef>
              <c:f>Sheet1!$A$2:$A$6</c:f>
              <c:numCache>
                <c:formatCode>General</c:formatCode>
                <c:ptCount val="5"/>
                <c:pt idx="0">
                  <c:v>200</c:v>
                </c:pt>
                <c:pt idx="1">
                  <c:v>250</c:v>
                </c:pt>
                <c:pt idx="2">
                  <c:v>300</c:v>
                </c:pt>
                <c:pt idx="3">
                  <c:v>350</c:v>
                </c:pt>
                <c:pt idx="4">
                  <c:v>400</c:v>
                </c:pt>
              </c:numCache>
            </c:numRef>
          </c:cat>
          <c:val>
            <c:numRef>
              <c:f>Sheet1!$D$2:$D$6</c:f>
              <c:numCache>
                <c:formatCode>General</c:formatCode>
                <c:ptCount val="5"/>
                <c:pt idx="0">
                  <c:v>70</c:v>
                </c:pt>
                <c:pt idx="1">
                  <c:v>46</c:v>
                </c:pt>
                <c:pt idx="2">
                  <c:v>21</c:v>
                </c:pt>
                <c:pt idx="3">
                  <c:v>7</c:v>
                </c:pt>
                <c:pt idx="4">
                  <c:v>3</c:v>
                </c:pt>
              </c:numCache>
            </c:numRef>
          </c:val>
        </c:ser>
        <c:ser>
          <c:idx val="3"/>
          <c:order val="3"/>
          <c:tx>
            <c:strRef>
              <c:f>Sheet1!$E$1</c:f>
              <c:strCache>
                <c:ptCount val="1"/>
                <c:pt idx="0">
                  <c:v>4</c:v>
                </c:pt>
              </c:strCache>
            </c:strRef>
          </c:tx>
          <c:spPr>
            <a:solidFill>
              <a:srgbClr val="8751CF"/>
            </a:solidFill>
          </c:spPr>
          <c:invertIfNegative val="0"/>
          <c:cat>
            <c:numRef>
              <c:f>Sheet1!$A$2:$A$6</c:f>
              <c:numCache>
                <c:formatCode>General</c:formatCode>
                <c:ptCount val="5"/>
                <c:pt idx="0">
                  <c:v>200</c:v>
                </c:pt>
                <c:pt idx="1">
                  <c:v>250</c:v>
                </c:pt>
                <c:pt idx="2">
                  <c:v>300</c:v>
                </c:pt>
                <c:pt idx="3">
                  <c:v>350</c:v>
                </c:pt>
                <c:pt idx="4">
                  <c:v>400</c:v>
                </c:pt>
              </c:numCache>
            </c:numRef>
          </c:cat>
          <c:val>
            <c:numRef>
              <c:f>Sheet1!$E$2:$E$6</c:f>
              <c:numCache>
                <c:formatCode>General</c:formatCode>
                <c:ptCount val="5"/>
                <c:pt idx="0">
                  <c:v>89</c:v>
                </c:pt>
                <c:pt idx="1">
                  <c:v>74</c:v>
                </c:pt>
                <c:pt idx="2">
                  <c:v>47</c:v>
                </c:pt>
                <c:pt idx="3">
                  <c:v>21</c:v>
                </c:pt>
                <c:pt idx="4">
                  <c:v>7</c:v>
                </c:pt>
              </c:numCache>
            </c:numRef>
          </c:val>
        </c:ser>
        <c:ser>
          <c:idx val="4"/>
          <c:order val="4"/>
          <c:tx>
            <c:strRef>
              <c:f>Sheet1!$F$1</c:f>
              <c:strCache>
                <c:ptCount val="1"/>
                <c:pt idx="0">
                  <c:v>5 (highest)</c:v>
                </c:pt>
              </c:strCache>
            </c:strRef>
          </c:tx>
          <c:spPr>
            <a:solidFill>
              <a:schemeClr val="accent1">
                <a:lumMod val="75000"/>
              </a:schemeClr>
            </a:solidFill>
          </c:spPr>
          <c:invertIfNegative val="0"/>
          <c:cat>
            <c:numRef>
              <c:f>Sheet1!$A$2:$A$6</c:f>
              <c:numCache>
                <c:formatCode>General</c:formatCode>
                <c:ptCount val="5"/>
                <c:pt idx="0">
                  <c:v>200</c:v>
                </c:pt>
                <c:pt idx="1">
                  <c:v>250</c:v>
                </c:pt>
                <c:pt idx="2">
                  <c:v>300</c:v>
                </c:pt>
                <c:pt idx="3">
                  <c:v>350</c:v>
                </c:pt>
                <c:pt idx="4">
                  <c:v>400</c:v>
                </c:pt>
              </c:numCache>
            </c:numRef>
          </c:cat>
          <c:val>
            <c:numRef>
              <c:f>Sheet1!$F$2:$F$6</c:f>
              <c:numCache>
                <c:formatCode>General</c:formatCode>
                <c:ptCount val="5"/>
                <c:pt idx="0">
                  <c:v>85</c:v>
                </c:pt>
                <c:pt idx="1">
                  <c:v>77</c:v>
                </c:pt>
                <c:pt idx="2">
                  <c:v>63</c:v>
                </c:pt>
                <c:pt idx="3">
                  <c:v>40</c:v>
                </c:pt>
                <c:pt idx="4">
                  <c:v>21</c:v>
                </c:pt>
              </c:numCache>
            </c:numRef>
          </c:val>
        </c:ser>
        <c:dLbls>
          <c:showLegendKey val="0"/>
          <c:showVal val="0"/>
          <c:showCatName val="0"/>
          <c:showSerName val="0"/>
          <c:showPercent val="0"/>
          <c:showBubbleSize val="0"/>
        </c:dLbls>
        <c:gapWidth val="150"/>
        <c:shape val="box"/>
        <c:axId val="573195696"/>
        <c:axId val="573191344"/>
        <c:axId val="2077420960"/>
      </c:bar3DChart>
      <c:catAx>
        <c:axId val="573195696"/>
        <c:scaling>
          <c:orientation val="minMax"/>
        </c:scaling>
        <c:delete val="1"/>
        <c:axPos val="b"/>
        <c:numFmt formatCode="General" sourceLinked="1"/>
        <c:majorTickMark val="out"/>
        <c:minorTickMark val="none"/>
        <c:tickLblPos val="nextTo"/>
        <c:crossAx val="573191344"/>
        <c:crosses val="autoZero"/>
        <c:auto val="1"/>
        <c:lblAlgn val="ctr"/>
        <c:lblOffset val="100"/>
        <c:noMultiLvlLbl val="0"/>
      </c:catAx>
      <c:valAx>
        <c:axId val="573191344"/>
        <c:scaling>
          <c:orientation val="minMax"/>
        </c:scaling>
        <c:delete val="0"/>
        <c:axPos val="l"/>
        <c:majorGridlines/>
        <c:numFmt formatCode="General" sourceLinked="1"/>
        <c:majorTickMark val="out"/>
        <c:minorTickMark val="none"/>
        <c:tickLblPos val="nextTo"/>
        <c:crossAx val="573195696"/>
        <c:crosses val="autoZero"/>
        <c:crossBetween val="between"/>
      </c:valAx>
      <c:serAx>
        <c:axId val="2077420960"/>
        <c:scaling>
          <c:orientation val="minMax"/>
        </c:scaling>
        <c:delete val="1"/>
        <c:axPos val="b"/>
        <c:majorTickMark val="out"/>
        <c:minorTickMark val="none"/>
        <c:tickLblPos val="nextTo"/>
        <c:crossAx val="573191344"/>
        <c:crosses val="autoZero"/>
      </c:ser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pPr>
        <a:solidFill>
          <a:schemeClr val="bg1"/>
        </a:solidFill>
        <a:ln>
          <a:noFill/>
        </a:ln>
      </c:spPr>
    </c:sideWall>
    <c:backWall>
      <c:thickness val="0"/>
      <c:spPr>
        <a:solidFill>
          <a:schemeClr val="bg1"/>
        </a:solidFill>
        <a:ln>
          <a:noFill/>
        </a:ln>
      </c:spPr>
    </c:backWall>
    <c:plotArea>
      <c:layout>
        <c:manualLayout>
          <c:layoutTarget val="inner"/>
          <c:xMode val="edge"/>
          <c:yMode val="edge"/>
          <c:x val="0.10536646981627297"/>
          <c:y val="4.5781165394008373E-2"/>
          <c:w val="0.69164878608923885"/>
          <c:h val="0.8087952755905512"/>
        </c:manualLayout>
      </c:layout>
      <c:bar3DChart>
        <c:barDir val="col"/>
        <c:grouping val="standard"/>
        <c:varyColors val="0"/>
        <c:ser>
          <c:idx val="0"/>
          <c:order val="0"/>
          <c:tx>
            <c:strRef>
              <c:f>Sheet1!$B$1</c:f>
              <c:strCache>
                <c:ptCount val="1"/>
                <c:pt idx="0">
                  <c:v>1</c:v>
                </c:pt>
              </c:strCache>
            </c:strRef>
          </c:tx>
          <c:spPr>
            <a:solidFill>
              <a:srgbClr val="FFC000"/>
            </a:solidFill>
            <a:ln>
              <a:solidFill>
                <a:schemeClr val="bg2">
                  <a:lumMod val="25000"/>
                </a:schemeClr>
              </a:solidFill>
            </a:ln>
          </c:spPr>
          <c:invertIfNegative val="0"/>
          <c:cat>
            <c:numRef>
              <c:f>Sheet1!$A$2:$A$6</c:f>
              <c:numCache>
                <c:formatCode>General</c:formatCode>
                <c:ptCount val="5"/>
                <c:pt idx="0">
                  <c:v>200</c:v>
                </c:pt>
                <c:pt idx="1">
                  <c:v>250</c:v>
                </c:pt>
                <c:pt idx="2">
                  <c:v>300</c:v>
                </c:pt>
                <c:pt idx="3">
                  <c:v>350</c:v>
                </c:pt>
                <c:pt idx="4">
                  <c:v>400</c:v>
                </c:pt>
              </c:numCache>
            </c:numRef>
          </c:cat>
          <c:val>
            <c:numRef>
              <c:f>Sheet1!$B$2:$B$6</c:f>
              <c:numCache>
                <c:formatCode>General</c:formatCode>
                <c:ptCount val="5"/>
                <c:pt idx="0">
                  <c:v>20</c:v>
                </c:pt>
                <c:pt idx="1">
                  <c:v>6</c:v>
                </c:pt>
                <c:pt idx="2">
                  <c:v>2</c:v>
                </c:pt>
                <c:pt idx="3">
                  <c:v>0</c:v>
                </c:pt>
                <c:pt idx="4">
                  <c:v>0</c:v>
                </c:pt>
              </c:numCache>
            </c:numRef>
          </c:val>
        </c:ser>
        <c:ser>
          <c:idx val="1"/>
          <c:order val="1"/>
          <c:tx>
            <c:strRef>
              <c:f>Sheet1!$C$1</c:f>
              <c:strCache>
                <c:ptCount val="1"/>
                <c:pt idx="0">
                  <c:v>2</c:v>
                </c:pt>
              </c:strCache>
            </c:strRef>
          </c:tx>
          <c:spPr>
            <a:solidFill>
              <a:srgbClr val="C8404D"/>
            </a:solidFill>
          </c:spPr>
          <c:invertIfNegative val="0"/>
          <c:cat>
            <c:numRef>
              <c:f>Sheet1!$A$2:$A$6</c:f>
              <c:numCache>
                <c:formatCode>General</c:formatCode>
                <c:ptCount val="5"/>
                <c:pt idx="0">
                  <c:v>200</c:v>
                </c:pt>
                <c:pt idx="1">
                  <c:v>250</c:v>
                </c:pt>
                <c:pt idx="2">
                  <c:v>300</c:v>
                </c:pt>
                <c:pt idx="3">
                  <c:v>350</c:v>
                </c:pt>
                <c:pt idx="4">
                  <c:v>400</c:v>
                </c:pt>
              </c:numCache>
            </c:numRef>
          </c:cat>
          <c:val>
            <c:numRef>
              <c:f>Sheet1!$C$2:$C$6</c:f>
              <c:numCache>
                <c:formatCode>General</c:formatCode>
                <c:ptCount val="5"/>
                <c:pt idx="0">
                  <c:v>53</c:v>
                </c:pt>
                <c:pt idx="1">
                  <c:v>19</c:v>
                </c:pt>
                <c:pt idx="2">
                  <c:v>5</c:v>
                </c:pt>
                <c:pt idx="3">
                  <c:v>1</c:v>
                </c:pt>
                <c:pt idx="4">
                  <c:v>0</c:v>
                </c:pt>
              </c:numCache>
            </c:numRef>
          </c:val>
        </c:ser>
        <c:ser>
          <c:idx val="2"/>
          <c:order val="2"/>
          <c:tx>
            <c:strRef>
              <c:f>Sheet1!$D$1</c:f>
              <c:strCache>
                <c:ptCount val="1"/>
                <c:pt idx="0">
                  <c:v>3</c:v>
                </c:pt>
              </c:strCache>
            </c:strRef>
          </c:tx>
          <c:spPr>
            <a:solidFill>
              <a:srgbClr val="6AA343"/>
            </a:solidFill>
            <a:ln w="41275">
              <a:solidFill>
                <a:srgbClr val="1EAE25"/>
              </a:solidFill>
            </a:ln>
          </c:spPr>
          <c:invertIfNegative val="0"/>
          <c:cat>
            <c:numRef>
              <c:f>Sheet1!$A$2:$A$6</c:f>
              <c:numCache>
                <c:formatCode>General</c:formatCode>
                <c:ptCount val="5"/>
                <c:pt idx="0">
                  <c:v>200</c:v>
                </c:pt>
                <c:pt idx="1">
                  <c:v>250</c:v>
                </c:pt>
                <c:pt idx="2">
                  <c:v>300</c:v>
                </c:pt>
                <c:pt idx="3">
                  <c:v>350</c:v>
                </c:pt>
                <c:pt idx="4">
                  <c:v>400</c:v>
                </c:pt>
              </c:numCache>
            </c:numRef>
          </c:cat>
          <c:val>
            <c:numRef>
              <c:f>Sheet1!$D$2:$D$6</c:f>
              <c:numCache>
                <c:formatCode>General</c:formatCode>
                <c:ptCount val="5"/>
                <c:pt idx="0">
                  <c:v>70</c:v>
                </c:pt>
                <c:pt idx="1">
                  <c:v>46</c:v>
                </c:pt>
                <c:pt idx="2">
                  <c:v>21</c:v>
                </c:pt>
                <c:pt idx="3">
                  <c:v>7</c:v>
                </c:pt>
                <c:pt idx="4">
                  <c:v>3</c:v>
                </c:pt>
              </c:numCache>
            </c:numRef>
          </c:val>
        </c:ser>
        <c:ser>
          <c:idx val="3"/>
          <c:order val="3"/>
          <c:tx>
            <c:strRef>
              <c:f>Sheet1!$E$1</c:f>
              <c:strCache>
                <c:ptCount val="1"/>
                <c:pt idx="0">
                  <c:v>4</c:v>
                </c:pt>
              </c:strCache>
            </c:strRef>
          </c:tx>
          <c:spPr>
            <a:solidFill>
              <a:srgbClr val="8751CF"/>
            </a:solidFill>
          </c:spPr>
          <c:invertIfNegative val="0"/>
          <c:cat>
            <c:numRef>
              <c:f>Sheet1!$A$2:$A$6</c:f>
              <c:numCache>
                <c:formatCode>General</c:formatCode>
                <c:ptCount val="5"/>
                <c:pt idx="0">
                  <c:v>200</c:v>
                </c:pt>
                <c:pt idx="1">
                  <c:v>250</c:v>
                </c:pt>
                <c:pt idx="2">
                  <c:v>300</c:v>
                </c:pt>
                <c:pt idx="3">
                  <c:v>350</c:v>
                </c:pt>
                <c:pt idx="4">
                  <c:v>400</c:v>
                </c:pt>
              </c:numCache>
            </c:numRef>
          </c:cat>
          <c:val>
            <c:numRef>
              <c:f>Sheet1!$E$2:$E$6</c:f>
              <c:numCache>
                <c:formatCode>General</c:formatCode>
                <c:ptCount val="5"/>
                <c:pt idx="0">
                  <c:v>89</c:v>
                </c:pt>
                <c:pt idx="1">
                  <c:v>74</c:v>
                </c:pt>
                <c:pt idx="2">
                  <c:v>47</c:v>
                </c:pt>
                <c:pt idx="3">
                  <c:v>21</c:v>
                </c:pt>
                <c:pt idx="4">
                  <c:v>7</c:v>
                </c:pt>
              </c:numCache>
            </c:numRef>
          </c:val>
        </c:ser>
        <c:ser>
          <c:idx val="4"/>
          <c:order val="4"/>
          <c:tx>
            <c:strRef>
              <c:f>Sheet1!$F$1</c:f>
              <c:strCache>
                <c:ptCount val="1"/>
                <c:pt idx="0">
                  <c:v>5 (highest)</c:v>
                </c:pt>
              </c:strCache>
            </c:strRef>
          </c:tx>
          <c:spPr>
            <a:solidFill>
              <a:schemeClr val="accent1">
                <a:lumMod val="75000"/>
              </a:schemeClr>
            </a:solidFill>
          </c:spPr>
          <c:invertIfNegative val="0"/>
          <c:cat>
            <c:numRef>
              <c:f>Sheet1!$A$2:$A$6</c:f>
              <c:numCache>
                <c:formatCode>General</c:formatCode>
                <c:ptCount val="5"/>
                <c:pt idx="0">
                  <c:v>200</c:v>
                </c:pt>
                <c:pt idx="1">
                  <c:v>250</c:v>
                </c:pt>
                <c:pt idx="2">
                  <c:v>300</c:v>
                </c:pt>
                <c:pt idx="3">
                  <c:v>350</c:v>
                </c:pt>
                <c:pt idx="4">
                  <c:v>400</c:v>
                </c:pt>
              </c:numCache>
            </c:numRef>
          </c:cat>
          <c:val>
            <c:numRef>
              <c:f>Sheet1!$F$2:$F$6</c:f>
              <c:numCache>
                <c:formatCode>General</c:formatCode>
                <c:ptCount val="5"/>
                <c:pt idx="0">
                  <c:v>85</c:v>
                </c:pt>
                <c:pt idx="1">
                  <c:v>77</c:v>
                </c:pt>
                <c:pt idx="2">
                  <c:v>63</c:v>
                </c:pt>
                <c:pt idx="3">
                  <c:v>40</c:v>
                </c:pt>
                <c:pt idx="4">
                  <c:v>21</c:v>
                </c:pt>
              </c:numCache>
            </c:numRef>
          </c:val>
        </c:ser>
        <c:dLbls>
          <c:showLegendKey val="0"/>
          <c:showVal val="0"/>
          <c:showCatName val="0"/>
          <c:showSerName val="0"/>
          <c:showPercent val="0"/>
          <c:showBubbleSize val="0"/>
        </c:dLbls>
        <c:gapWidth val="150"/>
        <c:shape val="box"/>
        <c:axId val="573196784"/>
        <c:axId val="573192432"/>
        <c:axId val="2077427200"/>
      </c:bar3DChart>
      <c:catAx>
        <c:axId val="573196784"/>
        <c:scaling>
          <c:orientation val="minMax"/>
        </c:scaling>
        <c:delete val="1"/>
        <c:axPos val="b"/>
        <c:numFmt formatCode="General" sourceLinked="1"/>
        <c:majorTickMark val="out"/>
        <c:minorTickMark val="none"/>
        <c:tickLblPos val="nextTo"/>
        <c:crossAx val="573192432"/>
        <c:crosses val="autoZero"/>
        <c:auto val="1"/>
        <c:lblAlgn val="ctr"/>
        <c:lblOffset val="100"/>
        <c:noMultiLvlLbl val="0"/>
      </c:catAx>
      <c:valAx>
        <c:axId val="573192432"/>
        <c:scaling>
          <c:orientation val="minMax"/>
        </c:scaling>
        <c:delete val="0"/>
        <c:axPos val="l"/>
        <c:majorGridlines/>
        <c:numFmt formatCode="General" sourceLinked="1"/>
        <c:majorTickMark val="out"/>
        <c:minorTickMark val="none"/>
        <c:tickLblPos val="nextTo"/>
        <c:crossAx val="573196784"/>
        <c:crosses val="autoZero"/>
        <c:crossBetween val="between"/>
      </c:valAx>
      <c:serAx>
        <c:axId val="2077427200"/>
        <c:scaling>
          <c:orientation val="minMax"/>
        </c:scaling>
        <c:delete val="0"/>
        <c:axPos val="b"/>
        <c:majorTickMark val="out"/>
        <c:minorTickMark val="none"/>
        <c:tickLblPos val="nextTo"/>
        <c:crossAx val="573192432"/>
        <c:crosses val="autoZero"/>
      </c:ser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pPr>
        <a:solidFill>
          <a:schemeClr val="bg1"/>
        </a:solidFill>
        <a:ln>
          <a:noFill/>
        </a:ln>
      </c:spPr>
    </c:sideWall>
    <c:backWall>
      <c:thickness val="0"/>
      <c:spPr>
        <a:solidFill>
          <a:schemeClr val="bg1"/>
        </a:solidFill>
        <a:ln>
          <a:noFill/>
        </a:ln>
      </c:spPr>
    </c:backWall>
    <c:plotArea>
      <c:layout>
        <c:manualLayout>
          <c:layoutTarget val="inner"/>
          <c:xMode val="edge"/>
          <c:yMode val="edge"/>
          <c:x val="0.10536646981627297"/>
          <c:y val="4.5781165394008373E-2"/>
          <c:w val="0.69164878608923885"/>
          <c:h val="0.8087952755905512"/>
        </c:manualLayout>
      </c:layout>
      <c:bar3DChart>
        <c:barDir val="col"/>
        <c:grouping val="standard"/>
        <c:varyColors val="0"/>
        <c:ser>
          <c:idx val="0"/>
          <c:order val="0"/>
          <c:tx>
            <c:strRef>
              <c:f>Sheet1!$B$1</c:f>
              <c:strCache>
                <c:ptCount val="1"/>
                <c:pt idx="0">
                  <c:v>1</c:v>
                </c:pt>
              </c:strCache>
            </c:strRef>
          </c:tx>
          <c:spPr>
            <a:solidFill>
              <a:srgbClr val="FFC000"/>
            </a:solidFill>
            <a:ln>
              <a:solidFill>
                <a:schemeClr val="bg2">
                  <a:lumMod val="25000"/>
                </a:schemeClr>
              </a:solidFill>
            </a:ln>
          </c:spPr>
          <c:invertIfNegative val="0"/>
          <c:cat>
            <c:numRef>
              <c:f>Sheet1!$A$2:$A$6</c:f>
              <c:numCache>
                <c:formatCode>General</c:formatCode>
                <c:ptCount val="5"/>
                <c:pt idx="0">
                  <c:v>200</c:v>
                </c:pt>
                <c:pt idx="1">
                  <c:v>250</c:v>
                </c:pt>
                <c:pt idx="2">
                  <c:v>300</c:v>
                </c:pt>
                <c:pt idx="3">
                  <c:v>350</c:v>
                </c:pt>
                <c:pt idx="4">
                  <c:v>400</c:v>
                </c:pt>
              </c:numCache>
            </c:numRef>
          </c:cat>
          <c:val>
            <c:numRef>
              <c:f>Sheet1!$B$2:$B$6</c:f>
              <c:numCache>
                <c:formatCode>General</c:formatCode>
                <c:ptCount val="5"/>
                <c:pt idx="0">
                  <c:v>20</c:v>
                </c:pt>
                <c:pt idx="1">
                  <c:v>6</c:v>
                </c:pt>
                <c:pt idx="2">
                  <c:v>2</c:v>
                </c:pt>
                <c:pt idx="3">
                  <c:v>0</c:v>
                </c:pt>
                <c:pt idx="4">
                  <c:v>0</c:v>
                </c:pt>
              </c:numCache>
            </c:numRef>
          </c:val>
        </c:ser>
        <c:ser>
          <c:idx val="1"/>
          <c:order val="1"/>
          <c:tx>
            <c:strRef>
              <c:f>Sheet1!$C$1</c:f>
              <c:strCache>
                <c:ptCount val="1"/>
                <c:pt idx="0">
                  <c:v>2</c:v>
                </c:pt>
              </c:strCache>
            </c:strRef>
          </c:tx>
          <c:spPr>
            <a:solidFill>
              <a:srgbClr val="C8404D"/>
            </a:solidFill>
          </c:spPr>
          <c:invertIfNegative val="0"/>
          <c:cat>
            <c:numRef>
              <c:f>Sheet1!$A$2:$A$6</c:f>
              <c:numCache>
                <c:formatCode>General</c:formatCode>
                <c:ptCount val="5"/>
                <c:pt idx="0">
                  <c:v>200</c:v>
                </c:pt>
                <c:pt idx="1">
                  <c:v>250</c:v>
                </c:pt>
                <c:pt idx="2">
                  <c:v>300</c:v>
                </c:pt>
                <c:pt idx="3">
                  <c:v>350</c:v>
                </c:pt>
                <c:pt idx="4">
                  <c:v>400</c:v>
                </c:pt>
              </c:numCache>
            </c:numRef>
          </c:cat>
          <c:val>
            <c:numRef>
              <c:f>Sheet1!$C$2:$C$6</c:f>
              <c:numCache>
                <c:formatCode>General</c:formatCode>
                <c:ptCount val="5"/>
                <c:pt idx="0">
                  <c:v>53</c:v>
                </c:pt>
                <c:pt idx="1">
                  <c:v>19</c:v>
                </c:pt>
                <c:pt idx="2">
                  <c:v>5</c:v>
                </c:pt>
                <c:pt idx="3">
                  <c:v>1</c:v>
                </c:pt>
                <c:pt idx="4">
                  <c:v>0</c:v>
                </c:pt>
              </c:numCache>
            </c:numRef>
          </c:val>
        </c:ser>
        <c:ser>
          <c:idx val="2"/>
          <c:order val="2"/>
          <c:tx>
            <c:strRef>
              <c:f>Sheet1!$D$1</c:f>
              <c:strCache>
                <c:ptCount val="1"/>
                <c:pt idx="0">
                  <c:v>3</c:v>
                </c:pt>
              </c:strCache>
            </c:strRef>
          </c:tx>
          <c:spPr>
            <a:solidFill>
              <a:srgbClr val="6AA343"/>
            </a:solidFill>
            <a:ln w="41275">
              <a:solidFill>
                <a:srgbClr val="1EAE25"/>
              </a:solidFill>
            </a:ln>
          </c:spPr>
          <c:invertIfNegative val="0"/>
          <c:cat>
            <c:numRef>
              <c:f>Sheet1!$A$2:$A$6</c:f>
              <c:numCache>
                <c:formatCode>General</c:formatCode>
                <c:ptCount val="5"/>
                <c:pt idx="0">
                  <c:v>200</c:v>
                </c:pt>
                <c:pt idx="1">
                  <c:v>250</c:v>
                </c:pt>
                <c:pt idx="2">
                  <c:v>300</c:v>
                </c:pt>
                <c:pt idx="3">
                  <c:v>350</c:v>
                </c:pt>
                <c:pt idx="4">
                  <c:v>400</c:v>
                </c:pt>
              </c:numCache>
            </c:numRef>
          </c:cat>
          <c:val>
            <c:numRef>
              <c:f>Sheet1!$D$2:$D$6</c:f>
              <c:numCache>
                <c:formatCode>General</c:formatCode>
                <c:ptCount val="5"/>
                <c:pt idx="0">
                  <c:v>70</c:v>
                </c:pt>
                <c:pt idx="1">
                  <c:v>46</c:v>
                </c:pt>
                <c:pt idx="2">
                  <c:v>21</c:v>
                </c:pt>
                <c:pt idx="3">
                  <c:v>7</c:v>
                </c:pt>
                <c:pt idx="4">
                  <c:v>3</c:v>
                </c:pt>
              </c:numCache>
            </c:numRef>
          </c:val>
        </c:ser>
        <c:ser>
          <c:idx val="3"/>
          <c:order val="3"/>
          <c:tx>
            <c:strRef>
              <c:f>Sheet1!$E$1</c:f>
              <c:strCache>
                <c:ptCount val="1"/>
                <c:pt idx="0">
                  <c:v>4</c:v>
                </c:pt>
              </c:strCache>
            </c:strRef>
          </c:tx>
          <c:spPr>
            <a:solidFill>
              <a:srgbClr val="8751CF"/>
            </a:solidFill>
          </c:spPr>
          <c:invertIfNegative val="0"/>
          <c:cat>
            <c:numRef>
              <c:f>Sheet1!$A$2:$A$6</c:f>
              <c:numCache>
                <c:formatCode>General</c:formatCode>
                <c:ptCount val="5"/>
                <c:pt idx="0">
                  <c:v>200</c:v>
                </c:pt>
                <c:pt idx="1">
                  <c:v>250</c:v>
                </c:pt>
                <c:pt idx="2">
                  <c:v>300</c:v>
                </c:pt>
                <c:pt idx="3">
                  <c:v>350</c:v>
                </c:pt>
                <c:pt idx="4">
                  <c:v>400</c:v>
                </c:pt>
              </c:numCache>
            </c:numRef>
          </c:cat>
          <c:val>
            <c:numRef>
              <c:f>Sheet1!$E$2:$E$6</c:f>
              <c:numCache>
                <c:formatCode>General</c:formatCode>
                <c:ptCount val="5"/>
                <c:pt idx="0">
                  <c:v>89</c:v>
                </c:pt>
                <c:pt idx="1">
                  <c:v>74</c:v>
                </c:pt>
                <c:pt idx="2">
                  <c:v>47</c:v>
                </c:pt>
                <c:pt idx="3">
                  <c:v>21</c:v>
                </c:pt>
                <c:pt idx="4">
                  <c:v>7</c:v>
                </c:pt>
              </c:numCache>
            </c:numRef>
          </c:val>
        </c:ser>
        <c:ser>
          <c:idx val="4"/>
          <c:order val="4"/>
          <c:tx>
            <c:strRef>
              <c:f>Sheet1!$F$1</c:f>
              <c:strCache>
                <c:ptCount val="1"/>
                <c:pt idx="0">
                  <c:v>5 (highest)</c:v>
                </c:pt>
              </c:strCache>
            </c:strRef>
          </c:tx>
          <c:spPr>
            <a:solidFill>
              <a:schemeClr val="accent1">
                <a:lumMod val="75000"/>
              </a:schemeClr>
            </a:solidFill>
          </c:spPr>
          <c:invertIfNegative val="0"/>
          <c:cat>
            <c:numRef>
              <c:f>Sheet1!$A$2:$A$6</c:f>
              <c:numCache>
                <c:formatCode>General</c:formatCode>
                <c:ptCount val="5"/>
                <c:pt idx="0">
                  <c:v>200</c:v>
                </c:pt>
                <c:pt idx="1">
                  <c:v>250</c:v>
                </c:pt>
                <c:pt idx="2">
                  <c:v>300</c:v>
                </c:pt>
                <c:pt idx="3">
                  <c:v>350</c:v>
                </c:pt>
                <c:pt idx="4">
                  <c:v>400</c:v>
                </c:pt>
              </c:numCache>
            </c:numRef>
          </c:cat>
          <c:val>
            <c:numRef>
              <c:f>Sheet1!$F$2:$F$6</c:f>
              <c:numCache>
                <c:formatCode>General</c:formatCode>
                <c:ptCount val="5"/>
                <c:pt idx="0">
                  <c:v>85</c:v>
                </c:pt>
                <c:pt idx="1">
                  <c:v>77</c:v>
                </c:pt>
                <c:pt idx="2">
                  <c:v>63</c:v>
                </c:pt>
                <c:pt idx="3">
                  <c:v>40</c:v>
                </c:pt>
                <c:pt idx="4">
                  <c:v>21</c:v>
                </c:pt>
              </c:numCache>
            </c:numRef>
          </c:val>
        </c:ser>
        <c:dLbls>
          <c:showLegendKey val="0"/>
          <c:showVal val="0"/>
          <c:showCatName val="0"/>
          <c:showSerName val="0"/>
          <c:showPercent val="0"/>
          <c:showBubbleSize val="0"/>
        </c:dLbls>
        <c:gapWidth val="150"/>
        <c:shape val="box"/>
        <c:axId val="573195152"/>
        <c:axId val="569927344"/>
        <c:axId val="2077414096"/>
      </c:bar3DChart>
      <c:catAx>
        <c:axId val="573195152"/>
        <c:scaling>
          <c:orientation val="minMax"/>
        </c:scaling>
        <c:delete val="1"/>
        <c:axPos val="b"/>
        <c:numFmt formatCode="General" sourceLinked="1"/>
        <c:majorTickMark val="out"/>
        <c:minorTickMark val="none"/>
        <c:tickLblPos val="nextTo"/>
        <c:crossAx val="569927344"/>
        <c:crosses val="autoZero"/>
        <c:auto val="1"/>
        <c:lblAlgn val="ctr"/>
        <c:lblOffset val="100"/>
        <c:noMultiLvlLbl val="0"/>
      </c:catAx>
      <c:valAx>
        <c:axId val="569927344"/>
        <c:scaling>
          <c:orientation val="minMax"/>
        </c:scaling>
        <c:delete val="0"/>
        <c:axPos val="l"/>
        <c:majorGridlines/>
        <c:numFmt formatCode="General" sourceLinked="1"/>
        <c:majorTickMark val="out"/>
        <c:minorTickMark val="none"/>
        <c:tickLblPos val="nextTo"/>
        <c:crossAx val="573195152"/>
        <c:crosses val="autoZero"/>
        <c:crossBetween val="between"/>
      </c:valAx>
      <c:serAx>
        <c:axId val="2077414096"/>
        <c:scaling>
          <c:orientation val="minMax"/>
        </c:scaling>
        <c:delete val="0"/>
        <c:axPos val="b"/>
        <c:majorTickMark val="out"/>
        <c:minorTickMark val="none"/>
        <c:tickLblPos val="nextTo"/>
        <c:crossAx val="569927344"/>
        <c:crosses val="autoZero"/>
      </c:serAx>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pPr>
        <a:solidFill>
          <a:schemeClr val="bg1"/>
        </a:solidFill>
        <a:ln>
          <a:noFill/>
        </a:ln>
      </c:spPr>
    </c:sideWall>
    <c:backWall>
      <c:thickness val="0"/>
      <c:spPr>
        <a:solidFill>
          <a:schemeClr val="bg1"/>
        </a:solidFill>
        <a:ln>
          <a:noFill/>
        </a:ln>
      </c:spPr>
    </c:backWall>
    <c:plotArea>
      <c:layout>
        <c:manualLayout>
          <c:layoutTarget val="inner"/>
          <c:xMode val="edge"/>
          <c:yMode val="edge"/>
          <c:x val="0.10536646981627297"/>
          <c:y val="4.5781165394008373E-2"/>
          <c:w val="0.69164878608923885"/>
          <c:h val="0.8087952755905512"/>
        </c:manualLayout>
      </c:layout>
      <c:bar3DChart>
        <c:barDir val="col"/>
        <c:grouping val="standard"/>
        <c:varyColors val="0"/>
        <c:ser>
          <c:idx val="0"/>
          <c:order val="0"/>
          <c:tx>
            <c:strRef>
              <c:f>Sheet1!$B$1</c:f>
              <c:strCache>
                <c:ptCount val="1"/>
                <c:pt idx="0">
                  <c:v>1</c:v>
                </c:pt>
              </c:strCache>
            </c:strRef>
          </c:tx>
          <c:spPr>
            <a:solidFill>
              <a:srgbClr val="FFC000"/>
            </a:solidFill>
            <a:ln>
              <a:solidFill>
                <a:schemeClr val="bg2">
                  <a:lumMod val="25000"/>
                </a:schemeClr>
              </a:solidFill>
            </a:ln>
          </c:spPr>
          <c:invertIfNegative val="0"/>
          <c:cat>
            <c:numRef>
              <c:f>Sheet1!$A$2:$A$6</c:f>
              <c:numCache>
                <c:formatCode>General</c:formatCode>
                <c:ptCount val="5"/>
                <c:pt idx="0">
                  <c:v>200</c:v>
                </c:pt>
                <c:pt idx="1">
                  <c:v>250</c:v>
                </c:pt>
                <c:pt idx="2">
                  <c:v>300</c:v>
                </c:pt>
                <c:pt idx="3">
                  <c:v>350</c:v>
                </c:pt>
                <c:pt idx="4">
                  <c:v>400</c:v>
                </c:pt>
              </c:numCache>
            </c:numRef>
          </c:cat>
          <c:val>
            <c:numRef>
              <c:f>Sheet1!$B$2:$B$6</c:f>
              <c:numCache>
                <c:formatCode>General</c:formatCode>
                <c:ptCount val="5"/>
                <c:pt idx="0">
                  <c:v>20</c:v>
                </c:pt>
                <c:pt idx="1">
                  <c:v>6</c:v>
                </c:pt>
                <c:pt idx="2">
                  <c:v>2</c:v>
                </c:pt>
                <c:pt idx="3">
                  <c:v>0</c:v>
                </c:pt>
                <c:pt idx="4">
                  <c:v>0</c:v>
                </c:pt>
              </c:numCache>
            </c:numRef>
          </c:val>
        </c:ser>
        <c:ser>
          <c:idx val="1"/>
          <c:order val="1"/>
          <c:tx>
            <c:strRef>
              <c:f>Sheet1!$C$1</c:f>
              <c:strCache>
                <c:ptCount val="1"/>
                <c:pt idx="0">
                  <c:v>2</c:v>
                </c:pt>
              </c:strCache>
            </c:strRef>
          </c:tx>
          <c:spPr>
            <a:solidFill>
              <a:srgbClr val="C8404D"/>
            </a:solidFill>
          </c:spPr>
          <c:invertIfNegative val="0"/>
          <c:cat>
            <c:numRef>
              <c:f>Sheet1!$A$2:$A$6</c:f>
              <c:numCache>
                <c:formatCode>General</c:formatCode>
                <c:ptCount val="5"/>
                <c:pt idx="0">
                  <c:v>200</c:v>
                </c:pt>
                <c:pt idx="1">
                  <c:v>250</c:v>
                </c:pt>
                <c:pt idx="2">
                  <c:v>300</c:v>
                </c:pt>
                <c:pt idx="3">
                  <c:v>350</c:v>
                </c:pt>
                <c:pt idx="4">
                  <c:v>400</c:v>
                </c:pt>
              </c:numCache>
            </c:numRef>
          </c:cat>
          <c:val>
            <c:numRef>
              <c:f>Sheet1!$C$2:$C$6</c:f>
              <c:numCache>
                <c:formatCode>General</c:formatCode>
                <c:ptCount val="5"/>
                <c:pt idx="0">
                  <c:v>53</c:v>
                </c:pt>
                <c:pt idx="1">
                  <c:v>19</c:v>
                </c:pt>
                <c:pt idx="2">
                  <c:v>5</c:v>
                </c:pt>
                <c:pt idx="3">
                  <c:v>1</c:v>
                </c:pt>
                <c:pt idx="4">
                  <c:v>0</c:v>
                </c:pt>
              </c:numCache>
            </c:numRef>
          </c:val>
        </c:ser>
        <c:ser>
          <c:idx val="2"/>
          <c:order val="2"/>
          <c:tx>
            <c:strRef>
              <c:f>Sheet1!$D$1</c:f>
              <c:strCache>
                <c:ptCount val="1"/>
                <c:pt idx="0">
                  <c:v>3</c:v>
                </c:pt>
              </c:strCache>
            </c:strRef>
          </c:tx>
          <c:spPr>
            <a:solidFill>
              <a:srgbClr val="6AA343"/>
            </a:solidFill>
            <a:ln w="41275">
              <a:solidFill>
                <a:srgbClr val="1EAE25"/>
              </a:solidFill>
            </a:ln>
          </c:spPr>
          <c:invertIfNegative val="0"/>
          <c:cat>
            <c:numRef>
              <c:f>Sheet1!$A$2:$A$6</c:f>
              <c:numCache>
                <c:formatCode>General</c:formatCode>
                <c:ptCount val="5"/>
                <c:pt idx="0">
                  <c:v>200</c:v>
                </c:pt>
                <c:pt idx="1">
                  <c:v>250</c:v>
                </c:pt>
                <c:pt idx="2">
                  <c:v>300</c:v>
                </c:pt>
                <c:pt idx="3">
                  <c:v>350</c:v>
                </c:pt>
                <c:pt idx="4">
                  <c:v>400</c:v>
                </c:pt>
              </c:numCache>
            </c:numRef>
          </c:cat>
          <c:val>
            <c:numRef>
              <c:f>Sheet1!$D$2:$D$6</c:f>
              <c:numCache>
                <c:formatCode>General</c:formatCode>
                <c:ptCount val="5"/>
                <c:pt idx="0">
                  <c:v>70</c:v>
                </c:pt>
                <c:pt idx="1">
                  <c:v>46</c:v>
                </c:pt>
                <c:pt idx="2">
                  <c:v>21</c:v>
                </c:pt>
                <c:pt idx="3">
                  <c:v>7</c:v>
                </c:pt>
                <c:pt idx="4">
                  <c:v>3</c:v>
                </c:pt>
              </c:numCache>
            </c:numRef>
          </c:val>
        </c:ser>
        <c:ser>
          <c:idx val="3"/>
          <c:order val="3"/>
          <c:tx>
            <c:strRef>
              <c:f>Sheet1!$E$1</c:f>
              <c:strCache>
                <c:ptCount val="1"/>
                <c:pt idx="0">
                  <c:v>4</c:v>
                </c:pt>
              </c:strCache>
            </c:strRef>
          </c:tx>
          <c:spPr>
            <a:solidFill>
              <a:srgbClr val="8751CF"/>
            </a:solidFill>
          </c:spPr>
          <c:invertIfNegative val="0"/>
          <c:cat>
            <c:numRef>
              <c:f>Sheet1!$A$2:$A$6</c:f>
              <c:numCache>
                <c:formatCode>General</c:formatCode>
                <c:ptCount val="5"/>
                <c:pt idx="0">
                  <c:v>200</c:v>
                </c:pt>
                <c:pt idx="1">
                  <c:v>250</c:v>
                </c:pt>
                <c:pt idx="2">
                  <c:v>300</c:v>
                </c:pt>
                <c:pt idx="3">
                  <c:v>350</c:v>
                </c:pt>
                <c:pt idx="4">
                  <c:v>400</c:v>
                </c:pt>
              </c:numCache>
            </c:numRef>
          </c:cat>
          <c:val>
            <c:numRef>
              <c:f>Sheet1!$E$2:$E$6</c:f>
              <c:numCache>
                <c:formatCode>General</c:formatCode>
                <c:ptCount val="5"/>
                <c:pt idx="0">
                  <c:v>89</c:v>
                </c:pt>
                <c:pt idx="1">
                  <c:v>74</c:v>
                </c:pt>
                <c:pt idx="2">
                  <c:v>47</c:v>
                </c:pt>
                <c:pt idx="3">
                  <c:v>21</c:v>
                </c:pt>
                <c:pt idx="4">
                  <c:v>7</c:v>
                </c:pt>
              </c:numCache>
            </c:numRef>
          </c:val>
        </c:ser>
        <c:ser>
          <c:idx val="4"/>
          <c:order val="4"/>
          <c:tx>
            <c:strRef>
              <c:f>Sheet1!$F$1</c:f>
              <c:strCache>
                <c:ptCount val="1"/>
                <c:pt idx="0">
                  <c:v>5 (highest)</c:v>
                </c:pt>
              </c:strCache>
            </c:strRef>
          </c:tx>
          <c:spPr>
            <a:solidFill>
              <a:schemeClr val="accent1">
                <a:lumMod val="75000"/>
              </a:schemeClr>
            </a:solidFill>
          </c:spPr>
          <c:invertIfNegative val="0"/>
          <c:cat>
            <c:numRef>
              <c:f>Sheet1!$A$2:$A$6</c:f>
              <c:numCache>
                <c:formatCode>General</c:formatCode>
                <c:ptCount val="5"/>
                <c:pt idx="0">
                  <c:v>200</c:v>
                </c:pt>
                <c:pt idx="1">
                  <c:v>250</c:v>
                </c:pt>
                <c:pt idx="2">
                  <c:v>300</c:v>
                </c:pt>
                <c:pt idx="3">
                  <c:v>350</c:v>
                </c:pt>
                <c:pt idx="4">
                  <c:v>400</c:v>
                </c:pt>
              </c:numCache>
            </c:numRef>
          </c:cat>
          <c:val>
            <c:numRef>
              <c:f>Sheet1!$F$2:$F$6</c:f>
              <c:numCache>
                <c:formatCode>General</c:formatCode>
                <c:ptCount val="5"/>
                <c:pt idx="0">
                  <c:v>85</c:v>
                </c:pt>
                <c:pt idx="1">
                  <c:v>77</c:v>
                </c:pt>
                <c:pt idx="2">
                  <c:v>63</c:v>
                </c:pt>
                <c:pt idx="3">
                  <c:v>40</c:v>
                </c:pt>
                <c:pt idx="4">
                  <c:v>21</c:v>
                </c:pt>
              </c:numCache>
            </c:numRef>
          </c:val>
        </c:ser>
        <c:dLbls>
          <c:showLegendKey val="0"/>
          <c:showVal val="0"/>
          <c:showCatName val="0"/>
          <c:showSerName val="0"/>
          <c:showPercent val="0"/>
          <c:showBubbleSize val="0"/>
        </c:dLbls>
        <c:gapWidth val="150"/>
        <c:shape val="box"/>
        <c:axId val="569928976"/>
        <c:axId val="569927888"/>
        <c:axId val="2077415344"/>
      </c:bar3DChart>
      <c:catAx>
        <c:axId val="569928976"/>
        <c:scaling>
          <c:orientation val="minMax"/>
        </c:scaling>
        <c:delete val="1"/>
        <c:axPos val="b"/>
        <c:numFmt formatCode="General" sourceLinked="1"/>
        <c:majorTickMark val="out"/>
        <c:minorTickMark val="none"/>
        <c:tickLblPos val="nextTo"/>
        <c:crossAx val="569927888"/>
        <c:crosses val="autoZero"/>
        <c:auto val="1"/>
        <c:lblAlgn val="ctr"/>
        <c:lblOffset val="100"/>
        <c:noMultiLvlLbl val="0"/>
      </c:catAx>
      <c:valAx>
        <c:axId val="569927888"/>
        <c:scaling>
          <c:orientation val="minMax"/>
        </c:scaling>
        <c:delete val="0"/>
        <c:axPos val="l"/>
        <c:majorGridlines/>
        <c:numFmt formatCode="General" sourceLinked="1"/>
        <c:majorTickMark val="out"/>
        <c:minorTickMark val="none"/>
        <c:tickLblPos val="nextTo"/>
        <c:crossAx val="569928976"/>
        <c:crosses val="autoZero"/>
        <c:crossBetween val="between"/>
      </c:valAx>
      <c:serAx>
        <c:axId val="2077415344"/>
        <c:scaling>
          <c:orientation val="minMax"/>
        </c:scaling>
        <c:delete val="0"/>
        <c:axPos val="b"/>
        <c:majorTickMark val="out"/>
        <c:minorTickMark val="none"/>
        <c:tickLblPos val="nextTo"/>
        <c:crossAx val="569927888"/>
        <c:crosses val="autoZero"/>
      </c:serAx>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5380FA95-DCAD-4C66-957B-34714AD3B55F}" type="presOf" srcId="{57E6328E-08CE-4EF3-A323-8C30714A0D48}" destId="{FB44B1BC-42DD-4D8D-A2E8-DCB3E9DAD512}" srcOrd="0" destOrd="0" presId="urn:microsoft.com/office/officeart/2005/8/layout/radial6"/>
    <dgm:cxn modelId="{7AB08D97-5409-4F9A-A84B-49DA21103390}" type="presOf" srcId="{EFEE5F94-D436-4764-BE2D-A84C8DB60F8E}" destId="{22E85874-3FEA-455F-AAA7-115D16A0E5E8}" srcOrd="0" destOrd="0" presId="urn:microsoft.com/office/officeart/2005/8/layout/radial6"/>
    <dgm:cxn modelId="{D4C6735B-784C-4BC6-9025-EDDBB5D57062}" type="presOf" srcId="{6CFF1E21-2B2E-4E20-ACA1-CA20CC08E4FB}" destId="{2F9F37E8-5FDF-4D18-9F4A-D3F544834F94}"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FBC7FB1F-284C-4BC0-AD46-8D74B1DA0B47}" type="presOf" srcId="{FA71A5C1-63D5-4DEE-BC13-9697CA5357CE}" destId="{63280992-30E6-479A-8494-A7A0A41F1D8C}" srcOrd="0" destOrd="0" presId="urn:microsoft.com/office/officeart/2005/8/layout/radial6"/>
    <dgm:cxn modelId="{AB211A26-C4F3-43CF-9B2B-F3ACEF7BBED2}" srcId="{EFEE5F94-D436-4764-BE2D-A84C8DB60F8E}" destId="{FA71A5C1-63D5-4DEE-BC13-9697CA5357CE}" srcOrd="0" destOrd="0" parTransId="{5B722491-7DE1-4B51-82EA-D5F9AE22CA2E}" sibTransId="{6CFF1E21-2B2E-4E20-ACA1-CA20CC08E4FB}"/>
    <dgm:cxn modelId="{341529E3-D663-40C7-978E-5B1FFE5E982D}" type="presParOf" srcId="{FB44B1BC-42DD-4D8D-A2E8-DCB3E9DAD512}" destId="{22E85874-3FEA-455F-AAA7-115D16A0E5E8}" srcOrd="0" destOrd="0" presId="urn:microsoft.com/office/officeart/2005/8/layout/radial6"/>
    <dgm:cxn modelId="{F49AE850-C1F3-4165-A20F-809F918B995D}" type="presParOf" srcId="{FB44B1BC-42DD-4D8D-A2E8-DCB3E9DAD512}" destId="{8597FD0F-1E8A-4E00-B7EF-FFCFD975BFB3}" srcOrd="1" destOrd="0" presId="urn:microsoft.com/office/officeart/2005/8/layout/radial6"/>
    <dgm:cxn modelId="{0F6731B9-17CE-4C19-936F-C419D9CED1B1}" type="presParOf" srcId="{8597FD0F-1E8A-4E00-B7EF-FFCFD975BFB3}" destId="{A3C46D10-D9A3-4AFC-A3CD-B03DDE62F74E}" srcOrd="0" destOrd="0" presId="urn:microsoft.com/office/officeart/2005/8/layout/radial6"/>
    <dgm:cxn modelId="{0AA0C700-77B3-4BD3-BB3E-92AFB774EB97}" type="presParOf" srcId="{8597FD0F-1E8A-4E00-B7EF-FFCFD975BFB3}" destId="{63280992-30E6-479A-8494-A7A0A41F1D8C}" srcOrd="1" destOrd="0" presId="urn:microsoft.com/office/officeart/2005/8/layout/radial6"/>
    <dgm:cxn modelId="{460C69F7-52AC-4644-AD32-1A2AE0608B4E}" type="presParOf" srcId="{FB44B1BC-42DD-4D8D-A2E8-DCB3E9DAD512}" destId="{9D705B1A-5AC4-42C4-A349-372D2772244D}" srcOrd="2" destOrd="0" presId="urn:microsoft.com/office/officeart/2005/8/layout/radial6"/>
    <dgm:cxn modelId="{2F2E1F9C-DC2C-40AC-A4E6-8E2B309E255B}" type="presParOf" srcId="{FB44B1BC-42DD-4D8D-A2E8-DCB3E9DAD512}" destId="{D42E6601-7D79-4C02-8258-F0264032F9DF}" srcOrd="3" destOrd="0" presId="urn:microsoft.com/office/officeart/2005/8/layout/radial6"/>
    <dgm:cxn modelId="{C51CB60E-D34F-46CF-AE77-CEFCBAF93255}" type="presParOf" srcId="{FB44B1BC-42DD-4D8D-A2E8-DCB3E9DAD512}" destId="{097E6039-E476-4463-8D22-6F5ED6B69143}" srcOrd="4" destOrd="0" presId="urn:microsoft.com/office/officeart/2005/8/layout/radial6"/>
    <dgm:cxn modelId="{20BE6148-7165-4F4D-BB6A-5FCB8020A33D}"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AB211A26-C4F3-43CF-9B2B-F3ACEF7BBED2}" srcId="{EFEE5F94-D436-4764-BE2D-A84C8DB60F8E}" destId="{FA71A5C1-63D5-4DEE-BC13-9697CA5357CE}" srcOrd="0" destOrd="0" parTransId="{5B722491-7DE1-4B51-82EA-D5F9AE22CA2E}" sibTransId="{6CFF1E21-2B2E-4E20-ACA1-CA20CC08E4FB}"/>
    <dgm:cxn modelId="{9D3DD9E2-F164-4A33-85E2-0F23C07DBC32}" type="presOf" srcId="{6CFF1E21-2B2E-4E20-ACA1-CA20CC08E4FB}" destId="{2F9F37E8-5FDF-4D18-9F4A-D3F544834F94}" srcOrd="0" destOrd="0" presId="urn:microsoft.com/office/officeart/2005/8/layout/radial6"/>
    <dgm:cxn modelId="{48C30442-C3A9-4009-BEE9-018541143262}" type="presOf" srcId="{EFEE5F94-D436-4764-BE2D-A84C8DB60F8E}" destId="{22E85874-3FEA-455F-AAA7-115D16A0E5E8}" srcOrd="0" destOrd="0" presId="urn:microsoft.com/office/officeart/2005/8/layout/radial6"/>
    <dgm:cxn modelId="{A9AA3580-4650-4F1F-A4D8-93967F7EA387}" type="presOf" srcId="{57E6328E-08CE-4EF3-A323-8C30714A0D48}" destId="{FB44B1BC-42DD-4D8D-A2E8-DCB3E9DAD512}" srcOrd="0" destOrd="0" presId="urn:microsoft.com/office/officeart/2005/8/layout/radial6"/>
    <dgm:cxn modelId="{52658CB1-97FB-41C4-8CDE-892B139FFC00}" type="presOf" srcId="{FA71A5C1-63D5-4DEE-BC13-9697CA5357CE}" destId="{63280992-30E6-479A-8494-A7A0A41F1D8C}"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1939648A-62D1-451E-991E-96B15505E795}" type="presParOf" srcId="{FB44B1BC-42DD-4D8D-A2E8-DCB3E9DAD512}" destId="{22E85874-3FEA-455F-AAA7-115D16A0E5E8}" srcOrd="0" destOrd="0" presId="urn:microsoft.com/office/officeart/2005/8/layout/radial6"/>
    <dgm:cxn modelId="{73317467-82C6-4219-8FEE-3CDFF5F1C664}" type="presParOf" srcId="{FB44B1BC-42DD-4D8D-A2E8-DCB3E9DAD512}" destId="{8597FD0F-1E8A-4E00-B7EF-FFCFD975BFB3}" srcOrd="1" destOrd="0" presId="urn:microsoft.com/office/officeart/2005/8/layout/radial6"/>
    <dgm:cxn modelId="{D27BE830-FBA8-4F4F-A6FA-3B0C2F5EFFB4}" type="presParOf" srcId="{8597FD0F-1E8A-4E00-B7EF-FFCFD975BFB3}" destId="{A3C46D10-D9A3-4AFC-A3CD-B03DDE62F74E}" srcOrd="0" destOrd="0" presId="urn:microsoft.com/office/officeart/2005/8/layout/radial6"/>
    <dgm:cxn modelId="{1ECEB8E1-04BE-4B7C-8668-191FF8E52967}" type="presParOf" srcId="{8597FD0F-1E8A-4E00-B7EF-FFCFD975BFB3}" destId="{63280992-30E6-479A-8494-A7A0A41F1D8C}" srcOrd="1" destOrd="0" presId="urn:microsoft.com/office/officeart/2005/8/layout/radial6"/>
    <dgm:cxn modelId="{4655E8F8-593C-4A76-86FF-3510F48F4097}" type="presParOf" srcId="{FB44B1BC-42DD-4D8D-A2E8-DCB3E9DAD512}" destId="{9D705B1A-5AC4-42C4-A349-372D2772244D}" srcOrd="2" destOrd="0" presId="urn:microsoft.com/office/officeart/2005/8/layout/radial6"/>
    <dgm:cxn modelId="{97521700-D7BF-4EF7-93AD-7DD12728CF9B}" type="presParOf" srcId="{FB44B1BC-42DD-4D8D-A2E8-DCB3E9DAD512}" destId="{D42E6601-7D79-4C02-8258-F0264032F9DF}" srcOrd="3" destOrd="0" presId="urn:microsoft.com/office/officeart/2005/8/layout/radial6"/>
    <dgm:cxn modelId="{6F10C103-A978-4C04-88BD-FAF4236F57FD}" type="presParOf" srcId="{FB44B1BC-42DD-4D8D-A2E8-DCB3E9DAD512}" destId="{097E6039-E476-4463-8D22-6F5ED6B69143}" srcOrd="4" destOrd="0" presId="urn:microsoft.com/office/officeart/2005/8/layout/radial6"/>
    <dgm:cxn modelId="{3EF49DA3-C6B3-4F46-BE7B-B4C76CC8739D}"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0ECB393F-3866-4ED0-A70E-1D71D399DCB6}" type="presOf" srcId="{EFEE5F94-D436-4764-BE2D-A84C8DB60F8E}" destId="{22E85874-3FEA-455F-AAA7-115D16A0E5E8}" srcOrd="0" destOrd="0" presId="urn:microsoft.com/office/officeart/2005/8/layout/radial6"/>
    <dgm:cxn modelId="{99A523BA-C917-42B5-AAF6-7E4CADCDA3CA}" type="presOf" srcId="{57E6328E-08CE-4EF3-A323-8C30714A0D48}" destId="{FB44B1BC-42DD-4D8D-A2E8-DCB3E9DAD512}" srcOrd="0" destOrd="0" presId="urn:microsoft.com/office/officeart/2005/8/layout/radial6"/>
    <dgm:cxn modelId="{AB211A26-C4F3-43CF-9B2B-F3ACEF7BBED2}" srcId="{EFEE5F94-D436-4764-BE2D-A84C8DB60F8E}" destId="{FA71A5C1-63D5-4DEE-BC13-9697CA5357CE}" srcOrd="0" destOrd="0" parTransId="{5B722491-7DE1-4B51-82EA-D5F9AE22CA2E}" sibTransId="{6CFF1E21-2B2E-4E20-ACA1-CA20CC08E4FB}"/>
    <dgm:cxn modelId="{F4400F53-63B6-4273-B3FB-AEB20AA991CD}" srcId="{57E6328E-08CE-4EF3-A323-8C30714A0D48}" destId="{EFEE5F94-D436-4764-BE2D-A84C8DB60F8E}" srcOrd="0" destOrd="0" parTransId="{B23C6C19-CB9E-41A8-98E5-6323D8455906}" sibTransId="{96B461BC-76DA-4EC3-AB30-37FC970A32DB}"/>
    <dgm:cxn modelId="{075E9277-23E7-4743-BACE-CCD005F1BC88}" type="presOf" srcId="{6CFF1E21-2B2E-4E20-ACA1-CA20CC08E4FB}" destId="{2F9F37E8-5FDF-4D18-9F4A-D3F544834F94}" srcOrd="0" destOrd="0" presId="urn:microsoft.com/office/officeart/2005/8/layout/radial6"/>
    <dgm:cxn modelId="{BA5C4C9C-AC27-40D2-8F88-607DB55CE234}" type="presOf" srcId="{FA71A5C1-63D5-4DEE-BC13-9697CA5357CE}" destId="{63280992-30E6-479A-8494-A7A0A41F1D8C}" srcOrd="0" destOrd="0" presId="urn:microsoft.com/office/officeart/2005/8/layout/radial6"/>
    <dgm:cxn modelId="{9C598A79-F7D8-4EB1-9C89-A569C36CB541}" type="presParOf" srcId="{FB44B1BC-42DD-4D8D-A2E8-DCB3E9DAD512}" destId="{22E85874-3FEA-455F-AAA7-115D16A0E5E8}" srcOrd="0" destOrd="0" presId="urn:microsoft.com/office/officeart/2005/8/layout/radial6"/>
    <dgm:cxn modelId="{FB03D317-96AE-4AEF-8005-B34262584DA5}" type="presParOf" srcId="{FB44B1BC-42DD-4D8D-A2E8-DCB3E9DAD512}" destId="{8597FD0F-1E8A-4E00-B7EF-FFCFD975BFB3}" srcOrd="1" destOrd="0" presId="urn:microsoft.com/office/officeart/2005/8/layout/radial6"/>
    <dgm:cxn modelId="{8EA567AB-330C-4D96-B00C-E15AB539A801}" type="presParOf" srcId="{8597FD0F-1E8A-4E00-B7EF-FFCFD975BFB3}" destId="{A3C46D10-D9A3-4AFC-A3CD-B03DDE62F74E}" srcOrd="0" destOrd="0" presId="urn:microsoft.com/office/officeart/2005/8/layout/radial6"/>
    <dgm:cxn modelId="{1CBABD54-8DF3-4EA1-A5AA-687112CFAEC2}" type="presParOf" srcId="{8597FD0F-1E8A-4E00-B7EF-FFCFD975BFB3}" destId="{63280992-30E6-479A-8494-A7A0A41F1D8C}" srcOrd="1" destOrd="0" presId="urn:microsoft.com/office/officeart/2005/8/layout/radial6"/>
    <dgm:cxn modelId="{4331DAE3-5BDA-46C7-B0CF-ADE572D1DF77}" type="presParOf" srcId="{FB44B1BC-42DD-4D8D-A2E8-DCB3E9DAD512}" destId="{9D705B1A-5AC4-42C4-A349-372D2772244D}" srcOrd="2" destOrd="0" presId="urn:microsoft.com/office/officeart/2005/8/layout/radial6"/>
    <dgm:cxn modelId="{B82D7C24-6F32-48C1-89E7-0786F21907A5}" type="presParOf" srcId="{FB44B1BC-42DD-4D8D-A2E8-DCB3E9DAD512}" destId="{D42E6601-7D79-4C02-8258-F0264032F9DF}" srcOrd="3" destOrd="0" presId="urn:microsoft.com/office/officeart/2005/8/layout/radial6"/>
    <dgm:cxn modelId="{11595715-8D94-4E8E-A04C-15FB7F5FCB17}" type="presParOf" srcId="{FB44B1BC-42DD-4D8D-A2E8-DCB3E9DAD512}" destId="{097E6039-E476-4463-8D22-6F5ED6B69143}" srcOrd="4" destOrd="0" presId="urn:microsoft.com/office/officeart/2005/8/layout/radial6"/>
    <dgm:cxn modelId="{2C7D31DC-6FB3-4929-8E7C-1DAE8EB6AADD}"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7A001700-0F2B-48FE-BF53-2FDE14F1B26C}" type="presOf" srcId="{FA71A5C1-63D5-4DEE-BC13-9697CA5357CE}" destId="{63280992-30E6-479A-8494-A7A0A41F1D8C}" srcOrd="0" destOrd="0" presId="urn:microsoft.com/office/officeart/2005/8/layout/radial6"/>
    <dgm:cxn modelId="{AB211A26-C4F3-43CF-9B2B-F3ACEF7BBED2}" srcId="{EFEE5F94-D436-4764-BE2D-A84C8DB60F8E}" destId="{FA71A5C1-63D5-4DEE-BC13-9697CA5357CE}" srcOrd="0" destOrd="0" parTransId="{5B722491-7DE1-4B51-82EA-D5F9AE22CA2E}" sibTransId="{6CFF1E21-2B2E-4E20-ACA1-CA20CC08E4FB}"/>
    <dgm:cxn modelId="{73B11834-071C-4C31-85C1-E5E365006E95}" type="presOf" srcId="{57E6328E-08CE-4EF3-A323-8C30714A0D48}" destId="{FB44B1BC-42DD-4D8D-A2E8-DCB3E9DAD512}" srcOrd="0" destOrd="0" presId="urn:microsoft.com/office/officeart/2005/8/layout/radial6"/>
    <dgm:cxn modelId="{45938C2B-B7BC-4BAE-8035-07478F35E6D0}" type="presOf" srcId="{6CFF1E21-2B2E-4E20-ACA1-CA20CC08E4FB}" destId="{2F9F37E8-5FDF-4D18-9F4A-D3F544834F94}"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E2F7F0A0-FB52-4BCA-962E-955690717FB4}" type="presOf" srcId="{EFEE5F94-D436-4764-BE2D-A84C8DB60F8E}" destId="{22E85874-3FEA-455F-AAA7-115D16A0E5E8}" srcOrd="0" destOrd="0" presId="urn:microsoft.com/office/officeart/2005/8/layout/radial6"/>
    <dgm:cxn modelId="{66F0E40C-EAD8-4039-A826-21E562603A05}" type="presParOf" srcId="{FB44B1BC-42DD-4D8D-A2E8-DCB3E9DAD512}" destId="{22E85874-3FEA-455F-AAA7-115D16A0E5E8}" srcOrd="0" destOrd="0" presId="urn:microsoft.com/office/officeart/2005/8/layout/radial6"/>
    <dgm:cxn modelId="{B6F398D4-EAD9-420D-B966-722C4B1CE5E8}" type="presParOf" srcId="{FB44B1BC-42DD-4D8D-A2E8-DCB3E9DAD512}" destId="{8597FD0F-1E8A-4E00-B7EF-FFCFD975BFB3}" srcOrd="1" destOrd="0" presId="urn:microsoft.com/office/officeart/2005/8/layout/radial6"/>
    <dgm:cxn modelId="{8AB40FD7-CAF0-4635-93C6-EF4ED196D1F0}" type="presParOf" srcId="{8597FD0F-1E8A-4E00-B7EF-FFCFD975BFB3}" destId="{A3C46D10-D9A3-4AFC-A3CD-B03DDE62F74E}" srcOrd="0" destOrd="0" presId="urn:microsoft.com/office/officeart/2005/8/layout/radial6"/>
    <dgm:cxn modelId="{F1C4F26A-BF5C-4A26-BA7E-F1D1563AAF93}" type="presParOf" srcId="{8597FD0F-1E8A-4E00-B7EF-FFCFD975BFB3}" destId="{63280992-30E6-479A-8494-A7A0A41F1D8C}" srcOrd="1" destOrd="0" presId="urn:microsoft.com/office/officeart/2005/8/layout/radial6"/>
    <dgm:cxn modelId="{556C0548-F7C4-4EF9-8628-3218A43858E0}" type="presParOf" srcId="{FB44B1BC-42DD-4D8D-A2E8-DCB3E9DAD512}" destId="{9D705B1A-5AC4-42C4-A349-372D2772244D}" srcOrd="2" destOrd="0" presId="urn:microsoft.com/office/officeart/2005/8/layout/radial6"/>
    <dgm:cxn modelId="{6DF81308-1F6D-459A-B7B4-A494E9B29C4E}" type="presParOf" srcId="{FB44B1BC-42DD-4D8D-A2E8-DCB3E9DAD512}" destId="{D42E6601-7D79-4C02-8258-F0264032F9DF}" srcOrd="3" destOrd="0" presId="urn:microsoft.com/office/officeart/2005/8/layout/radial6"/>
    <dgm:cxn modelId="{808AFC18-0F3C-4921-A2F6-B45E0A35EDEE}" type="presParOf" srcId="{FB44B1BC-42DD-4D8D-A2E8-DCB3E9DAD512}" destId="{097E6039-E476-4463-8D22-6F5ED6B69143}" srcOrd="4" destOrd="0" presId="urn:microsoft.com/office/officeart/2005/8/layout/radial6"/>
    <dgm:cxn modelId="{E38D88D3-4EC2-491F-AA3F-44F23A579D9B}"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8AD3B14B-B118-4D27-AA51-B8A0243C087F}" type="presOf" srcId="{6CFF1E21-2B2E-4E20-ACA1-CA20CC08E4FB}" destId="{2F9F37E8-5FDF-4D18-9F4A-D3F544834F94}" srcOrd="0" destOrd="0" presId="urn:microsoft.com/office/officeart/2005/8/layout/radial6"/>
    <dgm:cxn modelId="{AB211A26-C4F3-43CF-9B2B-F3ACEF7BBED2}" srcId="{EFEE5F94-D436-4764-BE2D-A84C8DB60F8E}" destId="{FA71A5C1-63D5-4DEE-BC13-9697CA5357CE}" srcOrd="0" destOrd="0" parTransId="{5B722491-7DE1-4B51-82EA-D5F9AE22CA2E}" sibTransId="{6CFF1E21-2B2E-4E20-ACA1-CA20CC08E4FB}"/>
    <dgm:cxn modelId="{D204475C-59B1-4A69-9115-F09D0FDD0CB6}" type="presOf" srcId="{57E6328E-08CE-4EF3-A323-8C30714A0D48}" destId="{FB44B1BC-42DD-4D8D-A2E8-DCB3E9DAD512}" srcOrd="0" destOrd="0" presId="urn:microsoft.com/office/officeart/2005/8/layout/radial6"/>
    <dgm:cxn modelId="{461AED6D-8648-45A0-A4AA-5879FF00BEA6}" type="presOf" srcId="{EFEE5F94-D436-4764-BE2D-A84C8DB60F8E}" destId="{22E85874-3FEA-455F-AAA7-115D16A0E5E8}"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2F999937-3C90-4EB9-B55A-E92270CBFC82}" type="presOf" srcId="{FA71A5C1-63D5-4DEE-BC13-9697CA5357CE}" destId="{63280992-30E6-479A-8494-A7A0A41F1D8C}" srcOrd="0" destOrd="0" presId="urn:microsoft.com/office/officeart/2005/8/layout/radial6"/>
    <dgm:cxn modelId="{C36B735C-B341-4F9A-BEFE-DBEFFD94637C}" type="presParOf" srcId="{FB44B1BC-42DD-4D8D-A2E8-DCB3E9DAD512}" destId="{22E85874-3FEA-455F-AAA7-115D16A0E5E8}" srcOrd="0" destOrd="0" presId="urn:microsoft.com/office/officeart/2005/8/layout/radial6"/>
    <dgm:cxn modelId="{78BBC2FA-9216-41A1-8CE3-FE89AD9A681E}" type="presParOf" srcId="{FB44B1BC-42DD-4D8D-A2E8-DCB3E9DAD512}" destId="{8597FD0F-1E8A-4E00-B7EF-FFCFD975BFB3}" srcOrd="1" destOrd="0" presId="urn:microsoft.com/office/officeart/2005/8/layout/radial6"/>
    <dgm:cxn modelId="{2346B7AA-1000-499F-AA17-2605F2E3DE9F}" type="presParOf" srcId="{8597FD0F-1E8A-4E00-B7EF-FFCFD975BFB3}" destId="{A3C46D10-D9A3-4AFC-A3CD-B03DDE62F74E}" srcOrd="0" destOrd="0" presId="urn:microsoft.com/office/officeart/2005/8/layout/radial6"/>
    <dgm:cxn modelId="{345CAC5B-B9C2-4A86-890A-86882F24DD32}" type="presParOf" srcId="{8597FD0F-1E8A-4E00-B7EF-FFCFD975BFB3}" destId="{63280992-30E6-479A-8494-A7A0A41F1D8C}" srcOrd="1" destOrd="0" presId="urn:microsoft.com/office/officeart/2005/8/layout/radial6"/>
    <dgm:cxn modelId="{111959BD-A613-4028-80A9-6CF703DB92CC}" type="presParOf" srcId="{FB44B1BC-42DD-4D8D-A2E8-DCB3E9DAD512}" destId="{9D705B1A-5AC4-42C4-A349-372D2772244D}" srcOrd="2" destOrd="0" presId="urn:microsoft.com/office/officeart/2005/8/layout/radial6"/>
    <dgm:cxn modelId="{B4F80144-EAF4-4BA9-88CD-F412F10F2378}" type="presParOf" srcId="{FB44B1BC-42DD-4D8D-A2E8-DCB3E9DAD512}" destId="{D42E6601-7D79-4C02-8258-F0264032F9DF}" srcOrd="3" destOrd="0" presId="urn:microsoft.com/office/officeart/2005/8/layout/radial6"/>
    <dgm:cxn modelId="{94E3F464-C927-48A6-B6E8-EEF1B742DD4C}" type="presParOf" srcId="{FB44B1BC-42DD-4D8D-A2E8-DCB3E9DAD512}" destId="{097E6039-E476-4463-8D22-6F5ED6B69143}" srcOrd="4" destOrd="0" presId="urn:microsoft.com/office/officeart/2005/8/layout/radial6"/>
    <dgm:cxn modelId="{9C3107A4-2504-4940-91BF-EEF60346FD7C}"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E5EA838F-6985-419E-8418-0107DD258353}" type="presOf" srcId="{EFEE5F94-D436-4764-BE2D-A84C8DB60F8E}" destId="{22E85874-3FEA-455F-AAA7-115D16A0E5E8}" srcOrd="0" destOrd="0" presId="urn:microsoft.com/office/officeart/2005/8/layout/radial6"/>
    <dgm:cxn modelId="{E1422E1C-06F8-49FB-A0D1-91F32FBD42D4}" type="presOf" srcId="{57E6328E-08CE-4EF3-A323-8C30714A0D48}" destId="{FB44B1BC-42DD-4D8D-A2E8-DCB3E9DAD512}" srcOrd="0" destOrd="0" presId="urn:microsoft.com/office/officeart/2005/8/layout/radial6"/>
    <dgm:cxn modelId="{AB211A26-C4F3-43CF-9B2B-F3ACEF7BBED2}" srcId="{EFEE5F94-D436-4764-BE2D-A84C8DB60F8E}" destId="{FA71A5C1-63D5-4DEE-BC13-9697CA5357CE}" srcOrd="0" destOrd="0" parTransId="{5B722491-7DE1-4B51-82EA-D5F9AE22CA2E}" sibTransId="{6CFF1E21-2B2E-4E20-ACA1-CA20CC08E4FB}"/>
    <dgm:cxn modelId="{8E2BA56A-CD2A-479E-A3CD-65E1B4CE6E0A}" type="presOf" srcId="{FA71A5C1-63D5-4DEE-BC13-9697CA5357CE}" destId="{63280992-30E6-479A-8494-A7A0A41F1D8C}" srcOrd="0" destOrd="0" presId="urn:microsoft.com/office/officeart/2005/8/layout/radial6"/>
    <dgm:cxn modelId="{7EDFCA95-384E-4C2C-BE26-3A5AC1FC14BE}" type="presOf" srcId="{6CFF1E21-2B2E-4E20-ACA1-CA20CC08E4FB}" destId="{2F9F37E8-5FDF-4D18-9F4A-D3F544834F94}"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F85C014D-AE0A-4AAD-BA13-475FDBC1274F}" type="presParOf" srcId="{FB44B1BC-42DD-4D8D-A2E8-DCB3E9DAD512}" destId="{22E85874-3FEA-455F-AAA7-115D16A0E5E8}" srcOrd="0" destOrd="0" presId="urn:microsoft.com/office/officeart/2005/8/layout/radial6"/>
    <dgm:cxn modelId="{3739335D-7543-438F-84BA-8F020E6446EE}" type="presParOf" srcId="{FB44B1BC-42DD-4D8D-A2E8-DCB3E9DAD512}" destId="{8597FD0F-1E8A-4E00-B7EF-FFCFD975BFB3}" srcOrd="1" destOrd="0" presId="urn:microsoft.com/office/officeart/2005/8/layout/radial6"/>
    <dgm:cxn modelId="{2087D61C-5AC3-40BD-A2DD-755FF374C3FD}" type="presParOf" srcId="{8597FD0F-1E8A-4E00-B7EF-FFCFD975BFB3}" destId="{A3C46D10-D9A3-4AFC-A3CD-B03DDE62F74E}" srcOrd="0" destOrd="0" presId="urn:microsoft.com/office/officeart/2005/8/layout/radial6"/>
    <dgm:cxn modelId="{C79C6BE6-4647-4F28-92A3-336BCD1BBD3F}" type="presParOf" srcId="{8597FD0F-1E8A-4E00-B7EF-FFCFD975BFB3}" destId="{63280992-30E6-479A-8494-A7A0A41F1D8C}" srcOrd="1" destOrd="0" presId="urn:microsoft.com/office/officeart/2005/8/layout/radial6"/>
    <dgm:cxn modelId="{A1C3D5A4-CBC8-44D1-92B9-C2FD40892A68}" type="presParOf" srcId="{FB44B1BC-42DD-4D8D-A2E8-DCB3E9DAD512}" destId="{9D705B1A-5AC4-42C4-A349-372D2772244D}" srcOrd="2" destOrd="0" presId="urn:microsoft.com/office/officeart/2005/8/layout/radial6"/>
    <dgm:cxn modelId="{488126F8-10A1-4045-9F1D-7997CBE79944}" type="presParOf" srcId="{FB44B1BC-42DD-4D8D-A2E8-DCB3E9DAD512}" destId="{D42E6601-7D79-4C02-8258-F0264032F9DF}" srcOrd="3" destOrd="0" presId="urn:microsoft.com/office/officeart/2005/8/layout/radial6"/>
    <dgm:cxn modelId="{E80276B0-FCA6-41DE-930B-840C5AA36D23}" type="presParOf" srcId="{FB44B1BC-42DD-4D8D-A2E8-DCB3E9DAD512}" destId="{097E6039-E476-4463-8D22-6F5ED6B69143}" srcOrd="4" destOrd="0" presId="urn:microsoft.com/office/officeart/2005/8/layout/radial6"/>
    <dgm:cxn modelId="{3D130924-A3BE-4AFC-AB39-4EF9E56EE93C}"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6DC9C2EA-FA57-4989-A767-C0E9FF746F18}" type="presOf" srcId="{57E6328E-08CE-4EF3-A323-8C30714A0D48}" destId="{FB44B1BC-42DD-4D8D-A2E8-DCB3E9DAD512}" srcOrd="0" destOrd="0" presId="urn:microsoft.com/office/officeart/2005/8/layout/radial6"/>
    <dgm:cxn modelId="{AB211A26-C4F3-43CF-9B2B-F3ACEF7BBED2}" srcId="{EFEE5F94-D436-4764-BE2D-A84C8DB60F8E}" destId="{FA71A5C1-63D5-4DEE-BC13-9697CA5357CE}" srcOrd="0" destOrd="0" parTransId="{5B722491-7DE1-4B51-82EA-D5F9AE22CA2E}" sibTransId="{6CFF1E21-2B2E-4E20-ACA1-CA20CC08E4FB}"/>
    <dgm:cxn modelId="{1E717E96-4AC3-4B98-8791-25B9BFE80D46}" type="presOf" srcId="{FA71A5C1-63D5-4DEE-BC13-9697CA5357CE}" destId="{63280992-30E6-479A-8494-A7A0A41F1D8C}"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06111E5C-387A-49F9-BB59-96D653F663A3}" type="presOf" srcId="{6CFF1E21-2B2E-4E20-ACA1-CA20CC08E4FB}" destId="{2F9F37E8-5FDF-4D18-9F4A-D3F544834F94}" srcOrd="0" destOrd="0" presId="urn:microsoft.com/office/officeart/2005/8/layout/radial6"/>
    <dgm:cxn modelId="{45A26BB1-515C-4C11-849F-65AA54D543FC}" type="presOf" srcId="{EFEE5F94-D436-4764-BE2D-A84C8DB60F8E}" destId="{22E85874-3FEA-455F-AAA7-115D16A0E5E8}" srcOrd="0" destOrd="0" presId="urn:microsoft.com/office/officeart/2005/8/layout/radial6"/>
    <dgm:cxn modelId="{830E6CE7-46FB-4AAE-A332-E21CD346D8AD}" type="presParOf" srcId="{FB44B1BC-42DD-4D8D-A2E8-DCB3E9DAD512}" destId="{22E85874-3FEA-455F-AAA7-115D16A0E5E8}" srcOrd="0" destOrd="0" presId="urn:microsoft.com/office/officeart/2005/8/layout/radial6"/>
    <dgm:cxn modelId="{E32A5CAA-3A1A-4F89-9B06-192CD8A033BD}" type="presParOf" srcId="{FB44B1BC-42DD-4D8D-A2E8-DCB3E9DAD512}" destId="{8597FD0F-1E8A-4E00-B7EF-FFCFD975BFB3}" srcOrd="1" destOrd="0" presId="urn:microsoft.com/office/officeart/2005/8/layout/radial6"/>
    <dgm:cxn modelId="{ED1F2FA6-D7B6-4DAF-AAD6-79D26A62C2F7}" type="presParOf" srcId="{8597FD0F-1E8A-4E00-B7EF-FFCFD975BFB3}" destId="{A3C46D10-D9A3-4AFC-A3CD-B03DDE62F74E}" srcOrd="0" destOrd="0" presId="urn:microsoft.com/office/officeart/2005/8/layout/radial6"/>
    <dgm:cxn modelId="{8F1D48FD-CFB9-440F-817F-FC5C0EE62942}" type="presParOf" srcId="{8597FD0F-1E8A-4E00-B7EF-FFCFD975BFB3}" destId="{63280992-30E6-479A-8494-A7A0A41F1D8C}" srcOrd="1" destOrd="0" presId="urn:microsoft.com/office/officeart/2005/8/layout/radial6"/>
    <dgm:cxn modelId="{432FBE7A-6982-4F1D-A040-F52D01C9295B}" type="presParOf" srcId="{FB44B1BC-42DD-4D8D-A2E8-DCB3E9DAD512}" destId="{9D705B1A-5AC4-42C4-A349-372D2772244D}" srcOrd="2" destOrd="0" presId="urn:microsoft.com/office/officeart/2005/8/layout/radial6"/>
    <dgm:cxn modelId="{258A0F73-2E6E-4CC7-9BD4-AA8B0CAAB0C8}" type="presParOf" srcId="{FB44B1BC-42DD-4D8D-A2E8-DCB3E9DAD512}" destId="{D42E6601-7D79-4C02-8258-F0264032F9DF}" srcOrd="3" destOrd="0" presId="urn:microsoft.com/office/officeart/2005/8/layout/radial6"/>
    <dgm:cxn modelId="{9FA7C6C9-ABEA-479D-86EE-15D4B3511E1B}" type="presParOf" srcId="{FB44B1BC-42DD-4D8D-A2E8-DCB3E9DAD512}" destId="{097E6039-E476-4463-8D22-6F5ED6B69143}" srcOrd="4" destOrd="0" presId="urn:microsoft.com/office/officeart/2005/8/layout/radial6"/>
    <dgm:cxn modelId="{E31EB62F-52A5-49C3-9F4F-A7F2A0E7DA03}"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a:solidFill>
          <a:schemeClr val="bg1">
            <a:lumMod val="95000"/>
          </a:schemeClr>
        </a:solidFill>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24305D46-5D4E-4445-A0C1-79204EC6C469}" type="presOf" srcId="{EFEE5F94-D436-4764-BE2D-A84C8DB60F8E}" destId="{22E85874-3FEA-455F-AAA7-115D16A0E5E8}" srcOrd="0" destOrd="0" presId="urn:microsoft.com/office/officeart/2005/8/layout/radial6"/>
    <dgm:cxn modelId="{CFA6EFD0-E4CC-48C9-9F50-375DB0598AC9}" type="presOf" srcId="{FA71A5C1-63D5-4DEE-BC13-9697CA5357CE}" destId="{63280992-30E6-479A-8494-A7A0A41F1D8C}"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71C9614A-63F2-4667-86B7-52643DAFB3D4}" type="presOf" srcId="{57E6328E-08CE-4EF3-A323-8C30714A0D48}" destId="{FB44B1BC-42DD-4D8D-A2E8-DCB3E9DAD512}" srcOrd="0" destOrd="0" presId="urn:microsoft.com/office/officeart/2005/8/layout/radial6"/>
    <dgm:cxn modelId="{AB211A26-C4F3-43CF-9B2B-F3ACEF7BBED2}" srcId="{EFEE5F94-D436-4764-BE2D-A84C8DB60F8E}" destId="{FA71A5C1-63D5-4DEE-BC13-9697CA5357CE}" srcOrd="0" destOrd="0" parTransId="{5B722491-7DE1-4B51-82EA-D5F9AE22CA2E}" sibTransId="{6CFF1E21-2B2E-4E20-ACA1-CA20CC08E4FB}"/>
    <dgm:cxn modelId="{45EF04A0-D724-4AC6-A1CC-126C2C39563A}" type="presOf" srcId="{6CFF1E21-2B2E-4E20-ACA1-CA20CC08E4FB}" destId="{2F9F37E8-5FDF-4D18-9F4A-D3F544834F94}" srcOrd="0" destOrd="0" presId="urn:microsoft.com/office/officeart/2005/8/layout/radial6"/>
    <dgm:cxn modelId="{2B1A9FA8-3C31-4843-846E-3B6981F9C9D0}" type="presParOf" srcId="{FB44B1BC-42DD-4D8D-A2E8-DCB3E9DAD512}" destId="{22E85874-3FEA-455F-AAA7-115D16A0E5E8}" srcOrd="0" destOrd="0" presId="urn:microsoft.com/office/officeart/2005/8/layout/radial6"/>
    <dgm:cxn modelId="{DE2564DE-0FB9-43B9-AB5D-EE28BA273971}" type="presParOf" srcId="{FB44B1BC-42DD-4D8D-A2E8-DCB3E9DAD512}" destId="{8597FD0F-1E8A-4E00-B7EF-FFCFD975BFB3}" srcOrd="1" destOrd="0" presId="urn:microsoft.com/office/officeart/2005/8/layout/radial6"/>
    <dgm:cxn modelId="{D34468FF-FF3F-4881-8C0D-24E0035BF59F}" type="presParOf" srcId="{8597FD0F-1E8A-4E00-B7EF-FFCFD975BFB3}" destId="{A3C46D10-D9A3-4AFC-A3CD-B03DDE62F74E}" srcOrd="0" destOrd="0" presId="urn:microsoft.com/office/officeart/2005/8/layout/radial6"/>
    <dgm:cxn modelId="{B79D9200-B309-456A-9146-075979ECDCDF}" type="presParOf" srcId="{8597FD0F-1E8A-4E00-B7EF-FFCFD975BFB3}" destId="{63280992-30E6-479A-8494-A7A0A41F1D8C}" srcOrd="1" destOrd="0" presId="urn:microsoft.com/office/officeart/2005/8/layout/radial6"/>
    <dgm:cxn modelId="{124B3AD6-9579-493D-84EC-3313B1BB490B}" type="presParOf" srcId="{FB44B1BC-42DD-4D8D-A2E8-DCB3E9DAD512}" destId="{9D705B1A-5AC4-42C4-A349-372D2772244D}" srcOrd="2" destOrd="0" presId="urn:microsoft.com/office/officeart/2005/8/layout/radial6"/>
    <dgm:cxn modelId="{3E9DEB63-A6AB-4FFB-9268-A93659FC829D}" type="presParOf" srcId="{FB44B1BC-42DD-4D8D-A2E8-DCB3E9DAD512}" destId="{D42E6601-7D79-4C02-8258-F0264032F9DF}" srcOrd="3" destOrd="0" presId="urn:microsoft.com/office/officeart/2005/8/layout/radial6"/>
    <dgm:cxn modelId="{4F5ED8AD-6F76-4F86-8202-4D54728DEAEC}" type="presParOf" srcId="{FB44B1BC-42DD-4D8D-A2E8-DCB3E9DAD512}" destId="{097E6039-E476-4463-8D22-6F5ED6B69143}" srcOrd="4" destOrd="0" presId="urn:microsoft.com/office/officeart/2005/8/layout/radial6"/>
    <dgm:cxn modelId="{285D84E3-3ABA-45AC-AE97-A8F11C497676}"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a:solidFill>
          <a:schemeClr val="bg1">
            <a:lumMod val="95000"/>
          </a:schemeClr>
        </a:solidFill>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AB211A26-C4F3-43CF-9B2B-F3ACEF7BBED2}" srcId="{EFEE5F94-D436-4764-BE2D-A84C8DB60F8E}" destId="{FA71A5C1-63D5-4DEE-BC13-9697CA5357CE}" srcOrd="0" destOrd="0" parTransId="{5B722491-7DE1-4B51-82EA-D5F9AE22CA2E}" sibTransId="{6CFF1E21-2B2E-4E20-ACA1-CA20CC08E4FB}"/>
    <dgm:cxn modelId="{9A24152F-1347-4966-BB9F-E4B93766D763}" type="presOf" srcId="{6CFF1E21-2B2E-4E20-ACA1-CA20CC08E4FB}" destId="{2F9F37E8-5FDF-4D18-9F4A-D3F544834F94}" srcOrd="0" destOrd="0" presId="urn:microsoft.com/office/officeart/2005/8/layout/radial6"/>
    <dgm:cxn modelId="{A0C72298-6470-479A-B611-5AD81A7371BC}" type="presOf" srcId="{FA71A5C1-63D5-4DEE-BC13-9697CA5357CE}" destId="{63280992-30E6-479A-8494-A7A0A41F1D8C}" srcOrd="0" destOrd="0" presId="urn:microsoft.com/office/officeart/2005/8/layout/radial6"/>
    <dgm:cxn modelId="{F334AE71-5DA8-4FF9-8279-24047BEA307E}" type="presOf" srcId="{57E6328E-08CE-4EF3-A323-8C30714A0D48}" destId="{FB44B1BC-42DD-4D8D-A2E8-DCB3E9DAD512}" srcOrd="0" destOrd="0" presId="urn:microsoft.com/office/officeart/2005/8/layout/radial6"/>
    <dgm:cxn modelId="{0E97680D-55BC-4BA4-BA71-AA2326A7341A}" type="presOf" srcId="{EFEE5F94-D436-4764-BE2D-A84C8DB60F8E}" destId="{22E85874-3FEA-455F-AAA7-115D16A0E5E8}"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EEBAC9B1-CCB7-4E19-A4A5-5E4F35A9B7D6}" type="presParOf" srcId="{FB44B1BC-42DD-4D8D-A2E8-DCB3E9DAD512}" destId="{22E85874-3FEA-455F-AAA7-115D16A0E5E8}" srcOrd="0" destOrd="0" presId="urn:microsoft.com/office/officeart/2005/8/layout/radial6"/>
    <dgm:cxn modelId="{D6943E2A-1DA7-4137-AF84-F142D892192A}" type="presParOf" srcId="{FB44B1BC-42DD-4D8D-A2E8-DCB3E9DAD512}" destId="{8597FD0F-1E8A-4E00-B7EF-FFCFD975BFB3}" srcOrd="1" destOrd="0" presId="urn:microsoft.com/office/officeart/2005/8/layout/radial6"/>
    <dgm:cxn modelId="{5624FC40-CA95-4314-9887-ABEA32075779}" type="presParOf" srcId="{8597FD0F-1E8A-4E00-B7EF-FFCFD975BFB3}" destId="{A3C46D10-D9A3-4AFC-A3CD-B03DDE62F74E}" srcOrd="0" destOrd="0" presId="urn:microsoft.com/office/officeart/2005/8/layout/radial6"/>
    <dgm:cxn modelId="{6F0A1FA0-024A-4F63-B024-AA3562F965A0}" type="presParOf" srcId="{8597FD0F-1E8A-4E00-B7EF-FFCFD975BFB3}" destId="{63280992-30E6-479A-8494-A7A0A41F1D8C}" srcOrd="1" destOrd="0" presId="urn:microsoft.com/office/officeart/2005/8/layout/radial6"/>
    <dgm:cxn modelId="{4F17AFA8-31C7-40D9-B9C4-173476FD615E}" type="presParOf" srcId="{FB44B1BC-42DD-4D8D-A2E8-DCB3E9DAD512}" destId="{9D705B1A-5AC4-42C4-A349-372D2772244D}" srcOrd="2" destOrd="0" presId="urn:microsoft.com/office/officeart/2005/8/layout/radial6"/>
    <dgm:cxn modelId="{6270E6EB-B03D-41DF-BEED-0511DD3464A7}" type="presParOf" srcId="{FB44B1BC-42DD-4D8D-A2E8-DCB3E9DAD512}" destId="{D42E6601-7D79-4C02-8258-F0264032F9DF}" srcOrd="3" destOrd="0" presId="urn:microsoft.com/office/officeart/2005/8/layout/radial6"/>
    <dgm:cxn modelId="{4308E124-B82D-4D69-A990-951B556A3876}" type="presParOf" srcId="{FB44B1BC-42DD-4D8D-A2E8-DCB3E9DAD512}" destId="{097E6039-E476-4463-8D22-6F5ED6B69143}" srcOrd="4" destOrd="0" presId="urn:microsoft.com/office/officeart/2005/8/layout/radial6"/>
    <dgm:cxn modelId="{8A0C8B94-710F-49B2-9E22-94D18C343816}"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a:solidFill>
          <a:schemeClr val="bg1">
            <a:lumMod val="95000"/>
          </a:schemeClr>
        </a:solidFill>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F2154FA2-2A5F-433B-926B-E8BCE21455DA}" type="presOf" srcId="{6CFF1E21-2B2E-4E20-ACA1-CA20CC08E4FB}" destId="{2F9F37E8-5FDF-4D18-9F4A-D3F544834F94}" srcOrd="0" destOrd="0" presId="urn:microsoft.com/office/officeart/2005/8/layout/radial6"/>
    <dgm:cxn modelId="{F7E762B8-8587-49E3-8E1F-E35B67E9F671}" type="presOf" srcId="{FA71A5C1-63D5-4DEE-BC13-9697CA5357CE}" destId="{63280992-30E6-479A-8494-A7A0A41F1D8C}" srcOrd="0" destOrd="0" presId="urn:microsoft.com/office/officeart/2005/8/layout/radial6"/>
    <dgm:cxn modelId="{5906D63C-3207-4B0B-96EA-E750E76F1893}" type="presOf" srcId="{EFEE5F94-D436-4764-BE2D-A84C8DB60F8E}" destId="{22E85874-3FEA-455F-AAA7-115D16A0E5E8}"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25B8579E-5C07-466C-A8FB-BE1DBD8567BA}" type="presOf" srcId="{57E6328E-08CE-4EF3-A323-8C30714A0D48}" destId="{FB44B1BC-42DD-4D8D-A2E8-DCB3E9DAD512}" srcOrd="0" destOrd="0" presId="urn:microsoft.com/office/officeart/2005/8/layout/radial6"/>
    <dgm:cxn modelId="{AB211A26-C4F3-43CF-9B2B-F3ACEF7BBED2}" srcId="{EFEE5F94-D436-4764-BE2D-A84C8DB60F8E}" destId="{FA71A5C1-63D5-4DEE-BC13-9697CA5357CE}" srcOrd="0" destOrd="0" parTransId="{5B722491-7DE1-4B51-82EA-D5F9AE22CA2E}" sibTransId="{6CFF1E21-2B2E-4E20-ACA1-CA20CC08E4FB}"/>
    <dgm:cxn modelId="{19EB71AE-9CB9-4A3B-AC56-716C9CA18797}" type="presParOf" srcId="{FB44B1BC-42DD-4D8D-A2E8-DCB3E9DAD512}" destId="{22E85874-3FEA-455F-AAA7-115D16A0E5E8}" srcOrd="0" destOrd="0" presId="urn:microsoft.com/office/officeart/2005/8/layout/radial6"/>
    <dgm:cxn modelId="{EBBCAC87-A22B-4407-9F9A-B1D75D2B9E17}" type="presParOf" srcId="{FB44B1BC-42DD-4D8D-A2E8-DCB3E9DAD512}" destId="{8597FD0F-1E8A-4E00-B7EF-FFCFD975BFB3}" srcOrd="1" destOrd="0" presId="urn:microsoft.com/office/officeart/2005/8/layout/radial6"/>
    <dgm:cxn modelId="{61B6580C-1FA5-42C9-9FC4-9637F23A2E10}" type="presParOf" srcId="{8597FD0F-1E8A-4E00-B7EF-FFCFD975BFB3}" destId="{A3C46D10-D9A3-4AFC-A3CD-B03DDE62F74E}" srcOrd="0" destOrd="0" presId="urn:microsoft.com/office/officeart/2005/8/layout/radial6"/>
    <dgm:cxn modelId="{E619A3AB-E5F0-422A-8FC9-3D2A0E772A1F}" type="presParOf" srcId="{8597FD0F-1E8A-4E00-B7EF-FFCFD975BFB3}" destId="{63280992-30E6-479A-8494-A7A0A41F1D8C}" srcOrd="1" destOrd="0" presId="urn:microsoft.com/office/officeart/2005/8/layout/radial6"/>
    <dgm:cxn modelId="{3122AD1C-871C-4178-8552-815F5822443E}" type="presParOf" srcId="{FB44B1BC-42DD-4D8D-A2E8-DCB3E9DAD512}" destId="{9D705B1A-5AC4-42C4-A349-372D2772244D}" srcOrd="2" destOrd="0" presId="urn:microsoft.com/office/officeart/2005/8/layout/radial6"/>
    <dgm:cxn modelId="{A5CF5276-1E74-4DA0-881B-C07A90102BAA}" type="presParOf" srcId="{FB44B1BC-42DD-4D8D-A2E8-DCB3E9DAD512}" destId="{D42E6601-7D79-4C02-8258-F0264032F9DF}" srcOrd="3" destOrd="0" presId="urn:microsoft.com/office/officeart/2005/8/layout/radial6"/>
    <dgm:cxn modelId="{23EF58C9-660D-4144-AAA4-9DD5D7BE0A98}" type="presParOf" srcId="{FB44B1BC-42DD-4D8D-A2E8-DCB3E9DAD512}" destId="{097E6039-E476-4463-8D22-6F5ED6B69143}" srcOrd="4" destOrd="0" presId="urn:microsoft.com/office/officeart/2005/8/layout/radial6"/>
    <dgm:cxn modelId="{3B793ED3-D503-45BB-B543-0B09CDD470FC}"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a:solidFill>
          <a:schemeClr val="bg1">
            <a:lumMod val="95000"/>
          </a:schemeClr>
        </a:solidFill>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673F2341-5808-48B5-BFF7-5BAF939D681D}" type="presOf" srcId="{EFEE5F94-D436-4764-BE2D-A84C8DB60F8E}" destId="{22E85874-3FEA-455F-AAA7-115D16A0E5E8}"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475C3A61-441C-4534-9E16-088811249A44}" type="presOf" srcId="{FA71A5C1-63D5-4DEE-BC13-9697CA5357CE}" destId="{63280992-30E6-479A-8494-A7A0A41F1D8C}" srcOrd="0" destOrd="0" presId="urn:microsoft.com/office/officeart/2005/8/layout/radial6"/>
    <dgm:cxn modelId="{AB211A26-C4F3-43CF-9B2B-F3ACEF7BBED2}" srcId="{EFEE5F94-D436-4764-BE2D-A84C8DB60F8E}" destId="{FA71A5C1-63D5-4DEE-BC13-9697CA5357CE}" srcOrd="0" destOrd="0" parTransId="{5B722491-7DE1-4B51-82EA-D5F9AE22CA2E}" sibTransId="{6CFF1E21-2B2E-4E20-ACA1-CA20CC08E4FB}"/>
    <dgm:cxn modelId="{F71ED52B-F656-4C50-A4B4-5DFA539EB75D}" type="presOf" srcId="{57E6328E-08CE-4EF3-A323-8C30714A0D48}" destId="{FB44B1BC-42DD-4D8D-A2E8-DCB3E9DAD512}" srcOrd="0" destOrd="0" presId="urn:microsoft.com/office/officeart/2005/8/layout/radial6"/>
    <dgm:cxn modelId="{A6929588-0777-4F1A-A5B8-919954FC801E}" type="presOf" srcId="{6CFF1E21-2B2E-4E20-ACA1-CA20CC08E4FB}" destId="{2F9F37E8-5FDF-4D18-9F4A-D3F544834F94}" srcOrd="0" destOrd="0" presId="urn:microsoft.com/office/officeart/2005/8/layout/radial6"/>
    <dgm:cxn modelId="{C92743FF-9D52-435C-A81C-E402E601C383}" type="presParOf" srcId="{FB44B1BC-42DD-4D8D-A2E8-DCB3E9DAD512}" destId="{22E85874-3FEA-455F-AAA7-115D16A0E5E8}" srcOrd="0" destOrd="0" presId="urn:microsoft.com/office/officeart/2005/8/layout/radial6"/>
    <dgm:cxn modelId="{AEAB0E6B-1EF7-4D6B-9BFD-CF3C01713AF4}" type="presParOf" srcId="{FB44B1BC-42DD-4D8D-A2E8-DCB3E9DAD512}" destId="{8597FD0F-1E8A-4E00-B7EF-FFCFD975BFB3}" srcOrd="1" destOrd="0" presId="urn:microsoft.com/office/officeart/2005/8/layout/radial6"/>
    <dgm:cxn modelId="{C151B7DD-F40C-44A6-826B-7EA276BB2C00}" type="presParOf" srcId="{8597FD0F-1E8A-4E00-B7EF-FFCFD975BFB3}" destId="{A3C46D10-D9A3-4AFC-A3CD-B03DDE62F74E}" srcOrd="0" destOrd="0" presId="urn:microsoft.com/office/officeart/2005/8/layout/radial6"/>
    <dgm:cxn modelId="{C5581020-5DFA-480B-A1A7-5D6579BB8911}" type="presParOf" srcId="{8597FD0F-1E8A-4E00-B7EF-FFCFD975BFB3}" destId="{63280992-30E6-479A-8494-A7A0A41F1D8C}" srcOrd="1" destOrd="0" presId="urn:microsoft.com/office/officeart/2005/8/layout/radial6"/>
    <dgm:cxn modelId="{869FA1C0-3D76-4D2A-8DC3-A5D40ACDC0BA}" type="presParOf" srcId="{FB44B1BC-42DD-4D8D-A2E8-DCB3E9DAD512}" destId="{9D705B1A-5AC4-42C4-A349-372D2772244D}" srcOrd="2" destOrd="0" presId="urn:microsoft.com/office/officeart/2005/8/layout/radial6"/>
    <dgm:cxn modelId="{E14EAEFB-1771-4386-AAD4-5892D5CFA77A}" type="presParOf" srcId="{FB44B1BC-42DD-4D8D-A2E8-DCB3E9DAD512}" destId="{D42E6601-7D79-4C02-8258-F0264032F9DF}" srcOrd="3" destOrd="0" presId="urn:microsoft.com/office/officeart/2005/8/layout/radial6"/>
    <dgm:cxn modelId="{4B07537B-CE7B-462F-8891-AEF15BDC4F66}" type="presParOf" srcId="{FB44B1BC-42DD-4D8D-A2E8-DCB3E9DAD512}" destId="{097E6039-E476-4463-8D22-6F5ED6B69143}" srcOrd="4" destOrd="0" presId="urn:microsoft.com/office/officeart/2005/8/layout/radial6"/>
    <dgm:cxn modelId="{D477A993-1479-4043-A4A3-5D789B262F3E}"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ADB64EB5-85ED-4BE0-AF0C-B94730B4CAEE}" type="presOf" srcId="{FA71A5C1-63D5-4DEE-BC13-9697CA5357CE}" destId="{63280992-30E6-479A-8494-A7A0A41F1D8C}" srcOrd="0" destOrd="0" presId="urn:microsoft.com/office/officeart/2005/8/layout/radial6"/>
    <dgm:cxn modelId="{AB211A26-C4F3-43CF-9B2B-F3ACEF7BBED2}" srcId="{EFEE5F94-D436-4764-BE2D-A84C8DB60F8E}" destId="{FA71A5C1-63D5-4DEE-BC13-9697CA5357CE}" srcOrd="0" destOrd="0" parTransId="{5B722491-7DE1-4B51-82EA-D5F9AE22CA2E}" sibTransId="{6CFF1E21-2B2E-4E20-ACA1-CA20CC08E4FB}"/>
    <dgm:cxn modelId="{38ACF0AD-5439-4F11-AC04-3AFBFFE1E046}" type="presOf" srcId="{57E6328E-08CE-4EF3-A323-8C30714A0D48}" destId="{FB44B1BC-42DD-4D8D-A2E8-DCB3E9DAD512}" srcOrd="0" destOrd="0" presId="urn:microsoft.com/office/officeart/2005/8/layout/radial6"/>
    <dgm:cxn modelId="{3398FC16-90AF-4918-BE3F-4B87FD5A2F47}" type="presOf" srcId="{EFEE5F94-D436-4764-BE2D-A84C8DB60F8E}" destId="{22E85874-3FEA-455F-AAA7-115D16A0E5E8}"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531F5A47-F4F7-4A14-BBA6-487FBE11AF1A}" type="presOf" srcId="{6CFF1E21-2B2E-4E20-ACA1-CA20CC08E4FB}" destId="{2F9F37E8-5FDF-4D18-9F4A-D3F544834F94}" srcOrd="0" destOrd="0" presId="urn:microsoft.com/office/officeart/2005/8/layout/radial6"/>
    <dgm:cxn modelId="{F792DD9D-154D-40E6-BC26-35E5233D23C1}" type="presParOf" srcId="{FB44B1BC-42DD-4D8D-A2E8-DCB3E9DAD512}" destId="{22E85874-3FEA-455F-AAA7-115D16A0E5E8}" srcOrd="0" destOrd="0" presId="urn:microsoft.com/office/officeart/2005/8/layout/radial6"/>
    <dgm:cxn modelId="{751E6C75-2B8C-4105-8353-CDA63E2AB493}" type="presParOf" srcId="{FB44B1BC-42DD-4D8D-A2E8-DCB3E9DAD512}" destId="{8597FD0F-1E8A-4E00-B7EF-FFCFD975BFB3}" srcOrd="1" destOrd="0" presId="urn:microsoft.com/office/officeart/2005/8/layout/radial6"/>
    <dgm:cxn modelId="{496748E1-6842-4EA6-83E1-AA08B24BE8F6}" type="presParOf" srcId="{8597FD0F-1E8A-4E00-B7EF-FFCFD975BFB3}" destId="{A3C46D10-D9A3-4AFC-A3CD-B03DDE62F74E}" srcOrd="0" destOrd="0" presId="urn:microsoft.com/office/officeart/2005/8/layout/radial6"/>
    <dgm:cxn modelId="{8EA4DDF4-653E-4CCD-A9B1-2A7055B129A7}" type="presParOf" srcId="{8597FD0F-1E8A-4E00-B7EF-FFCFD975BFB3}" destId="{63280992-30E6-479A-8494-A7A0A41F1D8C}" srcOrd="1" destOrd="0" presId="urn:microsoft.com/office/officeart/2005/8/layout/radial6"/>
    <dgm:cxn modelId="{88BCEB7F-C2B8-4198-A6FD-DC784337E129}" type="presParOf" srcId="{FB44B1BC-42DD-4D8D-A2E8-DCB3E9DAD512}" destId="{9D705B1A-5AC4-42C4-A349-372D2772244D}" srcOrd="2" destOrd="0" presId="urn:microsoft.com/office/officeart/2005/8/layout/radial6"/>
    <dgm:cxn modelId="{7165B025-A8F6-4333-875D-66433FAE2C1A}" type="presParOf" srcId="{FB44B1BC-42DD-4D8D-A2E8-DCB3E9DAD512}" destId="{D42E6601-7D79-4C02-8258-F0264032F9DF}" srcOrd="3" destOrd="0" presId="urn:microsoft.com/office/officeart/2005/8/layout/radial6"/>
    <dgm:cxn modelId="{58AA3830-DC8C-4DA0-857D-064C03CA2D1C}" type="presParOf" srcId="{FB44B1BC-42DD-4D8D-A2E8-DCB3E9DAD512}" destId="{097E6039-E476-4463-8D22-6F5ED6B69143}" srcOrd="4" destOrd="0" presId="urn:microsoft.com/office/officeart/2005/8/layout/radial6"/>
    <dgm:cxn modelId="{0410A9A1-3EB0-4C44-B387-66850E4A4538}"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AB211A26-C4F3-43CF-9B2B-F3ACEF7BBED2}" srcId="{EFEE5F94-D436-4764-BE2D-A84C8DB60F8E}" destId="{FA71A5C1-63D5-4DEE-BC13-9697CA5357CE}" srcOrd="0" destOrd="0" parTransId="{5B722491-7DE1-4B51-82EA-D5F9AE22CA2E}" sibTransId="{6CFF1E21-2B2E-4E20-ACA1-CA20CC08E4FB}"/>
    <dgm:cxn modelId="{E1A8E949-5E58-4734-BB32-7C97DE2367DC}" type="presOf" srcId="{FA71A5C1-63D5-4DEE-BC13-9697CA5357CE}" destId="{63280992-30E6-479A-8494-A7A0A41F1D8C}" srcOrd="0" destOrd="0" presId="urn:microsoft.com/office/officeart/2005/8/layout/radial6"/>
    <dgm:cxn modelId="{9DC1E833-6928-4904-B0B5-E1D208FDE62B}" type="presOf" srcId="{57E6328E-08CE-4EF3-A323-8C30714A0D48}" destId="{FB44B1BC-42DD-4D8D-A2E8-DCB3E9DAD512}" srcOrd="0" destOrd="0" presId="urn:microsoft.com/office/officeart/2005/8/layout/radial6"/>
    <dgm:cxn modelId="{176B60C8-A0F4-4852-AF1B-D1045EC555FC}" type="presOf" srcId="{6CFF1E21-2B2E-4E20-ACA1-CA20CC08E4FB}" destId="{2F9F37E8-5FDF-4D18-9F4A-D3F544834F94}" srcOrd="0" destOrd="0" presId="urn:microsoft.com/office/officeart/2005/8/layout/radial6"/>
    <dgm:cxn modelId="{9B82167F-5265-4250-8768-8E2CF9DB6FA7}" type="presOf" srcId="{EFEE5F94-D436-4764-BE2D-A84C8DB60F8E}" destId="{22E85874-3FEA-455F-AAA7-115D16A0E5E8}"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1FAF0B45-A3F9-48A4-ADC0-CB4CAD3E6B49}" type="presParOf" srcId="{FB44B1BC-42DD-4D8D-A2E8-DCB3E9DAD512}" destId="{22E85874-3FEA-455F-AAA7-115D16A0E5E8}" srcOrd="0" destOrd="0" presId="urn:microsoft.com/office/officeart/2005/8/layout/radial6"/>
    <dgm:cxn modelId="{06A31951-D6EB-4C98-8A17-84927581F7D0}" type="presParOf" srcId="{FB44B1BC-42DD-4D8D-A2E8-DCB3E9DAD512}" destId="{8597FD0F-1E8A-4E00-B7EF-FFCFD975BFB3}" srcOrd="1" destOrd="0" presId="urn:microsoft.com/office/officeart/2005/8/layout/radial6"/>
    <dgm:cxn modelId="{67202C5F-E225-46FE-AB8F-F0DA1C45EF17}" type="presParOf" srcId="{8597FD0F-1E8A-4E00-B7EF-FFCFD975BFB3}" destId="{A3C46D10-D9A3-4AFC-A3CD-B03DDE62F74E}" srcOrd="0" destOrd="0" presId="urn:microsoft.com/office/officeart/2005/8/layout/radial6"/>
    <dgm:cxn modelId="{30048B24-056B-40AF-81FB-4402FFCFA361}" type="presParOf" srcId="{8597FD0F-1E8A-4E00-B7EF-FFCFD975BFB3}" destId="{63280992-30E6-479A-8494-A7A0A41F1D8C}" srcOrd="1" destOrd="0" presId="urn:microsoft.com/office/officeart/2005/8/layout/radial6"/>
    <dgm:cxn modelId="{9B6102EB-A2DF-4352-9F23-048C6FA9C704}" type="presParOf" srcId="{FB44B1BC-42DD-4D8D-A2E8-DCB3E9DAD512}" destId="{9D705B1A-5AC4-42C4-A349-372D2772244D}" srcOrd="2" destOrd="0" presId="urn:microsoft.com/office/officeart/2005/8/layout/radial6"/>
    <dgm:cxn modelId="{BAF41790-5C11-48FA-8F01-651C15C748E7}" type="presParOf" srcId="{FB44B1BC-42DD-4D8D-A2E8-DCB3E9DAD512}" destId="{D42E6601-7D79-4C02-8258-F0264032F9DF}" srcOrd="3" destOrd="0" presId="urn:microsoft.com/office/officeart/2005/8/layout/radial6"/>
    <dgm:cxn modelId="{17054F42-350B-4CDD-B690-6713392A24E3}" type="presParOf" srcId="{FB44B1BC-42DD-4D8D-A2E8-DCB3E9DAD512}" destId="{097E6039-E476-4463-8D22-6F5ED6B69143}" srcOrd="4" destOrd="0" presId="urn:microsoft.com/office/officeart/2005/8/layout/radial6"/>
    <dgm:cxn modelId="{73D6FDA5-3C74-4D45-ADA5-3A0288448D92}"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AB211A26-C4F3-43CF-9B2B-F3ACEF7BBED2}" srcId="{EFEE5F94-D436-4764-BE2D-A84C8DB60F8E}" destId="{FA71A5C1-63D5-4DEE-BC13-9697CA5357CE}" srcOrd="0" destOrd="0" parTransId="{5B722491-7DE1-4B51-82EA-D5F9AE22CA2E}" sibTransId="{6CFF1E21-2B2E-4E20-ACA1-CA20CC08E4FB}"/>
    <dgm:cxn modelId="{C79D69E4-A807-457B-88B2-A18B987DB5A9}" type="presOf" srcId="{FA71A5C1-63D5-4DEE-BC13-9697CA5357CE}" destId="{63280992-30E6-479A-8494-A7A0A41F1D8C}" srcOrd="0" destOrd="0" presId="urn:microsoft.com/office/officeart/2005/8/layout/radial6"/>
    <dgm:cxn modelId="{05127D3A-3A61-4100-A358-68CC03DDBE03}" type="presOf" srcId="{57E6328E-08CE-4EF3-A323-8C30714A0D48}" destId="{FB44B1BC-42DD-4D8D-A2E8-DCB3E9DAD512}" srcOrd="0" destOrd="0" presId="urn:microsoft.com/office/officeart/2005/8/layout/radial6"/>
    <dgm:cxn modelId="{2709E135-EAD1-42BE-93BC-D48319AB4EB8}" type="presOf" srcId="{6CFF1E21-2B2E-4E20-ACA1-CA20CC08E4FB}" destId="{2F9F37E8-5FDF-4D18-9F4A-D3F544834F94}"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044A2BA3-8F27-47CE-8C80-7354C8EBFECC}" type="presOf" srcId="{EFEE5F94-D436-4764-BE2D-A84C8DB60F8E}" destId="{22E85874-3FEA-455F-AAA7-115D16A0E5E8}" srcOrd="0" destOrd="0" presId="urn:microsoft.com/office/officeart/2005/8/layout/radial6"/>
    <dgm:cxn modelId="{3A710AAB-3E06-4840-9768-6342E1743D60}" type="presParOf" srcId="{FB44B1BC-42DD-4D8D-A2E8-DCB3E9DAD512}" destId="{22E85874-3FEA-455F-AAA7-115D16A0E5E8}" srcOrd="0" destOrd="0" presId="urn:microsoft.com/office/officeart/2005/8/layout/radial6"/>
    <dgm:cxn modelId="{857A1920-72DD-48C8-B2FB-F4815492A736}" type="presParOf" srcId="{FB44B1BC-42DD-4D8D-A2E8-DCB3E9DAD512}" destId="{8597FD0F-1E8A-4E00-B7EF-FFCFD975BFB3}" srcOrd="1" destOrd="0" presId="urn:microsoft.com/office/officeart/2005/8/layout/radial6"/>
    <dgm:cxn modelId="{84105949-FE2F-4E1D-9ACC-3FBE51FA0EB7}" type="presParOf" srcId="{8597FD0F-1E8A-4E00-B7EF-FFCFD975BFB3}" destId="{A3C46D10-D9A3-4AFC-A3CD-B03DDE62F74E}" srcOrd="0" destOrd="0" presId="urn:microsoft.com/office/officeart/2005/8/layout/radial6"/>
    <dgm:cxn modelId="{66C832FD-9D76-4D1B-A8BB-E3AB6F606C68}" type="presParOf" srcId="{8597FD0F-1E8A-4E00-B7EF-FFCFD975BFB3}" destId="{63280992-30E6-479A-8494-A7A0A41F1D8C}" srcOrd="1" destOrd="0" presId="urn:microsoft.com/office/officeart/2005/8/layout/radial6"/>
    <dgm:cxn modelId="{9E0BFAE2-6CFB-4BF4-9E8D-23F4B2AE44DB}" type="presParOf" srcId="{FB44B1BC-42DD-4D8D-A2E8-DCB3E9DAD512}" destId="{9D705B1A-5AC4-42C4-A349-372D2772244D}" srcOrd="2" destOrd="0" presId="urn:microsoft.com/office/officeart/2005/8/layout/radial6"/>
    <dgm:cxn modelId="{1F0CC67E-B67D-413A-817B-67DBDBB827BA}" type="presParOf" srcId="{FB44B1BC-42DD-4D8D-A2E8-DCB3E9DAD512}" destId="{D42E6601-7D79-4C02-8258-F0264032F9DF}" srcOrd="3" destOrd="0" presId="urn:microsoft.com/office/officeart/2005/8/layout/radial6"/>
    <dgm:cxn modelId="{663C0DC5-C83C-47CB-AA11-CEF9AEDA294A}" type="presParOf" srcId="{FB44B1BC-42DD-4D8D-A2E8-DCB3E9DAD512}" destId="{097E6039-E476-4463-8D22-6F5ED6B69143}" srcOrd="4" destOrd="0" presId="urn:microsoft.com/office/officeart/2005/8/layout/radial6"/>
    <dgm:cxn modelId="{23E06B3A-516B-4C6B-B8EE-9D7237EE97EB}"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41E4EB79-7DE3-462F-818C-E0FDD1DF7B3E}" type="presOf" srcId="{6CFF1E21-2B2E-4E20-ACA1-CA20CC08E4FB}" destId="{2F9F37E8-5FDF-4D18-9F4A-D3F544834F94}" srcOrd="0" destOrd="0" presId="urn:microsoft.com/office/officeart/2005/8/layout/radial6"/>
    <dgm:cxn modelId="{AB211A26-C4F3-43CF-9B2B-F3ACEF7BBED2}" srcId="{EFEE5F94-D436-4764-BE2D-A84C8DB60F8E}" destId="{FA71A5C1-63D5-4DEE-BC13-9697CA5357CE}" srcOrd="0" destOrd="0" parTransId="{5B722491-7DE1-4B51-82EA-D5F9AE22CA2E}" sibTransId="{6CFF1E21-2B2E-4E20-ACA1-CA20CC08E4FB}"/>
    <dgm:cxn modelId="{2E0E8A08-A1B6-4E6A-9E86-B0B543B5D167}" type="presOf" srcId="{FA71A5C1-63D5-4DEE-BC13-9697CA5357CE}" destId="{63280992-30E6-479A-8494-A7A0A41F1D8C}" srcOrd="0" destOrd="0" presId="urn:microsoft.com/office/officeart/2005/8/layout/radial6"/>
    <dgm:cxn modelId="{57453389-146F-4AC1-A06A-F31C66EA9699}" type="presOf" srcId="{57E6328E-08CE-4EF3-A323-8C30714A0D48}" destId="{FB44B1BC-42DD-4D8D-A2E8-DCB3E9DAD512}"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8018885E-CE72-4FFF-9CD9-ED106CE73107}" type="presOf" srcId="{EFEE5F94-D436-4764-BE2D-A84C8DB60F8E}" destId="{22E85874-3FEA-455F-AAA7-115D16A0E5E8}" srcOrd="0" destOrd="0" presId="urn:microsoft.com/office/officeart/2005/8/layout/radial6"/>
    <dgm:cxn modelId="{66F1AD1C-D693-48E4-A599-83A85B1E5A58}" type="presParOf" srcId="{FB44B1BC-42DD-4D8D-A2E8-DCB3E9DAD512}" destId="{22E85874-3FEA-455F-AAA7-115D16A0E5E8}" srcOrd="0" destOrd="0" presId="urn:microsoft.com/office/officeart/2005/8/layout/radial6"/>
    <dgm:cxn modelId="{FA10C1AC-2806-4D09-909F-31C7133A92F2}" type="presParOf" srcId="{FB44B1BC-42DD-4D8D-A2E8-DCB3E9DAD512}" destId="{8597FD0F-1E8A-4E00-B7EF-FFCFD975BFB3}" srcOrd="1" destOrd="0" presId="urn:microsoft.com/office/officeart/2005/8/layout/radial6"/>
    <dgm:cxn modelId="{32C45A23-A1E5-40AE-9466-92B506A4113E}" type="presParOf" srcId="{8597FD0F-1E8A-4E00-B7EF-FFCFD975BFB3}" destId="{A3C46D10-D9A3-4AFC-A3CD-B03DDE62F74E}" srcOrd="0" destOrd="0" presId="urn:microsoft.com/office/officeart/2005/8/layout/radial6"/>
    <dgm:cxn modelId="{F519126F-B50C-451F-9982-8B458FA931AF}" type="presParOf" srcId="{8597FD0F-1E8A-4E00-B7EF-FFCFD975BFB3}" destId="{63280992-30E6-479A-8494-A7A0A41F1D8C}" srcOrd="1" destOrd="0" presId="urn:microsoft.com/office/officeart/2005/8/layout/radial6"/>
    <dgm:cxn modelId="{DE3E620A-3132-49D2-874B-B65442863E9D}" type="presParOf" srcId="{FB44B1BC-42DD-4D8D-A2E8-DCB3E9DAD512}" destId="{9D705B1A-5AC4-42C4-A349-372D2772244D}" srcOrd="2" destOrd="0" presId="urn:microsoft.com/office/officeart/2005/8/layout/radial6"/>
    <dgm:cxn modelId="{54D927DE-E05C-4F55-BDD7-5EC370CCB5E5}" type="presParOf" srcId="{FB44B1BC-42DD-4D8D-A2E8-DCB3E9DAD512}" destId="{D42E6601-7D79-4C02-8258-F0264032F9DF}" srcOrd="3" destOrd="0" presId="urn:microsoft.com/office/officeart/2005/8/layout/radial6"/>
    <dgm:cxn modelId="{A57E69E4-7F0E-41AD-90BF-A59BE96BA2EE}" type="presParOf" srcId="{FB44B1BC-42DD-4D8D-A2E8-DCB3E9DAD512}" destId="{097E6039-E476-4463-8D22-6F5ED6B69143}" srcOrd="4" destOrd="0" presId="urn:microsoft.com/office/officeart/2005/8/layout/radial6"/>
    <dgm:cxn modelId="{4D243508-7C5E-473F-8E75-5928D10B27F3}"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56FCFB4F-BC87-46BF-84B2-9034093F8D14}" type="presOf" srcId="{FA71A5C1-63D5-4DEE-BC13-9697CA5357CE}" destId="{63280992-30E6-479A-8494-A7A0A41F1D8C}" srcOrd="0" destOrd="0" presId="urn:microsoft.com/office/officeart/2005/8/layout/radial6"/>
    <dgm:cxn modelId="{AB211A26-C4F3-43CF-9B2B-F3ACEF7BBED2}" srcId="{EFEE5F94-D436-4764-BE2D-A84C8DB60F8E}" destId="{FA71A5C1-63D5-4DEE-BC13-9697CA5357CE}" srcOrd="0" destOrd="0" parTransId="{5B722491-7DE1-4B51-82EA-D5F9AE22CA2E}" sibTransId="{6CFF1E21-2B2E-4E20-ACA1-CA20CC08E4FB}"/>
    <dgm:cxn modelId="{9C731189-EB6A-473F-9179-02F213D585EC}" type="presOf" srcId="{6CFF1E21-2B2E-4E20-ACA1-CA20CC08E4FB}" destId="{2F9F37E8-5FDF-4D18-9F4A-D3F544834F94}" srcOrd="0" destOrd="0" presId="urn:microsoft.com/office/officeart/2005/8/layout/radial6"/>
    <dgm:cxn modelId="{8E2A6622-F3A0-4B10-B865-D52E1B37A2D6}" type="presOf" srcId="{EFEE5F94-D436-4764-BE2D-A84C8DB60F8E}" destId="{22E85874-3FEA-455F-AAA7-115D16A0E5E8}"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59B809F7-2ABD-4782-AAED-D98657FDC406}" type="presOf" srcId="{57E6328E-08CE-4EF3-A323-8C30714A0D48}" destId="{FB44B1BC-42DD-4D8D-A2E8-DCB3E9DAD512}" srcOrd="0" destOrd="0" presId="urn:microsoft.com/office/officeart/2005/8/layout/radial6"/>
    <dgm:cxn modelId="{211BF89B-58F6-4D6E-B2CC-7265CD264C51}" type="presParOf" srcId="{FB44B1BC-42DD-4D8D-A2E8-DCB3E9DAD512}" destId="{22E85874-3FEA-455F-AAA7-115D16A0E5E8}" srcOrd="0" destOrd="0" presId="urn:microsoft.com/office/officeart/2005/8/layout/radial6"/>
    <dgm:cxn modelId="{94CB70F7-9E10-40C5-8C4E-148E9056033C}" type="presParOf" srcId="{FB44B1BC-42DD-4D8D-A2E8-DCB3E9DAD512}" destId="{8597FD0F-1E8A-4E00-B7EF-FFCFD975BFB3}" srcOrd="1" destOrd="0" presId="urn:microsoft.com/office/officeart/2005/8/layout/radial6"/>
    <dgm:cxn modelId="{1A4123AD-56C1-4EA1-BB37-C59352F2EE75}" type="presParOf" srcId="{8597FD0F-1E8A-4E00-B7EF-FFCFD975BFB3}" destId="{A3C46D10-D9A3-4AFC-A3CD-B03DDE62F74E}" srcOrd="0" destOrd="0" presId="urn:microsoft.com/office/officeart/2005/8/layout/radial6"/>
    <dgm:cxn modelId="{9F4E5523-3A63-4532-B85E-4372A8BB0E08}" type="presParOf" srcId="{8597FD0F-1E8A-4E00-B7EF-FFCFD975BFB3}" destId="{63280992-30E6-479A-8494-A7A0A41F1D8C}" srcOrd="1" destOrd="0" presId="urn:microsoft.com/office/officeart/2005/8/layout/radial6"/>
    <dgm:cxn modelId="{58FB8CA2-B5FC-404C-85BD-822E2EAA05DF}" type="presParOf" srcId="{FB44B1BC-42DD-4D8D-A2E8-DCB3E9DAD512}" destId="{9D705B1A-5AC4-42C4-A349-372D2772244D}" srcOrd="2" destOrd="0" presId="urn:microsoft.com/office/officeart/2005/8/layout/radial6"/>
    <dgm:cxn modelId="{9366697D-81C7-44F3-868A-0FC4C7057305}" type="presParOf" srcId="{FB44B1BC-42DD-4D8D-A2E8-DCB3E9DAD512}" destId="{D42E6601-7D79-4C02-8258-F0264032F9DF}" srcOrd="3" destOrd="0" presId="urn:microsoft.com/office/officeart/2005/8/layout/radial6"/>
    <dgm:cxn modelId="{74EDFDB8-BB1D-4C4B-9BB2-8E00F5F97A09}" type="presParOf" srcId="{FB44B1BC-42DD-4D8D-A2E8-DCB3E9DAD512}" destId="{097E6039-E476-4463-8D22-6F5ED6B69143}" srcOrd="4" destOrd="0" presId="urn:microsoft.com/office/officeart/2005/8/layout/radial6"/>
    <dgm:cxn modelId="{24004E9D-BD22-4F58-8CD5-6CB9EDFC2786}"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AB211A26-C4F3-43CF-9B2B-F3ACEF7BBED2}" srcId="{EFEE5F94-D436-4764-BE2D-A84C8DB60F8E}" destId="{FA71A5C1-63D5-4DEE-BC13-9697CA5357CE}" srcOrd="0" destOrd="0" parTransId="{5B722491-7DE1-4B51-82EA-D5F9AE22CA2E}" sibTransId="{6CFF1E21-2B2E-4E20-ACA1-CA20CC08E4FB}"/>
    <dgm:cxn modelId="{9A7BB130-B7FA-4782-9055-F548C4DD05F7}" type="presOf" srcId="{6CFF1E21-2B2E-4E20-ACA1-CA20CC08E4FB}" destId="{2F9F37E8-5FDF-4D18-9F4A-D3F544834F94}" srcOrd="0" destOrd="0" presId="urn:microsoft.com/office/officeart/2005/8/layout/radial6"/>
    <dgm:cxn modelId="{4D968811-0945-4189-B41A-E9C496921FBC}" type="presOf" srcId="{57E6328E-08CE-4EF3-A323-8C30714A0D48}" destId="{FB44B1BC-42DD-4D8D-A2E8-DCB3E9DAD512}" srcOrd="0" destOrd="0" presId="urn:microsoft.com/office/officeart/2005/8/layout/radial6"/>
    <dgm:cxn modelId="{F6DD692C-5C04-4DB3-8008-F552274387A9}" type="presOf" srcId="{FA71A5C1-63D5-4DEE-BC13-9697CA5357CE}" destId="{63280992-30E6-479A-8494-A7A0A41F1D8C}"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21455FCC-44CD-4B2A-AA9D-114CC49C6B6E}" type="presOf" srcId="{EFEE5F94-D436-4764-BE2D-A84C8DB60F8E}" destId="{22E85874-3FEA-455F-AAA7-115D16A0E5E8}" srcOrd="0" destOrd="0" presId="urn:microsoft.com/office/officeart/2005/8/layout/radial6"/>
    <dgm:cxn modelId="{B89F48CD-2E80-4A2F-9409-8404CD2FD22E}" type="presParOf" srcId="{FB44B1BC-42DD-4D8D-A2E8-DCB3E9DAD512}" destId="{22E85874-3FEA-455F-AAA7-115D16A0E5E8}" srcOrd="0" destOrd="0" presId="urn:microsoft.com/office/officeart/2005/8/layout/radial6"/>
    <dgm:cxn modelId="{EC665D0A-2341-4C08-B20B-A137C76612D7}" type="presParOf" srcId="{FB44B1BC-42DD-4D8D-A2E8-DCB3E9DAD512}" destId="{8597FD0F-1E8A-4E00-B7EF-FFCFD975BFB3}" srcOrd="1" destOrd="0" presId="urn:microsoft.com/office/officeart/2005/8/layout/radial6"/>
    <dgm:cxn modelId="{8927D5B4-BAC9-4DCD-A1C2-DAF4CEE3E3D5}" type="presParOf" srcId="{8597FD0F-1E8A-4E00-B7EF-FFCFD975BFB3}" destId="{A3C46D10-D9A3-4AFC-A3CD-B03DDE62F74E}" srcOrd="0" destOrd="0" presId="urn:microsoft.com/office/officeart/2005/8/layout/radial6"/>
    <dgm:cxn modelId="{4EC23E29-666E-4F74-A1C1-BAE83F6E3C22}" type="presParOf" srcId="{8597FD0F-1E8A-4E00-B7EF-FFCFD975BFB3}" destId="{63280992-30E6-479A-8494-A7A0A41F1D8C}" srcOrd="1" destOrd="0" presId="urn:microsoft.com/office/officeart/2005/8/layout/radial6"/>
    <dgm:cxn modelId="{BE8438EF-6D1E-4E7B-8391-8532B2B87413}" type="presParOf" srcId="{FB44B1BC-42DD-4D8D-A2E8-DCB3E9DAD512}" destId="{9D705B1A-5AC4-42C4-A349-372D2772244D}" srcOrd="2" destOrd="0" presId="urn:microsoft.com/office/officeart/2005/8/layout/radial6"/>
    <dgm:cxn modelId="{EA55F1F3-7B80-4A1D-A4EB-B80F28BF63C9}" type="presParOf" srcId="{FB44B1BC-42DD-4D8D-A2E8-DCB3E9DAD512}" destId="{D42E6601-7D79-4C02-8258-F0264032F9DF}" srcOrd="3" destOrd="0" presId="urn:microsoft.com/office/officeart/2005/8/layout/radial6"/>
    <dgm:cxn modelId="{5EFB3D3C-287C-4C4B-8707-732F4BF94381}" type="presParOf" srcId="{FB44B1BC-42DD-4D8D-A2E8-DCB3E9DAD512}" destId="{097E6039-E476-4463-8D22-6F5ED6B69143}" srcOrd="4" destOrd="0" presId="urn:microsoft.com/office/officeart/2005/8/layout/radial6"/>
    <dgm:cxn modelId="{619FB945-C0CC-45ED-88EA-740EDF1590A9}"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AB211A26-C4F3-43CF-9B2B-F3ACEF7BBED2}" srcId="{EFEE5F94-D436-4764-BE2D-A84C8DB60F8E}" destId="{FA71A5C1-63D5-4DEE-BC13-9697CA5357CE}" srcOrd="0" destOrd="0" parTransId="{5B722491-7DE1-4B51-82EA-D5F9AE22CA2E}" sibTransId="{6CFF1E21-2B2E-4E20-ACA1-CA20CC08E4FB}"/>
    <dgm:cxn modelId="{470F2DD0-E95A-451F-88E1-2B098350F758}" type="presOf" srcId="{6CFF1E21-2B2E-4E20-ACA1-CA20CC08E4FB}" destId="{2F9F37E8-5FDF-4D18-9F4A-D3F544834F94}" srcOrd="0" destOrd="0" presId="urn:microsoft.com/office/officeart/2005/8/layout/radial6"/>
    <dgm:cxn modelId="{C552F164-543F-4A3F-B993-C49222FE12D6}" type="presOf" srcId="{EFEE5F94-D436-4764-BE2D-A84C8DB60F8E}" destId="{22E85874-3FEA-455F-AAA7-115D16A0E5E8}" srcOrd="0" destOrd="0" presId="urn:microsoft.com/office/officeart/2005/8/layout/radial6"/>
    <dgm:cxn modelId="{9371825D-E6D4-4FC5-9347-1FCA74CF362B}" type="presOf" srcId="{57E6328E-08CE-4EF3-A323-8C30714A0D48}" destId="{FB44B1BC-42DD-4D8D-A2E8-DCB3E9DAD512}"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EAA24795-DE72-4B8F-86B7-8070B91485A9}" type="presOf" srcId="{FA71A5C1-63D5-4DEE-BC13-9697CA5357CE}" destId="{63280992-30E6-479A-8494-A7A0A41F1D8C}" srcOrd="0" destOrd="0" presId="urn:microsoft.com/office/officeart/2005/8/layout/radial6"/>
    <dgm:cxn modelId="{D51115A3-E590-4BE8-ADDF-23E4A263FD7D}" type="presParOf" srcId="{FB44B1BC-42DD-4D8D-A2E8-DCB3E9DAD512}" destId="{22E85874-3FEA-455F-AAA7-115D16A0E5E8}" srcOrd="0" destOrd="0" presId="urn:microsoft.com/office/officeart/2005/8/layout/radial6"/>
    <dgm:cxn modelId="{D8B9EA81-70F0-4C9F-8087-065BDD2F2E4F}" type="presParOf" srcId="{FB44B1BC-42DD-4D8D-A2E8-DCB3E9DAD512}" destId="{8597FD0F-1E8A-4E00-B7EF-FFCFD975BFB3}" srcOrd="1" destOrd="0" presId="urn:microsoft.com/office/officeart/2005/8/layout/radial6"/>
    <dgm:cxn modelId="{63257265-B05A-4C39-88DC-A5D181A4AD8B}" type="presParOf" srcId="{8597FD0F-1E8A-4E00-B7EF-FFCFD975BFB3}" destId="{A3C46D10-D9A3-4AFC-A3CD-B03DDE62F74E}" srcOrd="0" destOrd="0" presId="urn:microsoft.com/office/officeart/2005/8/layout/radial6"/>
    <dgm:cxn modelId="{2459BC72-2DDE-48CA-AEAD-519ADFE70AC8}" type="presParOf" srcId="{8597FD0F-1E8A-4E00-B7EF-FFCFD975BFB3}" destId="{63280992-30E6-479A-8494-A7A0A41F1D8C}" srcOrd="1" destOrd="0" presId="urn:microsoft.com/office/officeart/2005/8/layout/radial6"/>
    <dgm:cxn modelId="{5AB6B9B0-6285-4041-AD7D-A73572237B2F}" type="presParOf" srcId="{FB44B1BC-42DD-4D8D-A2E8-DCB3E9DAD512}" destId="{9D705B1A-5AC4-42C4-A349-372D2772244D}" srcOrd="2" destOrd="0" presId="urn:microsoft.com/office/officeart/2005/8/layout/radial6"/>
    <dgm:cxn modelId="{F3A1E4D8-82A7-4223-8DEC-E1968E38D272}" type="presParOf" srcId="{FB44B1BC-42DD-4D8D-A2E8-DCB3E9DAD512}" destId="{D42E6601-7D79-4C02-8258-F0264032F9DF}" srcOrd="3" destOrd="0" presId="urn:microsoft.com/office/officeart/2005/8/layout/radial6"/>
    <dgm:cxn modelId="{E2520DE0-DFB5-4007-878E-F9082DB9CDBF}" type="presParOf" srcId="{FB44B1BC-42DD-4D8D-A2E8-DCB3E9DAD512}" destId="{097E6039-E476-4463-8D22-6F5ED6B69143}" srcOrd="4" destOrd="0" presId="urn:microsoft.com/office/officeart/2005/8/layout/radial6"/>
    <dgm:cxn modelId="{47DC57BA-0452-4ED7-988D-20B94C01020C}"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3F61B628-43E2-4BF8-93DB-498CF5AAFD72}" type="presOf" srcId="{EFEE5F94-D436-4764-BE2D-A84C8DB60F8E}" destId="{22E85874-3FEA-455F-AAA7-115D16A0E5E8}" srcOrd="0" destOrd="0" presId="urn:microsoft.com/office/officeart/2005/8/layout/radial6"/>
    <dgm:cxn modelId="{A283F101-B11A-451D-BBB1-2FC94B098EFC}" type="presOf" srcId="{6CFF1E21-2B2E-4E20-ACA1-CA20CC08E4FB}" destId="{2F9F37E8-5FDF-4D18-9F4A-D3F544834F94}" srcOrd="0" destOrd="0" presId="urn:microsoft.com/office/officeart/2005/8/layout/radial6"/>
    <dgm:cxn modelId="{AB211A26-C4F3-43CF-9B2B-F3ACEF7BBED2}" srcId="{EFEE5F94-D436-4764-BE2D-A84C8DB60F8E}" destId="{FA71A5C1-63D5-4DEE-BC13-9697CA5357CE}" srcOrd="0" destOrd="0" parTransId="{5B722491-7DE1-4B51-82EA-D5F9AE22CA2E}" sibTransId="{6CFF1E21-2B2E-4E20-ACA1-CA20CC08E4FB}"/>
    <dgm:cxn modelId="{CF98E80D-05EB-4ECB-BA5C-5F25D98735A8}" type="presOf" srcId="{FA71A5C1-63D5-4DEE-BC13-9697CA5357CE}" destId="{63280992-30E6-479A-8494-A7A0A41F1D8C}" srcOrd="0" destOrd="0" presId="urn:microsoft.com/office/officeart/2005/8/layout/radial6"/>
    <dgm:cxn modelId="{E9AEE8FA-0FE9-4A26-B541-7CD43402E9A0}" type="presOf" srcId="{57E6328E-08CE-4EF3-A323-8C30714A0D48}" destId="{FB44B1BC-42DD-4D8D-A2E8-DCB3E9DAD512}"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96F06E99-DF98-4E21-8D37-2BCBAF2E1B60}" type="presParOf" srcId="{FB44B1BC-42DD-4D8D-A2E8-DCB3E9DAD512}" destId="{22E85874-3FEA-455F-AAA7-115D16A0E5E8}" srcOrd="0" destOrd="0" presId="urn:microsoft.com/office/officeart/2005/8/layout/radial6"/>
    <dgm:cxn modelId="{F543F7B5-7C86-4DC2-B1D6-8689FDF3725E}" type="presParOf" srcId="{FB44B1BC-42DD-4D8D-A2E8-DCB3E9DAD512}" destId="{8597FD0F-1E8A-4E00-B7EF-FFCFD975BFB3}" srcOrd="1" destOrd="0" presId="urn:microsoft.com/office/officeart/2005/8/layout/radial6"/>
    <dgm:cxn modelId="{AB44D996-FEE6-4BEB-B77D-FECE3C3DE1ED}" type="presParOf" srcId="{8597FD0F-1E8A-4E00-B7EF-FFCFD975BFB3}" destId="{A3C46D10-D9A3-4AFC-A3CD-B03DDE62F74E}" srcOrd="0" destOrd="0" presId="urn:microsoft.com/office/officeart/2005/8/layout/radial6"/>
    <dgm:cxn modelId="{1AE031E5-79D1-4204-91F4-658F82DBBA82}" type="presParOf" srcId="{8597FD0F-1E8A-4E00-B7EF-FFCFD975BFB3}" destId="{63280992-30E6-479A-8494-A7A0A41F1D8C}" srcOrd="1" destOrd="0" presId="urn:microsoft.com/office/officeart/2005/8/layout/radial6"/>
    <dgm:cxn modelId="{5DB93582-D5F2-40B0-8F9F-29A8AA077F7E}" type="presParOf" srcId="{FB44B1BC-42DD-4D8D-A2E8-DCB3E9DAD512}" destId="{9D705B1A-5AC4-42C4-A349-372D2772244D}" srcOrd="2" destOrd="0" presId="urn:microsoft.com/office/officeart/2005/8/layout/radial6"/>
    <dgm:cxn modelId="{BBD967F0-4A1E-4EB7-8B02-90E2F71FB2FF}" type="presParOf" srcId="{FB44B1BC-42DD-4D8D-A2E8-DCB3E9DAD512}" destId="{D42E6601-7D79-4C02-8258-F0264032F9DF}" srcOrd="3" destOrd="0" presId="urn:microsoft.com/office/officeart/2005/8/layout/radial6"/>
    <dgm:cxn modelId="{BFFB4AFB-BF1A-4D5B-85B4-1DDF99EAE599}" type="presParOf" srcId="{FB44B1BC-42DD-4D8D-A2E8-DCB3E9DAD512}" destId="{097E6039-E476-4463-8D22-6F5ED6B69143}" srcOrd="4" destOrd="0" presId="urn:microsoft.com/office/officeart/2005/8/layout/radial6"/>
    <dgm:cxn modelId="{CBC18E02-B5DE-40B9-A7EB-F210129C9F23}"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A6A3EACF-FF33-45E3-87D9-0E3B56631A52}" type="presOf" srcId="{6CFF1E21-2B2E-4E20-ACA1-CA20CC08E4FB}" destId="{2F9F37E8-5FDF-4D18-9F4A-D3F544834F94}" srcOrd="0" destOrd="0" presId="urn:microsoft.com/office/officeart/2005/8/layout/radial6"/>
    <dgm:cxn modelId="{CD6AB9B5-DDC7-4969-A29A-4309154A0B75}" type="presOf" srcId="{57E6328E-08CE-4EF3-A323-8C30714A0D48}" destId="{FB44B1BC-42DD-4D8D-A2E8-DCB3E9DAD512}" srcOrd="0" destOrd="0" presId="urn:microsoft.com/office/officeart/2005/8/layout/radial6"/>
    <dgm:cxn modelId="{DCE0D144-EC49-40E3-8122-F298B6ACBE5E}" type="presOf" srcId="{EFEE5F94-D436-4764-BE2D-A84C8DB60F8E}" destId="{22E85874-3FEA-455F-AAA7-115D16A0E5E8}"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4839EC56-2E5F-403F-A0AB-4F403C5AFED8}" type="presOf" srcId="{FA71A5C1-63D5-4DEE-BC13-9697CA5357CE}" destId="{63280992-30E6-479A-8494-A7A0A41F1D8C}" srcOrd="0" destOrd="0" presId="urn:microsoft.com/office/officeart/2005/8/layout/radial6"/>
    <dgm:cxn modelId="{AB211A26-C4F3-43CF-9B2B-F3ACEF7BBED2}" srcId="{EFEE5F94-D436-4764-BE2D-A84C8DB60F8E}" destId="{FA71A5C1-63D5-4DEE-BC13-9697CA5357CE}" srcOrd="0" destOrd="0" parTransId="{5B722491-7DE1-4B51-82EA-D5F9AE22CA2E}" sibTransId="{6CFF1E21-2B2E-4E20-ACA1-CA20CC08E4FB}"/>
    <dgm:cxn modelId="{BF0C8ABC-F8C6-40CB-A0EB-C17CF67A3909}" type="presParOf" srcId="{FB44B1BC-42DD-4D8D-A2E8-DCB3E9DAD512}" destId="{22E85874-3FEA-455F-AAA7-115D16A0E5E8}" srcOrd="0" destOrd="0" presId="urn:microsoft.com/office/officeart/2005/8/layout/radial6"/>
    <dgm:cxn modelId="{D18CFD67-209D-4C4F-8D3E-62AB0B8B622F}" type="presParOf" srcId="{FB44B1BC-42DD-4D8D-A2E8-DCB3E9DAD512}" destId="{8597FD0F-1E8A-4E00-B7EF-FFCFD975BFB3}" srcOrd="1" destOrd="0" presId="urn:microsoft.com/office/officeart/2005/8/layout/radial6"/>
    <dgm:cxn modelId="{2D6A796F-6821-4070-9AC0-8CC3658C818D}" type="presParOf" srcId="{8597FD0F-1E8A-4E00-B7EF-FFCFD975BFB3}" destId="{A3C46D10-D9A3-4AFC-A3CD-B03DDE62F74E}" srcOrd="0" destOrd="0" presId="urn:microsoft.com/office/officeart/2005/8/layout/radial6"/>
    <dgm:cxn modelId="{B24F6E9B-3E02-4B1D-A63B-581773E87FA8}" type="presParOf" srcId="{8597FD0F-1E8A-4E00-B7EF-FFCFD975BFB3}" destId="{63280992-30E6-479A-8494-A7A0A41F1D8C}" srcOrd="1" destOrd="0" presId="urn:microsoft.com/office/officeart/2005/8/layout/radial6"/>
    <dgm:cxn modelId="{875E91CB-C4B8-474A-949C-582E190132E1}" type="presParOf" srcId="{FB44B1BC-42DD-4D8D-A2E8-DCB3E9DAD512}" destId="{9D705B1A-5AC4-42C4-A349-372D2772244D}" srcOrd="2" destOrd="0" presId="urn:microsoft.com/office/officeart/2005/8/layout/radial6"/>
    <dgm:cxn modelId="{7C08875B-DC2D-42CB-8C73-3F06AF934596}" type="presParOf" srcId="{FB44B1BC-42DD-4D8D-A2E8-DCB3E9DAD512}" destId="{D42E6601-7D79-4C02-8258-F0264032F9DF}" srcOrd="3" destOrd="0" presId="urn:microsoft.com/office/officeart/2005/8/layout/radial6"/>
    <dgm:cxn modelId="{9DA65805-65F7-4AE7-8266-A464333F2043}" type="presParOf" srcId="{FB44B1BC-42DD-4D8D-A2E8-DCB3E9DAD512}" destId="{097E6039-E476-4463-8D22-6F5ED6B69143}" srcOrd="4" destOrd="0" presId="urn:microsoft.com/office/officeart/2005/8/layout/radial6"/>
    <dgm:cxn modelId="{8062BF9A-7CDE-4020-A0FC-6B08F7D50CCB}"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AB211A26-C4F3-43CF-9B2B-F3ACEF7BBED2}" srcId="{EFEE5F94-D436-4764-BE2D-A84C8DB60F8E}" destId="{FA71A5C1-63D5-4DEE-BC13-9697CA5357CE}" srcOrd="0" destOrd="0" parTransId="{5B722491-7DE1-4B51-82EA-D5F9AE22CA2E}" sibTransId="{6CFF1E21-2B2E-4E20-ACA1-CA20CC08E4FB}"/>
    <dgm:cxn modelId="{2E9B751F-1107-47C0-952B-D814DB9D418D}" type="presOf" srcId="{FA71A5C1-63D5-4DEE-BC13-9697CA5357CE}" destId="{63280992-30E6-479A-8494-A7A0A41F1D8C}" srcOrd="0" destOrd="0" presId="urn:microsoft.com/office/officeart/2005/8/layout/radial6"/>
    <dgm:cxn modelId="{73AE4937-7AF0-491C-B778-070373BC0F7E}" type="presOf" srcId="{6CFF1E21-2B2E-4E20-ACA1-CA20CC08E4FB}" destId="{2F9F37E8-5FDF-4D18-9F4A-D3F544834F94}"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A203C9D0-F5D5-4E36-B840-063C280BAFDA}" type="presOf" srcId="{EFEE5F94-D436-4764-BE2D-A84C8DB60F8E}" destId="{22E85874-3FEA-455F-AAA7-115D16A0E5E8}" srcOrd="0" destOrd="0" presId="urn:microsoft.com/office/officeart/2005/8/layout/radial6"/>
    <dgm:cxn modelId="{A9EF28F0-75BF-47E1-B1F2-A72CD8FBFE0C}" type="presOf" srcId="{57E6328E-08CE-4EF3-A323-8C30714A0D48}" destId="{FB44B1BC-42DD-4D8D-A2E8-DCB3E9DAD512}" srcOrd="0" destOrd="0" presId="urn:microsoft.com/office/officeart/2005/8/layout/radial6"/>
    <dgm:cxn modelId="{E01A83B0-4EC3-4F25-9B68-B5335EC9DB79}" type="presParOf" srcId="{FB44B1BC-42DD-4D8D-A2E8-DCB3E9DAD512}" destId="{22E85874-3FEA-455F-AAA7-115D16A0E5E8}" srcOrd="0" destOrd="0" presId="urn:microsoft.com/office/officeart/2005/8/layout/radial6"/>
    <dgm:cxn modelId="{32EC76B4-FFA7-4058-BB8C-43BA3494E7F8}" type="presParOf" srcId="{FB44B1BC-42DD-4D8D-A2E8-DCB3E9DAD512}" destId="{8597FD0F-1E8A-4E00-B7EF-FFCFD975BFB3}" srcOrd="1" destOrd="0" presId="urn:microsoft.com/office/officeart/2005/8/layout/radial6"/>
    <dgm:cxn modelId="{4E798643-D64F-4383-B74F-B6E3D2DB7B66}" type="presParOf" srcId="{8597FD0F-1E8A-4E00-B7EF-FFCFD975BFB3}" destId="{A3C46D10-D9A3-4AFC-A3CD-B03DDE62F74E}" srcOrd="0" destOrd="0" presId="urn:microsoft.com/office/officeart/2005/8/layout/radial6"/>
    <dgm:cxn modelId="{FE63D369-D587-47FA-9D16-657BA357CF52}" type="presParOf" srcId="{8597FD0F-1E8A-4E00-B7EF-FFCFD975BFB3}" destId="{63280992-30E6-479A-8494-A7A0A41F1D8C}" srcOrd="1" destOrd="0" presId="urn:microsoft.com/office/officeart/2005/8/layout/radial6"/>
    <dgm:cxn modelId="{8C1D4D23-B3E2-48C0-B563-41B3DD099AA7}" type="presParOf" srcId="{FB44B1BC-42DD-4D8D-A2E8-DCB3E9DAD512}" destId="{9D705B1A-5AC4-42C4-A349-372D2772244D}" srcOrd="2" destOrd="0" presId="urn:microsoft.com/office/officeart/2005/8/layout/radial6"/>
    <dgm:cxn modelId="{8E0D6393-BAB3-4001-BFD0-634CEF508D34}" type="presParOf" srcId="{FB44B1BC-42DD-4D8D-A2E8-DCB3E9DAD512}" destId="{D42E6601-7D79-4C02-8258-F0264032F9DF}" srcOrd="3" destOrd="0" presId="urn:microsoft.com/office/officeart/2005/8/layout/radial6"/>
    <dgm:cxn modelId="{67925D82-2D46-4B6A-AE88-1B915CD86094}" type="presParOf" srcId="{FB44B1BC-42DD-4D8D-A2E8-DCB3E9DAD512}" destId="{097E6039-E476-4463-8D22-6F5ED6B69143}" srcOrd="4" destOrd="0" presId="urn:microsoft.com/office/officeart/2005/8/layout/radial6"/>
    <dgm:cxn modelId="{FD4AA20C-AE8E-4BF7-B3E6-0062D3647221}"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C7C0A61C-E0D5-410A-BC22-9A21B2306CAA}" type="presOf" srcId="{6CFF1E21-2B2E-4E20-ACA1-CA20CC08E4FB}" destId="{2F9F37E8-5FDF-4D18-9F4A-D3F544834F94}" srcOrd="0" destOrd="0" presId="urn:microsoft.com/office/officeart/2005/8/layout/radial6"/>
    <dgm:cxn modelId="{AB211A26-C4F3-43CF-9B2B-F3ACEF7BBED2}" srcId="{EFEE5F94-D436-4764-BE2D-A84C8DB60F8E}" destId="{FA71A5C1-63D5-4DEE-BC13-9697CA5357CE}" srcOrd="0" destOrd="0" parTransId="{5B722491-7DE1-4B51-82EA-D5F9AE22CA2E}" sibTransId="{6CFF1E21-2B2E-4E20-ACA1-CA20CC08E4FB}"/>
    <dgm:cxn modelId="{96084FE1-D342-46F7-8A42-076B4461ACDA}" type="presOf" srcId="{EFEE5F94-D436-4764-BE2D-A84C8DB60F8E}" destId="{22E85874-3FEA-455F-AAA7-115D16A0E5E8}" srcOrd="0" destOrd="0" presId="urn:microsoft.com/office/officeart/2005/8/layout/radial6"/>
    <dgm:cxn modelId="{4B22CC4D-0862-4D6A-92C9-F334D3C033DE}" type="presOf" srcId="{FA71A5C1-63D5-4DEE-BC13-9697CA5357CE}" destId="{63280992-30E6-479A-8494-A7A0A41F1D8C}"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00943F94-BA69-4436-8F08-CD71932DAAEC}" type="presOf" srcId="{57E6328E-08CE-4EF3-A323-8C30714A0D48}" destId="{FB44B1BC-42DD-4D8D-A2E8-DCB3E9DAD512}" srcOrd="0" destOrd="0" presId="urn:microsoft.com/office/officeart/2005/8/layout/radial6"/>
    <dgm:cxn modelId="{B9E411D3-7EAC-4119-811A-14A5079B7C62}" type="presParOf" srcId="{FB44B1BC-42DD-4D8D-A2E8-DCB3E9DAD512}" destId="{22E85874-3FEA-455F-AAA7-115D16A0E5E8}" srcOrd="0" destOrd="0" presId="urn:microsoft.com/office/officeart/2005/8/layout/radial6"/>
    <dgm:cxn modelId="{92CCE0E4-4E17-425B-A0FB-AE41E6D2139E}" type="presParOf" srcId="{FB44B1BC-42DD-4D8D-A2E8-DCB3E9DAD512}" destId="{8597FD0F-1E8A-4E00-B7EF-FFCFD975BFB3}" srcOrd="1" destOrd="0" presId="urn:microsoft.com/office/officeart/2005/8/layout/radial6"/>
    <dgm:cxn modelId="{88356DCA-93EE-4358-917F-0369BBDB7D32}" type="presParOf" srcId="{8597FD0F-1E8A-4E00-B7EF-FFCFD975BFB3}" destId="{A3C46D10-D9A3-4AFC-A3CD-B03DDE62F74E}" srcOrd="0" destOrd="0" presId="urn:microsoft.com/office/officeart/2005/8/layout/radial6"/>
    <dgm:cxn modelId="{A4D39A84-0E31-4936-BD96-FE4E1BEC5D0F}" type="presParOf" srcId="{8597FD0F-1E8A-4E00-B7EF-FFCFD975BFB3}" destId="{63280992-30E6-479A-8494-A7A0A41F1D8C}" srcOrd="1" destOrd="0" presId="urn:microsoft.com/office/officeart/2005/8/layout/radial6"/>
    <dgm:cxn modelId="{E6836A21-2ED8-4C35-8727-D37A395DF299}" type="presParOf" srcId="{FB44B1BC-42DD-4D8D-A2E8-DCB3E9DAD512}" destId="{9D705B1A-5AC4-42C4-A349-372D2772244D}" srcOrd="2" destOrd="0" presId="urn:microsoft.com/office/officeart/2005/8/layout/radial6"/>
    <dgm:cxn modelId="{35ADA358-F327-459E-8CD3-D9ABC6DBB690}" type="presParOf" srcId="{FB44B1BC-42DD-4D8D-A2E8-DCB3E9DAD512}" destId="{D42E6601-7D79-4C02-8258-F0264032F9DF}" srcOrd="3" destOrd="0" presId="urn:microsoft.com/office/officeart/2005/8/layout/radial6"/>
    <dgm:cxn modelId="{2C1B9911-C507-4208-8119-34B50B2991A2}" type="presParOf" srcId="{FB44B1BC-42DD-4D8D-A2E8-DCB3E9DAD512}" destId="{097E6039-E476-4463-8D22-6F5ED6B69143}" srcOrd="4" destOrd="0" presId="urn:microsoft.com/office/officeart/2005/8/layout/radial6"/>
    <dgm:cxn modelId="{ACF05DFC-2162-457A-8DDF-59E16E80BAE3}"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E6328E-08CE-4EF3-A323-8C30714A0D4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FA71A5C1-63D5-4DEE-BC13-9697CA5357CE}">
      <dgm:prSet phldrT="[Text]" phldr="1"/>
      <dgm:spPr>
        <a:noFill/>
        <a:ln>
          <a:noFill/>
        </a:ln>
      </dgm:spPr>
      <dgm:t>
        <a:bodyPr/>
        <a:lstStyle/>
        <a:p>
          <a:endParaRPr lang="en-US" dirty="0"/>
        </a:p>
      </dgm:t>
    </dgm:pt>
    <dgm:pt modelId="{6CFF1E21-2B2E-4E20-ACA1-CA20CC08E4FB}" type="sibTrans" cxnId="{AB211A26-C4F3-43CF-9B2B-F3ACEF7BBED2}">
      <dgm:prSet/>
      <dgm:spPr/>
      <dgm:t>
        <a:bodyPr/>
        <a:lstStyle/>
        <a:p>
          <a:endParaRPr lang="en-US"/>
        </a:p>
      </dgm:t>
    </dgm:pt>
    <dgm:pt modelId="{5B722491-7DE1-4B51-82EA-D5F9AE22CA2E}" type="parTrans" cxnId="{AB211A26-C4F3-43CF-9B2B-F3ACEF7BBED2}">
      <dgm:prSet/>
      <dgm:spPr/>
      <dgm:t>
        <a:bodyPr/>
        <a:lstStyle/>
        <a:p>
          <a:endParaRPr lang="en-US"/>
        </a:p>
      </dgm:t>
    </dgm:pt>
    <dgm:pt modelId="{EFEE5F94-D436-4764-BE2D-A84C8DB60F8E}">
      <dgm:prSet phldrT="[Text]"/>
      <dgm:spPr>
        <a:noFill/>
        <a:ln>
          <a:noFill/>
        </a:ln>
      </dgm:spPr>
      <dgm:t>
        <a:bodyPr/>
        <a:lstStyle/>
        <a:p>
          <a:endParaRPr lang="en-US" dirty="0"/>
        </a:p>
      </dgm:t>
    </dgm:pt>
    <dgm:pt modelId="{96B461BC-76DA-4EC3-AB30-37FC970A32DB}" type="sibTrans" cxnId="{F4400F53-63B6-4273-B3FB-AEB20AA991CD}">
      <dgm:prSet/>
      <dgm:spPr/>
      <dgm:t>
        <a:bodyPr/>
        <a:lstStyle/>
        <a:p>
          <a:endParaRPr lang="en-US"/>
        </a:p>
      </dgm:t>
    </dgm:pt>
    <dgm:pt modelId="{B23C6C19-CB9E-41A8-98E5-6323D8455906}" type="parTrans" cxnId="{F4400F53-63B6-4273-B3FB-AEB20AA991CD}">
      <dgm:prSet/>
      <dgm:spPr/>
      <dgm:t>
        <a:bodyPr/>
        <a:lstStyle/>
        <a:p>
          <a:endParaRPr lang="en-US"/>
        </a:p>
      </dgm:t>
    </dgm:pt>
    <dgm:pt modelId="{FB44B1BC-42DD-4D8D-A2E8-DCB3E9DAD512}" type="pres">
      <dgm:prSet presAssocID="{57E6328E-08CE-4EF3-A323-8C30714A0D48}" presName="Name0" presStyleCnt="0">
        <dgm:presLayoutVars>
          <dgm:chMax val="1"/>
          <dgm:dir/>
          <dgm:animLvl val="ctr"/>
          <dgm:resizeHandles val="exact"/>
        </dgm:presLayoutVars>
      </dgm:prSet>
      <dgm:spPr/>
      <dgm:t>
        <a:bodyPr/>
        <a:lstStyle/>
        <a:p>
          <a:endParaRPr lang="en-US"/>
        </a:p>
      </dgm:t>
    </dgm:pt>
    <dgm:pt modelId="{22E85874-3FEA-455F-AAA7-115D16A0E5E8}" type="pres">
      <dgm:prSet presAssocID="{EFEE5F94-D436-4764-BE2D-A84C8DB60F8E}" presName="centerShape" presStyleLbl="node0" presStyleIdx="0" presStyleCnt="1" custLinFactNeighborX="38930" custLinFactNeighborY="11068"/>
      <dgm:spPr/>
      <dgm:t>
        <a:bodyPr/>
        <a:lstStyle/>
        <a:p>
          <a:endParaRPr lang="en-US"/>
        </a:p>
      </dgm:t>
    </dgm:pt>
    <dgm:pt modelId="{8597FD0F-1E8A-4E00-B7EF-FFCFD975BFB3}" type="pres">
      <dgm:prSet presAssocID="{FA71A5C1-63D5-4DEE-BC13-9697CA5357CE}" presName="oneComp" presStyleCnt="0"/>
      <dgm:spPr/>
    </dgm:pt>
    <dgm:pt modelId="{A3C46D10-D9A3-4AFC-A3CD-B03DDE62F74E}" type="pres">
      <dgm:prSet presAssocID="{FA71A5C1-63D5-4DEE-BC13-9697CA5357CE}" presName="dummyConnPt" presStyleCnt="0"/>
      <dgm:spPr/>
    </dgm:pt>
    <dgm:pt modelId="{63280992-30E6-479A-8494-A7A0A41F1D8C}" type="pres">
      <dgm:prSet presAssocID="{FA71A5C1-63D5-4DEE-BC13-9697CA5357CE}" presName="oneNode" presStyleLbl="node1" presStyleIdx="0" presStyleCnt="1" custFlipVert="1" custScaleY="3404" custLinFactX="100000" custLinFactY="49589" custLinFactNeighborX="194393" custLinFactNeighborY="100000">
        <dgm:presLayoutVars>
          <dgm:bulletEnabled val="1"/>
        </dgm:presLayoutVars>
      </dgm:prSet>
      <dgm:spPr/>
      <dgm:t>
        <a:bodyPr/>
        <a:lstStyle/>
        <a:p>
          <a:endParaRPr lang="en-US"/>
        </a:p>
      </dgm:t>
    </dgm:pt>
    <dgm:pt modelId="{9D705B1A-5AC4-42C4-A349-372D2772244D}" type="pres">
      <dgm:prSet presAssocID="{FA71A5C1-63D5-4DEE-BC13-9697CA5357CE}" presName="dummya" presStyleCnt="0"/>
      <dgm:spPr/>
    </dgm:pt>
    <dgm:pt modelId="{D42E6601-7D79-4C02-8258-F0264032F9DF}" type="pres">
      <dgm:prSet presAssocID="{FA71A5C1-63D5-4DEE-BC13-9697CA5357CE}" presName="dummyb" presStyleCnt="0"/>
      <dgm:spPr/>
    </dgm:pt>
    <dgm:pt modelId="{097E6039-E476-4463-8D22-6F5ED6B69143}" type="pres">
      <dgm:prSet presAssocID="{FA71A5C1-63D5-4DEE-BC13-9697CA5357CE}" presName="dummyc" presStyleCnt="0"/>
      <dgm:spPr/>
    </dgm:pt>
    <dgm:pt modelId="{2F9F37E8-5FDF-4D18-9F4A-D3F544834F94}" type="pres">
      <dgm:prSet presAssocID="{6CFF1E21-2B2E-4E20-ACA1-CA20CC08E4FB}" presName="singleconn" presStyleLbl="sibTrans2D1" presStyleIdx="0" presStyleCnt="1" custScaleX="145971" custScaleY="135339" custLinFactNeighborX="-6149" custLinFactNeighborY="6400"/>
      <dgm:spPr/>
      <dgm:t>
        <a:bodyPr/>
        <a:lstStyle/>
        <a:p>
          <a:endParaRPr lang="en-US"/>
        </a:p>
      </dgm:t>
    </dgm:pt>
  </dgm:ptLst>
  <dgm:cxnLst>
    <dgm:cxn modelId="{F6D598CA-CFCE-40C1-9805-55D7AD80DBCD}" type="presOf" srcId="{6CFF1E21-2B2E-4E20-ACA1-CA20CC08E4FB}" destId="{2F9F37E8-5FDF-4D18-9F4A-D3F544834F94}" srcOrd="0" destOrd="0" presId="urn:microsoft.com/office/officeart/2005/8/layout/radial6"/>
    <dgm:cxn modelId="{8237EAD7-207A-493B-9746-E2E884D16436}" type="presOf" srcId="{EFEE5F94-D436-4764-BE2D-A84C8DB60F8E}" destId="{22E85874-3FEA-455F-AAA7-115D16A0E5E8}" srcOrd="0" destOrd="0" presId="urn:microsoft.com/office/officeart/2005/8/layout/radial6"/>
    <dgm:cxn modelId="{AB211A26-C4F3-43CF-9B2B-F3ACEF7BBED2}" srcId="{EFEE5F94-D436-4764-BE2D-A84C8DB60F8E}" destId="{FA71A5C1-63D5-4DEE-BC13-9697CA5357CE}" srcOrd="0" destOrd="0" parTransId="{5B722491-7DE1-4B51-82EA-D5F9AE22CA2E}" sibTransId="{6CFF1E21-2B2E-4E20-ACA1-CA20CC08E4FB}"/>
    <dgm:cxn modelId="{781377E0-D4A5-457C-9A5D-C5864631848E}" type="presOf" srcId="{57E6328E-08CE-4EF3-A323-8C30714A0D48}" destId="{FB44B1BC-42DD-4D8D-A2E8-DCB3E9DAD512}" srcOrd="0" destOrd="0" presId="urn:microsoft.com/office/officeart/2005/8/layout/radial6"/>
    <dgm:cxn modelId="{F4400F53-63B6-4273-B3FB-AEB20AA991CD}" srcId="{57E6328E-08CE-4EF3-A323-8C30714A0D48}" destId="{EFEE5F94-D436-4764-BE2D-A84C8DB60F8E}" srcOrd="0" destOrd="0" parTransId="{B23C6C19-CB9E-41A8-98E5-6323D8455906}" sibTransId="{96B461BC-76DA-4EC3-AB30-37FC970A32DB}"/>
    <dgm:cxn modelId="{42815260-2490-4CFA-8A88-1078D36F84D1}" type="presOf" srcId="{FA71A5C1-63D5-4DEE-BC13-9697CA5357CE}" destId="{63280992-30E6-479A-8494-A7A0A41F1D8C}" srcOrd="0" destOrd="0" presId="urn:microsoft.com/office/officeart/2005/8/layout/radial6"/>
    <dgm:cxn modelId="{54DCF1B0-56BF-4762-BAB4-FCEBB5E4387F}" type="presParOf" srcId="{FB44B1BC-42DD-4D8D-A2E8-DCB3E9DAD512}" destId="{22E85874-3FEA-455F-AAA7-115D16A0E5E8}" srcOrd="0" destOrd="0" presId="urn:microsoft.com/office/officeart/2005/8/layout/radial6"/>
    <dgm:cxn modelId="{D9F4B93C-3CDB-40C1-B46C-D24C2630AF5A}" type="presParOf" srcId="{FB44B1BC-42DD-4D8D-A2E8-DCB3E9DAD512}" destId="{8597FD0F-1E8A-4E00-B7EF-FFCFD975BFB3}" srcOrd="1" destOrd="0" presId="urn:microsoft.com/office/officeart/2005/8/layout/radial6"/>
    <dgm:cxn modelId="{BE47E653-770B-431A-863B-6432BC1B8591}" type="presParOf" srcId="{8597FD0F-1E8A-4E00-B7EF-FFCFD975BFB3}" destId="{A3C46D10-D9A3-4AFC-A3CD-B03DDE62F74E}" srcOrd="0" destOrd="0" presId="urn:microsoft.com/office/officeart/2005/8/layout/radial6"/>
    <dgm:cxn modelId="{A45B2EB8-7162-4EF0-8885-EE9DF502ADFF}" type="presParOf" srcId="{8597FD0F-1E8A-4E00-B7EF-FFCFD975BFB3}" destId="{63280992-30E6-479A-8494-A7A0A41F1D8C}" srcOrd="1" destOrd="0" presId="urn:microsoft.com/office/officeart/2005/8/layout/radial6"/>
    <dgm:cxn modelId="{EF9F5D6E-733E-48B6-B31D-58570E65617D}" type="presParOf" srcId="{FB44B1BC-42DD-4D8D-A2E8-DCB3E9DAD512}" destId="{9D705B1A-5AC4-42C4-A349-372D2772244D}" srcOrd="2" destOrd="0" presId="urn:microsoft.com/office/officeart/2005/8/layout/radial6"/>
    <dgm:cxn modelId="{150845C2-0760-42BD-AD31-A1CFD242D817}" type="presParOf" srcId="{FB44B1BC-42DD-4D8D-A2E8-DCB3E9DAD512}" destId="{D42E6601-7D79-4C02-8258-F0264032F9DF}" srcOrd="3" destOrd="0" presId="urn:microsoft.com/office/officeart/2005/8/layout/radial6"/>
    <dgm:cxn modelId="{38AB9277-9175-435A-B790-EC8C1D117501}" type="presParOf" srcId="{FB44B1BC-42DD-4D8D-A2E8-DCB3E9DAD512}" destId="{097E6039-E476-4463-8D22-6F5ED6B69143}" srcOrd="4" destOrd="0" presId="urn:microsoft.com/office/officeart/2005/8/layout/radial6"/>
    <dgm:cxn modelId="{348DA7AB-2F0A-46A6-A8F1-BD283C81CD28}" type="presParOf" srcId="{FB44B1BC-42DD-4D8D-A2E8-DCB3E9DAD512}" destId="{2F9F37E8-5FDF-4D18-9F4A-D3F544834F94}" srcOrd="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37E8-5FDF-4D18-9F4A-D3F544834F94}">
      <dsp:nvSpPr>
        <dsp:cNvPr id="0" name=""/>
        <dsp:cNvSpPr/>
      </dsp:nvSpPr>
      <dsp:spPr>
        <a:xfrm>
          <a:off x="578962" y="121314"/>
          <a:ext cx="4562219" cy="4229924"/>
        </a:xfrm>
        <a:prstGeom prst="blockArc">
          <a:avLst>
            <a:gd name="adj1" fmla="val 9570"/>
            <a:gd name="adj2" fmla="val 2159043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5874-3FEA-455F-AAA7-115D16A0E5E8}">
      <dsp:nvSpPr>
        <dsp:cNvPr id="0" name=""/>
        <dsp:cNvSpPr/>
      </dsp:nvSpPr>
      <dsp:spPr>
        <a:xfrm>
          <a:off x="3516907" y="1650310"/>
          <a:ext cx="1439167" cy="1439167"/>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3727668" y="1861071"/>
        <a:ext cx="1017645" cy="1017645"/>
      </dsp:txXfrm>
    </dsp:sp>
    <dsp:sp modelId="{63280992-30E6-479A-8494-A7A0A41F1D8C}">
      <dsp:nvSpPr>
        <dsp:cNvPr id="0" name=""/>
        <dsp:cNvSpPr/>
      </dsp:nvSpPr>
      <dsp:spPr>
        <a:xfrm flipV="1">
          <a:off x="5088582" y="3521839"/>
          <a:ext cx="1007417" cy="3429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5236115" y="3526861"/>
        <a:ext cx="712351" cy="2424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drawings/drawing1.xml><?xml version="1.0" encoding="utf-8"?>
<c:userShapes xmlns:c="http://schemas.openxmlformats.org/drawingml/2006/chart">
  <cdr:relSizeAnchor xmlns:cdr="http://schemas.openxmlformats.org/drawingml/2006/chartDrawing">
    <cdr:from>
      <cdr:x>0.71935</cdr:x>
      <cdr:y>0.64186</cdr:y>
    </cdr:from>
    <cdr:to>
      <cdr:x>0.76635</cdr:x>
      <cdr:y>0.75582</cdr:y>
    </cdr:to>
    <cdr:sp macro="" textlink="">
      <cdr:nvSpPr>
        <cdr:cNvPr id="14" name="Oval 13"/>
        <cdr:cNvSpPr/>
      </cdr:nvSpPr>
      <cdr:spPr>
        <a:xfrm xmlns:a="http://schemas.openxmlformats.org/drawingml/2006/main">
          <a:off x="4385146" y="2323370"/>
          <a:ext cx="286501" cy="412491"/>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0.7051</cdr:x>
      <cdr:y>0.66683</cdr:y>
    </cdr:from>
    <cdr:to>
      <cdr:x>0.75976</cdr:x>
      <cdr:y>0.75892</cdr:y>
    </cdr:to>
    <cdr:sp macro="" textlink="">
      <cdr:nvSpPr>
        <cdr:cNvPr id="8" name="Rectangle 7"/>
        <cdr:cNvSpPr/>
      </cdr:nvSpPr>
      <cdr:spPr>
        <a:xfrm xmlns:a="http://schemas.openxmlformats.org/drawingml/2006/main">
          <a:off x="4298311" y="2413726"/>
          <a:ext cx="333204" cy="33335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solidFill>
                <a:srgbClr val="007E39"/>
              </a:solidFill>
              <a:latin typeface="Futura Book"/>
            </a:rPr>
            <a:t>3</a:t>
          </a:r>
          <a:endParaRPr lang="en-US" sz="1600" b="1" dirty="0">
            <a:solidFill>
              <a:srgbClr val="007E39"/>
            </a:solidFill>
            <a:latin typeface="Futura Book"/>
          </a:endParaRPr>
        </a:p>
      </cdr:txBody>
    </cdr:sp>
  </cdr:relSizeAnchor>
  <cdr:relSizeAnchor xmlns:cdr="http://schemas.openxmlformats.org/drawingml/2006/chartDrawing">
    <cdr:from>
      <cdr:x>0.77821</cdr:x>
      <cdr:y>0.62054</cdr:y>
    </cdr:from>
    <cdr:to>
      <cdr:x>0.8</cdr:x>
      <cdr:y>0.67946</cdr:y>
    </cdr:to>
    <cdr:sp macro="" textlink="">
      <cdr:nvSpPr>
        <cdr:cNvPr id="10" name="Oval 9"/>
        <cdr:cNvSpPr/>
      </cdr:nvSpPr>
      <cdr:spPr>
        <a:xfrm xmlns:a="http://schemas.openxmlformats.org/drawingml/2006/main" flipH="1">
          <a:off x="4743995" y="2521857"/>
          <a:ext cx="132804" cy="239486"/>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0.71607</cdr:x>
      <cdr:y>0.88657</cdr:y>
    </cdr:from>
    <cdr:to>
      <cdr:x>0.759</cdr:x>
      <cdr:y>0.97277</cdr:y>
    </cdr:to>
    <cdr:sp macro="" textlink="">
      <cdr:nvSpPr>
        <cdr:cNvPr id="12" name="Rectangle 11"/>
        <cdr:cNvSpPr/>
      </cdr:nvSpPr>
      <cdr:spPr>
        <a:xfrm xmlns:a="http://schemas.openxmlformats.org/drawingml/2006/main">
          <a:off x="4365173" y="2702265"/>
          <a:ext cx="261691" cy="262733"/>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600" dirty="0">
            <a:solidFill>
              <a:schemeClr val="tx1">
                <a:lumMod val="75000"/>
                <a:lumOff val="25000"/>
              </a:schemeClr>
            </a:solidFill>
            <a:latin typeface="Futura Book"/>
          </a:endParaRPr>
        </a:p>
      </cdr:txBody>
    </cdr:sp>
  </cdr:relSizeAnchor>
  <cdr:relSizeAnchor xmlns:cdr="http://schemas.openxmlformats.org/drawingml/2006/chartDrawing">
    <cdr:from>
      <cdr:x>0.66707</cdr:x>
      <cdr:y>0.75717</cdr:y>
    </cdr:from>
    <cdr:to>
      <cdr:x>0.72222</cdr:x>
      <cdr:y>0.84551</cdr:y>
    </cdr:to>
    <cdr:sp macro="" textlink="">
      <cdr:nvSpPr>
        <cdr:cNvPr id="13" name="Oval 12"/>
        <cdr:cNvSpPr/>
      </cdr:nvSpPr>
      <cdr:spPr>
        <a:xfrm xmlns:a="http://schemas.openxmlformats.org/drawingml/2006/main">
          <a:off x="4066437" y="2307845"/>
          <a:ext cx="336213" cy="269276"/>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600" dirty="0">
            <a:solidFill>
              <a:schemeClr val="tx1">
                <a:lumMod val="75000"/>
                <a:lumOff val="25000"/>
              </a:schemeClr>
            </a:solidFill>
            <a:latin typeface="Futura Book"/>
          </a:endParaRPr>
        </a:p>
      </cdr:txBody>
    </cdr:sp>
  </cdr:relSizeAnchor>
  <cdr:relSizeAnchor xmlns:cdr="http://schemas.openxmlformats.org/drawingml/2006/chartDrawing">
    <cdr:from>
      <cdr:x>0.78214</cdr:x>
      <cdr:y>0.59375</cdr:y>
    </cdr:from>
    <cdr:to>
      <cdr:x>0.78964</cdr:x>
      <cdr:y>0.66607</cdr:y>
    </cdr:to>
    <cdr:sp macro="" textlink="">
      <cdr:nvSpPr>
        <cdr:cNvPr id="16" name="Rectangle 15"/>
        <cdr:cNvSpPr/>
      </cdr:nvSpPr>
      <cdr:spPr>
        <a:xfrm xmlns:a="http://schemas.openxmlformats.org/drawingml/2006/main">
          <a:off x="4767943" y="2412999"/>
          <a:ext cx="45719" cy="293915"/>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0.77679</cdr:x>
      <cdr:y>0.58304</cdr:y>
    </cdr:from>
    <cdr:to>
      <cdr:x>0.7875</cdr:x>
      <cdr:y>0.69554</cdr:y>
    </cdr:to>
    <cdr:cxnSp macro="">
      <cdr:nvCxnSpPr>
        <cdr:cNvPr id="18" name="Straight Connector 17"/>
        <cdr:cNvCxnSpPr/>
      </cdr:nvCxnSpPr>
      <cdr:spPr>
        <a:xfrm xmlns:a="http://schemas.openxmlformats.org/drawingml/2006/main">
          <a:off x="4735286" y="2369457"/>
          <a:ext cx="65314" cy="457200"/>
        </a:xfrm>
        <a:prstGeom xmlns:a="http://schemas.openxmlformats.org/drawingml/2006/main" prst="line">
          <a:avLst/>
        </a:prstGeom>
        <a:ln xmlns:a="http://schemas.openxmlformats.org/drawingml/2006/main">
          <a:solidFill>
            <a:schemeClr val="bg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0.64626</cdr:x>
      <cdr:y>0.76448</cdr:y>
    </cdr:from>
    <cdr:to>
      <cdr:x>0.70162</cdr:x>
      <cdr:y>0.87898</cdr:y>
    </cdr:to>
    <cdr:sp macro="" textlink="">
      <cdr:nvSpPr>
        <cdr:cNvPr id="15" name="Oval 14"/>
        <cdr:cNvSpPr/>
      </cdr:nvSpPr>
      <cdr:spPr>
        <a:xfrm xmlns:a="http://schemas.openxmlformats.org/drawingml/2006/main">
          <a:off x="3939584" y="2767190"/>
          <a:ext cx="337475" cy="414489"/>
        </a:xfrm>
        <a:prstGeom xmlns:a="http://schemas.openxmlformats.org/drawingml/2006/main" prst="ellipse">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solidFill>
                <a:srgbClr val="FF6600"/>
              </a:solidFill>
              <a:latin typeface="Futura Book"/>
            </a:rPr>
            <a:t>1</a:t>
          </a:r>
          <a:endParaRPr lang="en-US" sz="1600" b="1" dirty="0">
            <a:solidFill>
              <a:srgbClr val="FF6600"/>
            </a:solidFill>
            <a:latin typeface="Futura Book"/>
          </a:endParaRPr>
        </a:p>
      </cdr:txBody>
    </cdr:sp>
  </cdr:relSizeAnchor>
  <cdr:relSizeAnchor xmlns:cdr="http://schemas.openxmlformats.org/drawingml/2006/chartDrawing">
    <cdr:from>
      <cdr:x>0.68189</cdr:x>
      <cdr:y>0.71986</cdr:y>
    </cdr:from>
    <cdr:to>
      <cdr:x>0.72832</cdr:x>
      <cdr:y>0.80804</cdr:y>
    </cdr:to>
    <cdr:sp macro="" textlink="">
      <cdr:nvSpPr>
        <cdr:cNvPr id="19" name="Rectangle 18"/>
        <cdr:cNvSpPr/>
      </cdr:nvSpPr>
      <cdr:spPr>
        <a:xfrm xmlns:a="http://schemas.openxmlformats.org/drawingml/2006/main">
          <a:off x="4156792" y="2605684"/>
          <a:ext cx="283037" cy="3191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solidFill>
                <a:srgbClr val="C00000"/>
              </a:solidFill>
              <a:latin typeface="Futura Book"/>
            </a:rPr>
            <a:t>2</a:t>
          </a:r>
          <a:endParaRPr lang="en-US" sz="1600" b="1" dirty="0">
            <a:solidFill>
              <a:srgbClr val="C00000"/>
            </a:solidFill>
            <a:latin typeface="Futura Book"/>
          </a:endParaRPr>
        </a:p>
      </cdr:txBody>
    </cdr:sp>
  </cdr:relSizeAnchor>
  <cdr:relSizeAnchor xmlns:cdr="http://schemas.openxmlformats.org/drawingml/2006/chartDrawing">
    <cdr:from>
      <cdr:x>0.18696</cdr:x>
      <cdr:y>0.71615</cdr:y>
    </cdr:from>
    <cdr:to>
      <cdr:x>0.25156</cdr:x>
      <cdr:y>0.82145</cdr:y>
    </cdr:to>
    <cdr:sp macro="" textlink="">
      <cdr:nvSpPr>
        <cdr:cNvPr id="17" name="Oval 16"/>
        <cdr:cNvSpPr/>
      </cdr:nvSpPr>
      <cdr:spPr>
        <a:xfrm xmlns:a="http://schemas.openxmlformats.org/drawingml/2006/main">
          <a:off x="1139737" y="2592265"/>
          <a:ext cx="393802" cy="381163"/>
        </a:xfrm>
        <a:prstGeom xmlns:a="http://schemas.openxmlformats.org/drawingml/2006/main" prst="ellipse">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b="1" dirty="0" smtClean="0">
              <a:solidFill>
                <a:srgbClr val="002060"/>
              </a:solidFill>
              <a:latin typeface="Futura Book"/>
            </a:rPr>
            <a:t>1</a:t>
          </a:r>
          <a:endParaRPr lang="en-US" sz="1400" b="1" dirty="0">
            <a:solidFill>
              <a:srgbClr val="002060"/>
            </a:solidFill>
            <a:latin typeface="Futura Book"/>
          </a:endParaRPr>
        </a:p>
      </cdr:txBody>
    </cdr:sp>
  </cdr:relSizeAnchor>
  <cdr:relSizeAnchor xmlns:cdr="http://schemas.openxmlformats.org/drawingml/2006/chartDrawing">
    <cdr:from>
      <cdr:x>0.76008</cdr:x>
      <cdr:y>0.56805</cdr:y>
    </cdr:from>
    <cdr:to>
      <cdr:x>0.792</cdr:x>
      <cdr:y>0.63819</cdr:y>
    </cdr:to>
    <cdr:sp macro="" textlink="">
      <cdr:nvSpPr>
        <cdr:cNvPr id="9" name="Oval 8"/>
        <cdr:cNvSpPr/>
      </cdr:nvSpPr>
      <cdr:spPr>
        <a:xfrm xmlns:a="http://schemas.openxmlformats.org/drawingml/2006/main">
          <a:off x="4633474" y="2056170"/>
          <a:ext cx="194558" cy="253887"/>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0.74285</cdr:x>
      <cdr:y>0.56286</cdr:y>
    </cdr:from>
    <cdr:to>
      <cdr:x>0.79726</cdr:x>
      <cdr:y>0.64857</cdr:y>
    </cdr:to>
    <cdr:sp macro="" textlink="">
      <cdr:nvSpPr>
        <cdr:cNvPr id="6" name="Rectangle 5"/>
        <cdr:cNvSpPr/>
      </cdr:nvSpPr>
      <cdr:spPr>
        <a:xfrm xmlns:a="http://schemas.openxmlformats.org/drawingml/2006/main">
          <a:off x="4528397" y="2037404"/>
          <a:ext cx="331718" cy="31024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solidFill>
                <a:srgbClr val="0070C0"/>
              </a:solidFill>
              <a:latin typeface="Futura Book"/>
            </a:rPr>
            <a:t>5</a:t>
          </a:r>
          <a:endParaRPr lang="en-US" sz="1600" b="1" dirty="0">
            <a:solidFill>
              <a:srgbClr val="0070C0"/>
            </a:solidFill>
            <a:latin typeface="Futura Book"/>
          </a:endParaRPr>
        </a:p>
      </cdr:txBody>
    </cdr:sp>
  </cdr:relSizeAnchor>
  <cdr:relSizeAnchor xmlns:cdr="http://schemas.openxmlformats.org/drawingml/2006/chartDrawing">
    <cdr:from>
      <cdr:x>0.70807</cdr:x>
      <cdr:y>0.61978</cdr:y>
    </cdr:from>
    <cdr:to>
      <cdr:x>0.78526</cdr:x>
      <cdr:y>0.72153</cdr:y>
    </cdr:to>
    <cdr:sp macro="" textlink="">
      <cdr:nvSpPr>
        <cdr:cNvPr id="7" name="Rectangle 6"/>
        <cdr:cNvSpPr/>
      </cdr:nvSpPr>
      <cdr:spPr>
        <a:xfrm xmlns:a="http://schemas.openxmlformats.org/drawingml/2006/main">
          <a:off x="4316402" y="2243444"/>
          <a:ext cx="470561" cy="36828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600" b="1" dirty="0" smtClean="0">
              <a:solidFill>
                <a:srgbClr val="7030A0"/>
              </a:solidFill>
              <a:latin typeface="Futura Book"/>
            </a:rPr>
            <a:t>4</a:t>
          </a:r>
          <a:endParaRPr lang="en-US" sz="1600" b="1" dirty="0">
            <a:solidFill>
              <a:srgbClr val="7030A0"/>
            </a:solidFill>
            <a:latin typeface="Futura Book"/>
          </a:endParaRPr>
        </a:p>
      </cdr:txBody>
    </cdr:sp>
  </cdr:relSizeAnchor>
  <cdr:relSizeAnchor xmlns:cdr="http://schemas.openxmlformats.org/drawingml/2006/chartDrawing">
    <cdr:from>
      <cdr:x>0.09494</cdr:x>
      <cdr:y>0.8614</cdr:y>
    </cdr:from>
    <cdr:to>
      <cdr:x>0.58119</cdr:x>
      <cdr:y>0.9129</cdr:y>
    </cdr:to>
    <cdr:sp macro="" textlink="">
      <cdr:nvSpPr>
        <cdr:cNvPr id="25" name="Rectangle 24"/>
        <cdr:cNvSpPr/>
      </cdr:nvSpPr>
      <cdr:spPr>
        <a:xfrm xmlns:a="http://schemas.openxmlformats.org/drawingml/2006/main">
          <a:off x="578752" y="3118033"/>
          <a:ext cx="2964190" cy="18640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879111" rtl="0" eaLnBrk="1" latinLnBrk="0" hangingPunct="1">
            <a:defRPr sz="1700" kern="1200">
              <a:solidFill>
                <a:schemeClr val="lt1"/>
              </a:solidFill>
              <a:latin typeface="+mn-lt"/>
              <a:ea typeface="+mn-ea"/>
              <a:cs typeface="+mn-cs"/>
            </a:defRPr>
          </a:lvl1pPr>
          <a:lvl2pPr marL="439556" algn="l" defTabSz="879111" rtl="0" eaLnBrk="1" latinLnBrk="0" hangingPunct="1">
            <a:defRPr sz="1700" kern="1200">
              <a:solidFill>
                <a:schemeClr val="lt1"/>
              </a:solidFill>
              <a:latin typeface="+mn-lt"/>
              <a:ea typeface="+mn-ea"/>
              <a:cs typeface="+mn-cs"/>
            </a:defRPr>
          </a:lvl2pPr>
          <a:lvl3pPr marL="879111" algn="l" defTabSz="879111" rtl="0" eaLnBrk="1" latinLnBrk="0" hangingPunct="1">
            <a:defRPr sz="1700" kern="1200">
              <a:solidFill>
                <a:schemeClr val="lt1"/>
              </a:solidFill>
              <a:latin typeface="+mn-lt"/>
              <a:ea typeface="+mn-ea"/>
              <a:cs typeface="+mn-cs"/>
            </a:defRPr>
          </a:lvl3pPr>
          <a:lvl4pPr marL="1318667" algn="l" defTabSz="879111" rtl="0" eaLnBrk="1" latinLnBrk="0" hangingPunct="1">
            <a:defRPr sz="1700" kern="1200">
              <a:solidFill>
                <a:schemeClr val="lt1"/>
              </a:solidFill>
              <a:latin typeface="+mn-lt"/>
              <a:ea typeface="+mn-ea"/>
              <a:cs typeface="+mn-cs"/>
            </a:defRPr>
          </a:lvl4pPr>
          <a:lvl5pPr marL="1758223" algn="l" defTabSz="879111" rtl="0" eaLnBrk="1" latinLnBrk="0" hangingPunct="1">
            <a:defRPr sz="1700" kern="1200">
              <a:solidFill>
                <a:schemeClr val="lt1"/>
              </a:solidFill>
              <a:latin typeface="+mn-lt"/>
              <a:ea typeface="+mn-ea"/>
              <a:cs typeface="+mn-cs"/>
            </a:defRPr>
          </a:lvl5pPr>
          <a:lvl6pPr marL="2197779" algn="l" defTabSz="879111" rtl="0" eaLnBrk="1" latinLnBrk="0" hangingPunct="1">
            <a:defRPr sz="1700" kern="1200">
              <a:solidFill>
                <a:schemeClr val="lt1"/>
              </a:solidFill>
              <a:latin typeface="+mn-lt"/>
              <a:ea typeface="+mn-ea"/>
              <a:cs typeface="+mn-cs"/>
            </a:defRPr>
          </a:lvl6pPr>
          <a:lvl7pPr marL="2637334" algn="l" defTabSz="879111" rtl="0" eaLnBrk="1" latinLnBrk="0" hangingPunct="1">
            <a:defRPr sz="1700" kern="1200">
              <a:solidFill>
                <a:schemeClr val="lt1"/>
              </a:solidFill>
              <a:latin typeface="+mn-lt"/>
              <a:ea typeface="+mn-ea"/>
              <a:cs typeface="+mn-cs"/>
            </a:defRPr>
          </a:lvl7pPr>
          <a:lvl8pPr marL="3076890" algn="l" defTabSz="879111" rtl="0" eaLnBrk="1" latinLnBrk="0" hangingPunct="1">
            <a:defRPr sz="1700" kern="1200">
              <a:solidFill>
                <a:schemeClr val="lt1"/>
              </a:solidFill>
              <a:latin typeface="+mn-lt"/>
              <a:ea typeface="+mn-ea"/>
              <a:cs typeface="+mn-cs"/>
            </a:defRPr>
          </a:lvl8pPr>
          <a:lvl9pPr marL="3516446" algn="l" defTabSz="879111" rtl="0" eaLnBrk="1" latinLnBrk="0" hangingPunct="1">
            <a:defRPr sz="1700" kern="1200">
              <a:solidFill>
                <a:schemeClr val="lt1"/>
              </a:solidFill>
              <a:latin typeface="+mn-lt"/>
              <a:ea typeface="+mn-ea"/>
              <a:cs typeface="+mn-cs"/>
            </a:defRPr>
          </a:lvl9pPr>
        </a:lstStyle>
        <a:p xmlns:a="http://schemas.openxmlformats.org/drawingml/2006/main">
          <a:pPr algn="ctr"/>
          <a:r>
            <a:rPr lang="en-US" sz="1400" b="1" dirty="0" smtClean="0">
              <a:solidFill>
                <a:schemeClr val="tx1">
                  <a:lumMod val="65000"/>
                  <a:lumOff val="35000"/>
                </a:schemeClr>
              </a:solidFill>
              <a:latin typeface="Calibri" panose="020F0502020204030204" pitchFamily="34" charset="0"/>
            </a:rPr>
            <a:t>    </a:t>
          </a:r>
          <a:r>
            <a:rPr lang="en-US" dirty="0">
              <a:solidFill>
                <a:schemeClr val="tx1"/>
              </a:solidFill>
              <a:latin typeface="Calibri" panose="020F0502020204030204" pitchFamily="34" charset="0"/>
            </a:rPr>
            <a:t>A</a:t>
          </a:r>
          <a:r>
            <a:rPr lang="en-US" dirty="0" smtClean="0">
              <a:solidFill>
                <a:schemeClr val="tx1"/>
              </a:solidFill>
              <a:latin typeface="Calibri" panose="020F0502020204030204" pitchFamily="34" charset="0"/>
            </a:rPr>
            <a:t>bility level</a:t>
          </a:r>
          <a:endParaRPr lang="en-US" dirty="0">
            <a:solidFill>
              <a:schemeClr val="tx1"/>
            </a:solidFill>
            <a:latin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0.71935</cdr:x>
      <cdr:y>0.64186</cdr:y>
    </cdr:from>
    <cdr:to>
      <cdr:x>0.76635</cdr:x>
      <cdr:y>0.75582</cdr:y>
    </cdr:to>
    <cdr:sp macro="" textlink="">
      <cdr:nvSpPr>
        <cdr:cNvPr id="14" name="Oval 13"/>
        <cdr:cNvSpPr/>
      </cdr:nvSpPr>
      <cdr:spPr>
        <a:xfrm xmlns:a="http://schemas.openxmlformats.org/drawingml/2006/main">
          <a:off x="4385146" y="2323370"/>
          <a:ext cx="286501" cy="412491"/>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0.78327</cdr:x>
      <cdr:y>0.40233</cdr:y>
    </cdr:from>
    <cdr:to>
      <cdr:x>0.98364</cdr:x>
      <cdr:y>0.58522</cdr:y>
    </cdr:to>
    <cdr:sp macro="" textlink="">
      <cdr:nvSpPr>
        <cdr:cNvPr id="2" name="Rectangle 1"/>
        <cdr:cNvSpPr/>
      </cdr:nvSpPr>
      <cdr:spPr>
        <a:xfrm xmlns:a="http://schemas.openxmlformats.org/drawingml/2006/main">
          <a:off x="4774844" y="1456315"/>
          <a:ext cx="1221395" cy="66201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700" dirty="0" smtClean="0">
              <a:solidFill>
                <a:schemeClr val="tx1">
                  <a:lumMod val="85000"/>
                  <a:lumOff val="15000"/>
                </a:schemeClr>
              </a:solidFill>
            </a:rPr>
            <a:t>Task</a:t>
          </a:r>
        </a:p>
        <a:p xmlns:a="http://schemas.openxmlformats.org/drawingml/2006/main">
          <a:r>
            <a:rPr lang="en-US" sz="1700" dirty="0" smtClean="0">
              <a:solidFill>
                <a:schemeClr val="tx1">
                  <a:lumMod val="85000"/>
                  <a:lumOff val="15000"/>
                </a:schemeClr>
              </a:solidFill>
            </a:rPr>
            <a:t>complexity</a:t>
          </a:r>
          <a:endParaRPr lang="en-US" sz="1700" dirty="0">
            <a:solidFill>
              <a:schemeClr val="tx1">
                <a:lumMod val="85000"/>
                <a:lumOff val="15000"/>
              </a:schemeClr>
            </a:solidFill>
          </a:endParaRPr>
        </a:p>
      </cdr:txBody>
    </cdr:sp>
  </cdr:relSizeAnchor>
  <cdr:relSizeAnchor xmlns:cdr="http://schemas.openxmlformats.org/drawingml/2006/chartDrawing">
    <cdr:from>
      <cdr:x>0.7051</cdr:x>
      <cdr:y>0.66683</cdr:y>
    </cdr:from>
    <cdr:to>
      <cdr:x>0.75976</cdr:x>
      <cdr:y>0.75892</cdr:y>
    </cdr:to>
    <cdr:sp macro="" textlink="">
      <cdr:nvSpPr>
        <cdr:cNvPr id="8" name="Rectangle 7"/>
        <cdr:cNvSpPr/>
      </cdr:nvSpPr>
      <cdr:spPr>
        <a:xfrm xmlns:a="http://schemas.openxmlformats.org/drawingml/2006/main">
          <a:off x="4298311" y="2413726"/>
          <a:ext cx="333204" cy="333350"/>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solidFill>
                <a:srgbClr val="007E39"/>
              </a:solidFill>
              <a:latin typeface="Futura Book"/>
            </a:rPr>
            <a:t>3</a:t>
          </a:r>
          <a:endParaRPr lang="en-US" sz="1600" b="1" dirty="0">
            <a:solidFill>
              <a:srgbClr val="007E39"/>
            </a:solidFill>
            <a:latin typeface="Futura Book"/>
          </a:endParaRPr>
        </a:p>
      </cdr:txBody>
    </cdr:sp>
  </cdr:relSizeAnchor>
  <cdr:relSizeAnchor xmlns:cdr="http://schemas.openxmlformats.org/drawingml/2006/chartDrawing">
    <cdr:from>
      <cdr:x>0.77821</cdr:x>
      <cdr:y>0.62054</cdr:y>
    </cdr:from>
    <cdr:to>
      <cdr:x>0.8</cdr:x>
      <cdr:y>0.67946</cdr:y>
    </cdr:to>
    <cdr:sp macro="" textlink="">
      <cdr:nvSpPr>
        <cdr:cNvPr id="10" name="Oval 9"/>
        <cdr:cNvSpPr/>
      </cdr:nvSpPr>
      <cdr:spPr>
        <a:xfrm xmlns:a="http://schemas.openxmlformats.org/drawingml/2006/main" flipH="1">
          <a:off x="4743995" y="2521857"/>
          <a:ext cx="132804" cy="239486"/>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0.71607</cdr:x>
      <cdr:y>0.88657</cdr:y>
    </cdr:from>
    <cdr:to>
      <cdr:x>0.759</cdr:x>
      <cdr:y>0.97277</cdr:y>
    </cdr:to>
    <cdr:sp macro="" textlink="">
      <cdr:nvSpPr>
        <cdr:cNvPr id="12" name="Rectangle 11"/>
        <cdr:cNvSpPr/>
      </cdr:nvSpPr>
      <cdr:spPr>
        <a:xfrm xmlns:a="http://schemas.openxmlformats.org/drawingml/2006/main">
          <a:off x="4365173" y="2702265"/>
          <a:ext cx="261691" cy="262733"/>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600" dirty="0">
            <a:solidFill>
              <a:schemeClr val="tx1">
                <a:lumMod val="75000"/>
                <a:lumOff val="25000"/>
              </a:schemeClr>
            </a:solidFill>
            <a:latin typeface="Futura Book"/>
          </a:endParaRPr>
        </a:p>
      </cdr:txBody>
    </cdr:sp>
  </cdr:relSizeAnchor>
  <cdr:relSizeAnchor xmlns:cdr="http://schemas.openxmlformats.org/drawingml/2006/chartDrawing">
    <cdr:from>
      <cdr:x>0.66707</cdr:x>
      <cdr:y>0.75717</cdr:y>
    </cdr:from>
    <cdr:to>
      <cdr:x>0.72222</cdr:x>
      <cdr:y>0.84551</cdr:y>
    </cdr:to>
    <cdr:sp macro="" textlink="">
      <cdr:nvSpPr>
        <cdr:cNvPr id="13" name="Oval 12"/>
        <cdr:cNvSpPr/>
      </cdr:nvSpPr>
      <cdr:spPr>
        <a:xfrm xmlns:a="http://schemas.openxmlformats.org/drawingml/2006/main">
          <a:off x="4066437" y="2307845"/>
          <a:ext cx="336213" cy="269276"/>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600" dirty="0">
            <a:solidFill>
              <a:schemeClr val="tx1">
                <a:lumMod val="75000"/>
                <a:lumOff val="25000"/>
              </a:schemeClr>
            </a:solidFill>
            <a:latin typeface="Futura Book"/>
          </a:endParaRPr>
        </a:p>
      </cdr:txBody>
    </cdr:sp>
  </cdr:relSizeAnchor>
  <cdr:relSizeAnchor xmlns:cdr="http://schemas.openxmlformats.org/drawingml/2006/chartDrawing">
    <cdr:from>
      <cdr:x>0.78214</cdr:x>
      <cdr:y>0.59375</cdr:y>
    </cdr:from>
    <cdr:to>
      <cdr:x>0.78964</cdr:x>
      <cdr:y>0.66607</cdr:y>
    </cdr:to>
    <cdr:sp macro="" textlink="">
      <cdr:nvSpPr>
        <cdr:cNvPr id="16" name="Rectangle 15"/>
        <cdr:cNvSpPr/>
      </cdr:nvSpPr>
      <cdr:spPr>
        <a:xfrm xmlns:a="http://schemas.openxmlformats.org/drawingml/2006/main">
          <a:off x="4767943" y="2412999"/>
          <a:ext cx="45719" cy="293915"/>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0.77679</cdr:x>
      <cdr:y>0.58304</cdr:y>
    </cdr:from>
    <cdr:to>
      <cdr:x>0.7875</cdr:x>
      <cdr:y>0.69554</cdr:y>
    </cdr:to>
    <cdr:cxnSp macro="">
      <cdr:nvCxnSpPr>
        <cdr:cNvPr id="18" name="Straight Connector 17"/>
        <cdr:cNvCxnSpPr/>
      </cdr:nvCxnSpPr>
      <cdr:spPr>
        <a:xfrm xmlns:a="http://schemas.openxmlformats.org/drawingml/2006/main">
          <a:off x="4735286" y="2369457"/>
          <a:ext cx="65314" cy="457200"/>
        </a:xfrm>
        <a:prstGeom xmlns:a="http://schemas.openxmlformats.org/drawingml/2006/main" prst="line">
          <a:avLst/>
        </a:prstGeom>
        <a:ln xmlns:a="http://schemas.openxmlformats.org/drawingml/2006/main">
          <a:solidFill>
            <a:schemeClr val="bg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0.64626</cdr:x>
      <cdr:y>0.76448</cdr:y>
    </cdr:from>
    <cdr:to>
      <cdr:x>0.70162</cdr:x>
      <cdr:y>0.87898</cdr:y>
    </cdr:to>
    <cdr:sp macro="" textlink="">
      <cdr:nvSpPr>
        <cdr:cNvPr id="15" name="Oval 14"/>
        <cdr:cNvSpPr/>
      </cdr:nvSpPr>
      <cdr:spPr>
        <a:xfrm xmlns:a="http://schemas.openxmlformats.org/drawingml/2006/main">
          <a:off x="3939584" y="2767190"/>
          <a:ext cx="337475" cy="414489"/>
        </a:xfrm>
        <a:prstGeom xmlns:a="http://schemas.openxmlformats.org/drawingml/2006/main" prst="ellipse">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solidFill>
                <a:srgbClr val="FF6600"/>
              </a:solidFill>
              <a:latin typeface="Futura Book"/>
            </a:rPr>
            <a:t>1</a:t>
          </a:r>
          <a:endParaRPr lang="en-US" sz="1600" b="1" dirty="0">
            <a:solidFill>
              <a:srgbClr val="FF6600"/>
            </a:solidFill>
            <a:latin typeface="Futura Book"/>
          </a:endParaRPr>
        </a:p>
      </cdr:txBody>
    </cdr:sp>
  </cdr:relSizeAnchor>
  <cdr:relSizeAnchor xmlns:cdr="http://schemas.openxmlformats.org/drawingml/2006/chartDrawing">
    <cdr:from>
      <cdr:x>0.68189</cdr:x>
      <cdr:y>0.71986</cdr:y>
    </cdr:from>
    <cdr:to>
      <cdr:x>0.72832</cdr:x>
      <cdr:y>0.80804</cdr:y>
    </cdr:to>
    <cdr:sp macro="" textlink="">
      <cdr:nvSpPr>
        <cdr:cNvPr id="19" name="Rectangle 18"/>
        <cdr:cNvSpPr/>
      </cdr:nvSpPr>
      <cdr:spPr>
        <a:xfrm xmlns:a="http://schemas.openxmlformats.org/drawingml/2006/main">
          <a:off x="4156792" y="2605684"/>
          <a:ext cx="283037" cy="3191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solidFill>
                <a:srgbClr val="C00000"/>
              </a:solidFill>
              <a:latin typeface="Futura Book"/>
            </a:rPr>
            <a:t>2</a:t>
          </a:r>
          <a:endParaRPr lang="en-US" sz="1600" b="1" dirty="0">
            <a:solidFill>
              <a:srgbClr val="C00000"/>
            </a:solidFill>
            <a:latin typeface="Futura Book"/>
          </a:endParaRPr>
        </a:p>
      </cdr:txBody>
    </cdr:sp>
  </cdr:relSizeAnchor>
  <cdr:relSizeAnchor xmlns:cdr="http://schemas.openxmlformats.org/drawingml/2006/chartDrawing">
    <cdr:from>
      <cdr:x>0.18696</cdr:x>
      <cdr:y>0.71615</cdr:y>
    </cdr:from>
    <cdr:to>
      <cdr:x>0.25156</cdr:x>
      <cdr:y>0.82145</cdr:y>
    </cdr:to>
    <cdr:sp macro="" textlink="">
      <cdr:nvSpPr>
        <cdr:cNvPr id="17" name="Oval 16"/>
        <cdr:cNvSpPr/>
      </cdr:nvSpPr>
      <cdr:spPr>
        <a:xfrm xmlns:a="http://schemas.openxmlformats.org/drawingml/2006/main">
          <a:off x="1139737" y="2592265"/>
          <a:ext cx="393802" cy="381163"/>
        </a:xfrm>
        <a:prstGeom xmlns:a="http://schemas.openxmlformats.org/drawingml/2006/main" prst="ellipse">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b="1" dirty="0" smtClean="0">
              <a:solidFill>
                <a:srgbClr val="002060"/>
              </a:solidFill>
              <a:latin typeface="Futura Book"/>
            </a:rPr>
            <a:t>1</a:t>
          </a:r>
          <a:endParaRPr lang="en-US" sz="1400" b="1" dirty="0">
            <a:solidFill>
              <a:srgbClr val="002060"/>
            </a:solidFill>
            <a:latin typeface="Futura Book"/>
          </a:endParaRPr>
        </a:p>
      </cdr:txBody>
    </cdr:sp>
  </cdr:relSizeAnchor>
  <cdr:relSizeAnchor xmlns:cdr="http://schemas.openxmlformats.org/drawingml/2006/chartDrawing">
    <cdr:from>
      <cdr:x>0.76008</cdr:x>
      <cdr:y>0.56805</cdr:y>
    </cdr:from>
    <cdr:to>
      <cdr:x>0.792</cdr:x>
      <cdr:y>0.63819</cdr:y>
    </cdr:to>
    <cdr:sp macro="" textlink="">
      <cdr:nvSpPr>
        <cdr:cNvPr id="9" name="Oval 8"/>
        <cdr:cNvSpPr/>
      </cdr:nvSpPr>
      <cdr:spPr>
        <a:xfrm xmlns:a="http://schemas.openxmlformats.org/drawingml/2006/main">
          <a:off x="4633474" y="2056170"/>
          <a:ext cx="194558" cy="253887"/>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0.74285</cdr:x>
      <cdr:y>0.56286</cdr:y>
    </cdr:from>
    <cdr:to>
      <cdr:x>0.79726</cdr:x>
      <cdr:y>0.64857</cdr:y>
    </cdr:to>
    <cdr:sp macro="" textlink="">
      <cdr:nvSpPr>
        <cdr:cNvPr id="6" name="Rectangle 5"/>
        <cdr:cNvSpPr/>
      </cdr:nvSpPr>
      <cdr:spPr>
        <a:xfrm xmlns:a="http://schemas.openxmlformats.org/drawingml/2006/main">
          <a:off x="4528397" y="2037404"/>
          <a:ext cx="331718" cy="31024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solidFill>
                <a:srgbClr val="0070C0"/>
              </a:solidFill>
              <a:latin typeface="Futura Book"/>
            </a:rPr>
            <a:t>5</a:t>
          </a:r>
          <a:endParaRPr lang="en-US" sz="1600" b="1" dirty="0">
            <a:solidFill>
              <a:srgbClr val="0070C0"/>
            </a:solidFill>
            <a:latin typeface="Futura Book"/>
          </a:endParaRPr>
        </a:p>
      </cdr:txBody>
    </cdr:sp>
  </cdr:relSizeAnchor>
  <cdr:relSizeAnchor xmlns:cdr="http://schemas.openxmlformats.org/drawingml/2006/chartDrawing">
    <cdr:from>
      <cdr:x>0.70807</cdr:x>
      <cdr:y>0.61978</cdr:y>
    </cdr:from>
    <cdr:to>
      <cdr:x>0.78526</cdr:x>
      <cdr:y>0.72153</cdr:y>
    </cdr:to>
    <cdr:sp macro="" textlink="">
      <cdr:nvSpPr>
        <cdr:cNvPr id="7" name="Rectangle 6"/>
        <cdr:cNvSpPr/>
      </cdr:nvSpPr>
      <cdr:spPr>
        <a:xfrm xmlns:a="http://schemas.openxmlformats.org/drawingml/2006/main">
          <a:off x="4316402" y="2243444"/>
          <a:ext cx="470561" cy="36828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600" b="1" dirty="0" smtClean="0">
              <a:solidFill>
                <a:srgbClr val="7030A0"/>
              </a:solidFill>
              <a:latin typeface="Futura Book"/>
            </a:rPr>
            <a:t>4</a:t>
          </a:r>
          <a:endParaRPr lang="en-US" sz="1600" b="1" dirty="0">
            <a:solidFill>
              <a:srgbClr val="7030A0"/>
            </a:solidFill>
            <a:latin typeface="Futura Book"/>
          </a:endParaRPr>
        </a:p>
      </cdr:txBody>
    </cdr:sp>
  </cdr:relSizeAnchor>
  <cdr:relSizeAnchor xmlns:cdr="http://schemas.openxmlformats.org/drawingml/2006/chartDrawing">
    <cdr:from>
      <cdr:x>0.09494</cdr:x>
      <cdr:y>0.8614</cdr:y>
    </cdr:from>
    <cdr:to>
      <cdr:x>0.58119</cdr:x>
      <cdr:y>0.9129</cdr:y>
    </cdr:to>
    <cdr:sp macro="" textlink="">
      <cdr:nvSpPr>
        <cdr:cNvPr id="25" name="Rectangle 24"/>
        <cdr:cNvSpPr/>
      </cdr:nvSpPr>
      <cdr:spPr>
        <a:xfrm xmlns:a="http://schemas.openxmlformats.org/drawingml/2006/main">
          <a:off x="578752" y="3118033"/>
          <a:ext cx="2964190" cy="18640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879111" rtl="0" eaLnBrk="1" latinLnBrk="0" hangingPunct="1">
            <a:defRPr sz="1700" kern="1200">
              <a:solidFill>
                <a:schemeClr val="lt1"/>
              </a:solidFill>
              <a:latin typeface="+mn-lt"/>
              <a:ea typeface="+mn-ea"/>
              <a:cs typeface="+mn-cs"/>
            </a:defRPr>
          </a:lvl1pPr>
          <a:lvl2pPr marL="439556" algn="l" defTabSz="879111" rtl="0" eaLnBrk="1" latinLnBrk="0" hangingPunct="1">
            <a:defRPr sz="1700" kern="1200">
              <a:solidFill>
                <a:schemeClr val="lt1"/>
              </a:solidFill>
              <a:latin typeface="+mn-lt"/>
              <a:ea typeface="+mn-ea"/>
              <a:cs typeface="+mn-cs"/>
            </a:defRPr>
          </a:lvl2pPr>
          <a:lvl3pPr marL="879111" algn="l" defTabSz="879111" rtl="0" eaLnBrk="1" latinLnBrk="0" hangingPunct="1">
            <a:defRPr sz="1700" kern="1200">
              <a:solidFill>
                <a:schemeClr val="lt1"/>
              </a:solidFill>
              <a:latin typeface="+mn-lt"/>
              <a:ea typeface="+mn-ea"/>
              <a:cs typeface="+mn-cs"/>
            </a:defRPr>
          </a:lvl3pPr>
          <a:lvl4pPr marL="1318667" algn="l" defTabSz="879111" rtl="0" eaLnBrk="1" latinLnBrk="0" hangingPunct="1">
            <a:defRPr sz="1700" kern="1200">
              <a:solidFill>
                <a:schemeClr val="lt1"/>
              </a:solidFill>
              <a:latin typeface="+mn-lt"/>
              <a:ea typeface="+mn-ea"/>
              <a:cs typeface="+mn-cs"/>
            </a:defRPr>
          </a:lvl4pPr>
          <a:lvl5pPr marL="1758223" algn="l" defTabSz="879111" rtl="0" eaLnBrk="1" latinLnBrk="0" hangingPunct="1">
            <a:defRPr sz="1700" kern="1200">
              <a:solidFill>
                <a:schemeClr val="lt1"/>
              </a:solidFill>
              <a:latin typeface="+mn-lt"/>
              <a:ea typeface="+mn-ea"/>
              <a:cs typeface="+mn-cs"/>
            </a:defRPr>
          </a:lvl5pPr>
          <a:lvl6pPr marL="2197779" algn="l" defTabSz="879111" rtl="0" eaLnBrk="1" latinLnBrk="0" hangingPunct="1">
            <a:defRPr sz="1700" kern="1200">
              <a:solidFill>
                <a:schemeClr val="lt1"/>
              </a:solidFill>
              <a:latin typeface="+mn-lt"/>
              <a:ea typeface="+mn-ea"/>
              <a:cs typeface="+mn-cs"/>
            </a:defRPr>
          </a:lvl6pPr>
          <a:lvl7pPr marL="2637334" algn="l" defTabSz="879111" rtl="0" eaLnBrk="1" latinLnBrk="0" hangingPunct="1">
            <a:defRPr sz="1700" kern="1200">
              <a:solidFill>
                <a:schemeClr val="lt1"/>
              </a:solidFill>
              <a:latin typeface="+mn-lt"/>
              <a:ea typeface="+mn-ea"/>
              <a:cs typeface="+mn-cs"/>
            </a:defRPr>
          </a:lvl7pPr>
          <a:lvl8pPr marL="3076890" algn="l" defTabSz="879111" rtl="0" eaLnBrk="1" latinLnBrk="0" hangingPunct="1">
            <a:defRPr sz="1700" kern="1200">
              <a:solidFill>
                <a:schemeClr val="lt1"/>
              </a:solidFill>
              <a:latin typeface="+mn-lt"/>
              <a:ea typeface="+mn-ea"/>
              <a:cs typeface="+mn-cs"/>
            </a:defRPr>
          </a:lvl8pPr>
          <a:lvl9pPr marL="3516446" algn="l" defTabSz="879111" rtl="0" eaLnBrk="1" latinLnBrk="0" hangingPunct="1">
            <a:defRPr sz="1700" kern="1200">
              <a:solidFill>
                <a:schemeClr val="lt1"/>
              </a:solidFill>
              <a:latin typeface="+mn-lt"/>
              <a:ea typeface="+mn-ea"/>
              <a:cs typeface="+mn-cs"/>
            </a:defRPr>
          </a:lvl9pPr>
        </a:lstStyle>
        <a:p xmlns:a="http://schemas.openxmlformats.org/drawingml/2006/main">
          <a:pPr algn="ctr"/>
          <a:r>
            <a:rPr lang="en-US" sz="1400" b="1" dirty="0" smtClean="0">
              <a:solidFill>
                <a:schemeClr val="tx1">
                  <a:lumMod val="65000"/>
                  <a:lumOff val="35000"/>
                </a:schemeClr>
              </a:solidFill>
              <a:latin typeface="Calibri" panose="020F0502020204030204" pitchFamily="34" charset="0"/>
            </a:rPr>
            <a:t>    </a:t>
          </a:r>
          <a:r>
            <a:rPr lang="en-US" dirty="0">
              <a:solidFill>
                <a:schemeClr val="tx1"/>
              </a:solidFill>
              <a:latin typeface="Calibri" panose="020F0502020204030204" pitchFamily="34" charset="0"/>
            </a:rPr>
            <a:t>A</a:t>
          </a:r>
          <a:r>
            <a:rPr lang="en-US" dirty="0" smtClean="0">
              <a:solidFill>
                <a:schemeClr val="tx1"/>
              </a:solidFill>
              <a:latin typeface="Calibri" panose="020F0502020204030204" pitchFamily="34" charset="0"/>
            </a:rPr>
            <a:t>bility level</a:t>
          </a:r>
          <a:endParaRPr lang="en-US" dirty="0">
            <a:solidFill>
              <a:schemeClr val="tx1"/>
            </a:solidFill>
            <a:latin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0.71935</cdr:x>
      <cdr:y>0.64186</cdr:y>
    </cdr:from>
    <cdr:to>
      <cdr:x>0.76635</cdr:x>
      <cdr:y>0.75582</cdr:y>
    </cdr:to>
    <cdr:sp macro="" textlink="">
      <cdr:nvSpPr>
        <cdr:cNvPr id="14" name="Oval 13"/>
        <cdr:cNvSpPr/>
      </cdr:nvSpPr>
      <cdr:spPr>
        <a:xfrm xmlns:a="http://schemas.openxmlformats.org/drawingml/2006/main">
          <a:off x="4385146" y="2323370"/>
          <a:ext cx="286501" cy="412491"/>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0.78327</cdr:x>
      <cdr:y>0.40233</cdr:y>
    </cdr:from>
    <cdr:to>
      <cdr:x>0.98364</cdr:x>
      <cdr:y>0.58522</cdr:y>
    </cdr:to>
    <cdr:sp macro="" textlink="">
      <cdr:nvSpPr>
        <cdr:cNvPr id="2" name="Rectangle 1"/>
        <cdr:cNvSpPr/>
      </cdr:nvSpPr>
      <cdr:spPr>
        <a:xfrm xmlns:a="http://schemas.openxmlformats.org/drawingml/2006/main">
          <a:off x="4774844" y="1456315"/>
          <a:ext cx="1221395" cy="66201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700" dirty="0" smtClean="0">
              <a:solidFill>
                <a:schemeClr val="tx1">
                  <a:lumMod val="85000"/>
                  <a:lumOff val="15000"/>
                </a:schemeClr>
              </a:solidFill>
            </a:rPr>
            <a:t>Task</a:t>
          </a:r>
        </a:p>
        <a:p xmlns:a="http://schemas.openxmlformats.org/drawingml/2006/main">
          <a:r>
            <a:rPr lang="en-US" sz="1700" dirty="0" smtClean="0">
              <a:solidFill>
                <a:schemeClr val="tx1">
                  <a:lumMod val="85000"/>
                  <a:lumOff val="15000"/>
                </a:schemeClr>
              </a:solidFill>
            </a:rPr>
            <a:t>complexity</a:t>
          </a:r>
          <a:endParaRPr lang="en-US" sz="1700" dirty="0">
            <a:solidFill>
              <a:schemeClr val="tx1">
                <a:lumMod val="85000"/>
                <a:lumOff val="15000"/>
              </a:schemeClr>
            </a:solidFill>
          </a:endParaRPr>
        </a:p>
      </cdr:txBody>
    </cdr:sp>
  </cdr:relSizeAnchor>
  <cdr:relSizeAnchor xmlns:cdr="http://schemas.openxmlformats.org/drawingml/2006/chartDrawing">
    <cdr:from>
      <cdr:x>0.7051</cdr:x>
      <cdr:y>0.66683</cdr:y>
    </cdr:from>
    <cdr:to>
      <cdr:x>0.75976</cdr:x>
      <cdr:y>0.75892</cdr:y>
    </cdr:to>
    <cdr:sp macro="" textlink="">
      <cdr:nvSpPr>
        <cdr:cNvPr id="8" name="Rectangle 7"/>
        <cdr:cNvSpPr/>
      </cdr:nvSpPr>
      <cdr:spPr>
        <a:xfrm xmlns:a="http://schemas.openxmlformats.org/drawingml/2006/main">
          <a:off x="4298311" y="2413726"/>
          <a:ext cx="333204" cy="333350"/>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solidFill>
                <a:srgbClr val="007E39"/>
              </a:solidFill>
              <a:latin typeface="Futura Book"/>
            </a:rPr>
            <a:t>3</a:t>
          </a:r>
          <a:endParaRPr lang="en-US" sz="1600" b="1" dirty="0">
            <a:solidFill>
              <a:srgbClr val="007E39"/>
            </a:solidFill>
            <a:latin typeface="Futura Book"/>
          </a:endParaRPr>
        </a:p>
      </cdr:txBody>
    </cdr:sp>
  </cdr:relSizeAnchor>
  <cdr:relSizeAnchor xmlns:cdr="http://schemas.openxmlformats.org/drawingml/2006/chartDrawing">
    <cdr:from>
      <cdr:x>0.77821</cdr:x>
      <cdr:y>0.62054</cdr:y>
    </cdr:from>
    <cdr:to>
      <cdr:x>0.8</cdr:x>
      <cdr:y>0.67946</cdr:y>
    </cdr:to>
    <cdr:sp macro="" textlink="">
      <cdr:nvSpPr>
        <cdr:cNvPr id="10" name="Oval 9"/>
        <cdr:cNvSpPr/>
      </cdr:nvSpPr>
      <cdr:spPr>
        <a:xfrm xmlns:a="http://schemas.openxmlformats.org/drawingml/2006/main" flipH="1">
          <a:off x="4743995" y="2521857"/>
          <a:ext cx="132804" cy="239486"/>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0.71607</cdr:x>
      <cdr:y>0.88657</cdr:y>
    </cdr:from>
    <cdr:to>
      <cdr:x>0.759</cdr:x>
      <cdr:y>0.97277</cdr:y>
    </cdr:to>
    <cdr:sp macro="" textlink="">
      <cdr:nvSpPr>
        <cdr:cNvPr id="12" name="Rectangle 11"/>
        <cdr:cNvSpPr/>
      </cdr:nvSpPr>
      <cdr:spPr>
        <a:xfrm xmlns:a="http://schemas.openxmlformats.org/drawingml/2006/main">
          <a:off x="4365173" y="2702265"/>
          <a:ext cx="261691" cy="262733"/>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600" dirty="0">
            <a:solidFill>
              <a:schemeClr val="tx1">
                <a:lumMod val="75000"/>
                <a:lumOff val="25000"/>
              </a:schemeClr>
            </a:solidFill>
            <a:latin typeface="Futura Book"/>
          </a:endParaRPr>
        </a:p>
      </cdr:txBody>
    </cdr:sp>
  </cdr:relSizeAnchor>
  <cdr:relSizeAnchor xmlns:cdr="http://schemas.openxmlformats.org/drawingml/2006/chartDrawing">
    <cdr:from>
      <cdr:x>0.66707</cdr:x>
      <cdr:y>0.75717</cdr:y>
    </cdr:from>
    <cdr:to>
      <cdr:x>0.72222</cdr:x>
      <cdr:y>0.84551</cdr:y>
    </cdr:to>
    <cdr:sp macro="" textlink="">
      <cdr:nvSpPr>
        <cdr:cNvPr id="13" name="Oval 12"/>
        <cdr:cNvSpPr/>
      </cdr:nvSpPr>
      <cdr:spPr>
        <a:xfrm xmlns:a="http://schemas.openxmlformats.org/drawingml/2006/main">
          <a:off x="4066437" y="2307845"/>
          <a:ext cx="336213" cy="269276"/>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600" dirty="0">
            <a:solidFill>
              <a:schemeClr val="tx1">
                <a:lumMod val="75000"/>
                <a:lumOff val="25000"/>
              </a:schemeClr>
            </a:solidFill>
            <a:latin typeface="Futura Book"/>
          </a:endParaRPr>
        </a:p>
      </cdr:txBody>
    </cdr:sp>
  </cdr:relSizeAnchor>
  <cdr:relSizeAnchor xmlns:cdr="http://schemas.openxmlformats.org/drawingml/2006/chartDrawing">
    <cdr:from>
      <cdr:x>0.78214</cdr:x>
      <cdr:y>0.59375</cdr:y>
    </cdr:from>
    <cdr:to>
      <cdr:x>0.78964</cdr:x>
      <cdr:y>0.66607</cdr:y>
    </cdr:to>
    <cdr:sp macro="" textlink="">
      <cdr:nvSpPr>
        <cdr:cNvPr id="16" name="Rectangle 15"/>
        <cdr:cNvSpPr/>
      </cdr:nvSpPr>
      <cdr:spPr>
        <a:xfrm xmlns:a="http://schemas.openxmlformats.org/drawingml/2006/main">
          <a:off x="4767943" y="2412999"/>
          <a:ext cx="45719" cy="293915"/>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0.77679</cdr:x>
      <cdr:y>0.58304</cdr:y>
    </cdr:from>
    <cdr:to>
      <cdr:x>0.7875</cdr:x>
      <cdr:y>0.69554</cdr:y>
    </cdr:to>
    <cdr:cxnSp macro="">
      <cdr:nvCxnSpPr>
        <cdr:cNvPr id="18" name="Straight Connector 17"/>
        <cdr:cNvCxnSpPr/>
      </cdr:nvCxnSpPr>
      <cdr:spPr>
        <a:xfrm xmlns:a="http://schemas.openxmlformats.org/drawingml/2006/main">
          <a:off x="4735286" y="2369457"/>
          <a:ext cx="65314" cy="457200"/>
        </a:xfrm>
        <a:prstGeom xmlns:a="http://schemas.openxmlformats.org/drawingml/2006/main" prst="line">
          <a:avLst/>
        </a:prstGeom>
        <a:ln xmlns:a="http://schemas.openxmlformats.org/drawingml/2006/main">
          <a:solidFill>
            <a:schemeClr val="bg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0.64626</cdr:x>
      <cdr:y>0.76448</cdr:y>
    </cdr:from>
    <cdr:to>
      <cdr:x>0.70162</cdr:x>
      <cdr:y>0.87898</cdr:y>
    </cdr:to>
    <cdr:sp macro="" textlink="">
      <cdr:nvSpPr>
        <cdr:cNvPr id="15" name="Oval 14"/>
        <cdr:cNvSpPr/>
      </cdr:nvSpPr>
      <cdr:spPr>
        <a:xfrm xmlns:a="http://schemas.openxmlformats.org/drawingml/2006/main">
          <a:off x="3939584" y="2767190"/>
          <a:ext cx="337475" cy="414489"/>
        </a:xfrm>
        <a:prstGeom xmlns:a="http://schemas.openxmlformats.org/drawingml/2006/main" prst="ellipse">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solidFill>
                <a:srgbClr val="FF6600"/>
              </a:solidFill>
              <a:latin typeface="Futura Book"/>
            </a:rPr>
            <a:t>1</a:t>
          </a:r>
          <a:endParaRPr lang="en-US" sz="1600" b="1" dirty="0">
            <a:solidFill>
              <a:srgbClr val="FF6600"/>
            </a:solidFill>
            <a:latin typeface="Futura Book"/>
          </a:endParaRPr>
        </a:p>
      </cdr:txBody>
    </cdr:sp>
  </cdr:relSizeAnchor>
  <cdr:relSizeAnchor xmlns:cdr="http://schemas.openxmlformats.org/drawingml/2006/chartDrawing">
    <cdr:from>
      <cdr:x>0.68189</cdr:x>
      <cdr:y>0.71986</cdr:y>
    </cdr:from>
    <cdr:to>
      <cdr:x>0.72832</cdr:x>
      <cdr:y>0.80804</cdr:y>
    </cdr:to>
    <cdr:sp macro="" textlink="">
      <cdr:nvSpPr>
        <cdr:cNvPr id="19" name="Rectangle 18"/>
        <cdr:cNvSpPr/>
      </cdr:nvSpPr>
      <cdr:spPr>
        <a:xfrm xmlns:a="http://schemas.openxmlformats.org/drawingml/2006/main">
          <a:off x="4156792" y="2605684"/>
          <a:ext cx="283037" cy="3191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solidFill>
                <a:srgbClr val="C00000"/>
              </a:solidFill>
              <a:latin typeface="Futura Book"/>
            </a:rPr>
            <a:t>2</a:t>
          </a:r>
          <a:endParaRPr lang="en-US" sz="1600" b="1" dirty="0">
            <a:solidFill>
              <a:srgbClr val="C00000"/>
            </a:solidFill>
            <a:latin typeface="Futura Book"/>
          </a:endParaRPr>
        </a:p>
      </cdr:txBody>
    </cdr:sp>
  </cdr:relSizeAnchor>
  <cdr:relSizeAnchor xmlns:cdr="http://schemas.openxmlformats.org/drawingml/2006/chartDrawing">
    <cdr:from>
      <cdr:x>0.18696</cdr:x>
      <cdr:y>0.71615</cdr:y>
    </cdr:from>
    <cdr:to>
      <cdr:x>0.25156</cdr:x>
      <cdr:y>0.82145</cdr:y>
    </cdr:to>
    <cdr:sp macro="" textlink="">
      <cdr:nvSpPr>
        <cdr:cNvPr id="17" name="Oval 16"/>
        <cdr:cNvSpPr/>
      </cdr:nvSpPr>
      <cdr:spPr>
        <a:xfrm xmlns:a="http://schemas.openxmlformats.org/drawingml/2006/main">
          <a:off x="1139737" y="2592265"/>
          <a:ext cx="393802" cy="381163"/>
        </a:xfrm>
        <a:prstGeom xmlns:a="http://schemas.openxmlformats.org/drawingml/2006/main" prst="ellipse">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b="1" dirty="0" smtClean="0">
              <a:solidFill>
                <a:srgbClr val="002060"/>
              </a:solidFill>
              <a:latin typeface="Futura Book"/>
            </a:rPr>
            <a:t>1</a:t>
          </a:r>
          <a:endParaRPr lang="en-US" sz="1400" b="1" dirty="0">
            <a:solidFill>
              <a:srgbClr val="002060"/>
            </a:solidFill>
            <a:latin typeface="Futura Book"/>
          </a:endParaRPr>
        </a:p>
      </cdr:txBody>
    </cdr:sp>
  </cdr:relSizeAnchor>
  <cdr:relSizeAnchor xmlns:cdr="http://schemas.openxmlformats.org/drawingml/2006/chartDrawing">
    <cdr:from>
      <cdr:x>0.76008</cdr:x>
      <cdr:y>0.56805</cdr:y>
    </cdr:from>
    <cdr:to>
      <cdr:x>0.792</cdr:x>
      <cdr:y>0.63819</cdr:y>
    </cdr:to>
    <cdr:sp macro="" textlink="">
      <cdr:nvSpPr>
        <cdr:cNvPr id="9" name="Oval 8"/>
        <cdr:cNvSpPr/>
      </cdr:nvSpPr>
      <cdr:spPr>
        <a:xfrm xmlns:a="http://schemas.openxmlformats.org/drawingml/2006/main">
          <a:off x="4633474" y="2056170"/>
          <a:ext cx="194558" cy="253887"/>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0.74285</cdr:x>
      <cdr:y>0.56286</cdr:y>
    </cdr:from>
    <cdr:to>
      <cdr:x>0.79726</cdr:x>
      <cdr:y>0.64857</cdr:y>
    </cdr:to>
    <cdr:sp macro="" textlink="">
      <cdr:nvSpPr>
        <cdr:cNvPr id="6" name="Rectangle 5"/>
        <cdr:cNvSpPr/>
      </cdr:nvSpPr>
      <cdr:spPr>
        <a:xfrm xmlns:a="http://schemas.openxmlformats.org/drawingml/2006/main">
          <a:off x="4528397" y="2037404"/>
          <a:ext cx="331718" cy="31024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solidFill>
                <a:srgbClr val="0070C0"/>
              </a:solidFill>
              <a:latin typeface="Futura Book"/>
            </a:rPr>
            <a:t>5</a:t>
          </a:r>
          <a:endParaRPr lang="en-US" sz="1600" b="1" dirty="0">
            <a:solidFill>
              <a:srgbClr val="0070C0"/>
            </a:solidFill>
            <a:latin typeface="Futura Book"/>
          </a:endParaRPr>
        </a:p>
      </cdr:txBody>
    </cdr:sp>
  </cdr:relSizeAnchor>
  <cdr:relSizeAnchor xmlns:cdr="http://schemas.openxmlformats.org/drawingml/2006/chartDrawing">
    <cdr:from>
      <cdr:x>0.70807</cdr:x>
      <cdr:y>0.61978</cdr:y>
    </cdr:from>
    <cdr:to>
      <cdr:x>0.78526</cdr:x>
      <cdr:y>0.72153</cdr:y>
    </cdr:to>
    <cdr:sp macro="" textlink="">
      <cdr:nvSpPr>
        <cdr:cNvPr id="7" name="Rectangle 6"/>
        <cdr:cNvSpPr/>
      </cdr:nvSpPr>
      <cdr:spPr>
        <a:xfrm xmlns:a="http://schemas.openxmlformats.org/drawingml/2006/main">
          <a:off x="4316402" y="2243444"/>
          <a:ext cx="470561" cy="36828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600" b="1" dirty="0" smtClean="0">
              <a:solidFill>
                <a:srgbClr val="7030A0"/>
              </a:solidFill>
              <a:latin typeface="Futura Book"/>
            </a:rPr>
            <a:t>4</a:t>
          </a:r>
          <a:endParaRPr lang="en-US" sz="1600" b="1" dirty="0">
            <a:solidFill>
              <a:srgbClr val="7030A0"/>
            </a:solidFill>
            <a:latin typeface="Futura Book"/>
          </a:endParaRPr>
        </a:p>
      </cdr:txBody>
    </cdr:sp>
  </cdr:relSizeAnchor>
  <cdr:relSizeAnchor xmlns:cdr="http://schemas.openxmlformats.org/drawingml/2006/chartDrawing">
    <cdr:from>
      <cdr:x>0.09494</cdr:x>
      <cdr:y>0.8614</cdr:y>
    </cdr:from>
    <cdr:to>
      <cdr:x>0.58119</cdr:x>
      <cdr:y>0.9129</cdr:y>
    </cdr:to>
    <cdr:sp macro="" textlink="">
      <cdr:nvSpPr>
        <cdr:cNvPr id="25" name="Rectangle 24"/>
        <cdr:cNvSpPr/>
      </cdr:nvSpPr>
      <cdr:spPr>
        <a:xfrm xmlns:a="http://schemas.openxmlformats.org/drawingml/2006/main">
          <a:off x="578752" y="3118033"/>
          <a:ext cx="2964190" cy="18640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879111" rtl="0" eaLnBrk="1" latinLnBrk="0" hangingPunct="1">
            <a:defRPr sz="1700" kern="1200">
              <a:solidFill>
                <a:schemeClr val="lt1"/>
              </a:solidFill>
              <a:latin typeface="+mn-lt"/>
              <a:ea typeface="+mn-ea"/>
              <a:cs typeface="+mn-cs"/>
            </a:defRPr>
          </a:lvl1pPr>
          <a:lvl2pPr marL="439556" algn="l" defTabSz="879111" rtl="0" eaLnBrk="1" latinLnBrk="0" hangingPunct="1">
            <a:defRPr sz="1700" kern="1200">
              <a:solidFill>
                <a:schemeClr val="lt1"/>
              </a:solidFill>
              <a:latin typeface="+mn-lt"/>
              <a:ea typeface="+mn-ea"/>
              <a:cs typeface="+mn-cs"/>
            </a:defRPr>
          </a:lvl2pPr>
          <a:lvl3pPr marL="879111" algn="l" defTabSz="879111" rtl="0" eaLnBrk="1" latinLnBrk="0" hangingPunct="1">
            <a:defRPr sz="1700" kern="1200">
              <a:solidFill>
                <a:schemeClr val="lt1"/>
              </a:solidFill>
              <a:latin typeface="+mn-lt"/>
              <a:ea typeface="+mn-ea"/>
              <a:cs typeface="+mn-cs"/>
            </a:defRPr>
          </a:lvl3pPr>
          <a:lvl4pPr marL="1318667" algn="l" defTabSz="879111" rtl="0" eaLnBrk="1" latinLnBrk="0" hangingPunct="1">
            <a:defRPr sz="1700" kern="1200">
              <a:solidFill>
                <a:schemeClr val="lt1"/>
              </a:solidFill>
              <a:latin typeface="+mn-lt"/>
              <a:ea typeface="+mn-ea"/>
              <a:cs typeface="+mn-cs"/>
            </a:defRPr>
          </a:lvl4pPr>
          <a:lvl5pPr marL="1758223" algn="l" defTabSz="879111" rtl="0" eaLnBrk="1" latinLnBrk="0" hangingPunct="1">
            <a:defRPr sz="1700" kern="1200">
              <a:solidFill>
                <a:schemeClr val="lt1"/>
              </a:solidFill>
              <a:latin typeface="+mn-lt"/>
              <a:ea typeface="+mn-ea"/>
              <a:cs typeface="+mn-cs"/>
            </a:defRPr>
          </a:lvl5pPr>
          <a:lvl6pPr marL="2197779" algn="l" defTabSz="879111" rtl="0" eaLnBrk="1" latinLnBrk="0" hangingPunct="1">
            <a:defRPr sz="1700" kern="1200">
              <a:solidFill>
                <a:schemeClr val="lt1"/>
              </a:solidFill>
              <a:latin typeface="+mn-lt"/>
              <a:ea typeface="+mn-ea"/>
              <a:cs typeface="+mn-cs"/>
            </a:defRPr>
          </a:lvl6pPr>
          <a:lvl7pPr marL="2637334" algn="l" defTabSz="879111" rtl="0" eaLnBrk="1" latinLnBrk="0" hangingPunct="1">
            <a:defRPr sz="1700" kern="1200">
              <a:solidFill>
                <a:schemeClr val="lt1"/>
              </a:solidFill>
              <a:latin typeface="+mn-lt"/>
              <a:ea typeface="+mn-ea"/>
              <a:cs typeface="+mn-cs"/>
            </a:defRPr>
          </a:lvl7pPr>
          <a:lvl8pPr marL="3076890" algn="l" defTabSz="879111" rtl="0" eaLnBrk="1" latinLnBrk="0" hangingPunct="1">
            <a:defRPr sz="1700" kern="1200">
              <a:solidFill>
                <a:schemeClr val="lt1"/>
              </a:solidFill>
              <a:latin typeface="+mn-lt"/>
              <a:ea typeface="+mn-ea"/>
              <a:cs typeface="+mn-cs"/>
            </a:defRPr>
          </a:lvl8pPr>
          <a:lvl9pPr marL="3516446" algn="l" defTabSz="879111" rtl="0" eaLnBrk="1" latinLnBrk="0" hangingPunct="1">
            <a:defRPr sz="1700" kern="1200">
              <a:solidFill>
                <a:schemeClr val="lt1"/>
              </a:solidFill>
              <a:latin typeface="+mn-lt"/>
              <a:ea typeface="+mn-ea"/>
              <a:cs typeface="+mn-cs"/>
            </a:defRPr>
          </a:lvl9pPr>
        </a:lstStyle>
        <a:p xmlns:a="http://schemas.openxmlformats.org/drawingml/2006/main">
          <a:pPr algn="ctr"/>
          <a:r>
            <a:rPr lang="en-US" sz="1400" b="1" dirty="0" smtClean="0">
              <a:solidFill>
                <a:schemeClr val="tx1">
                  <a:lumMod val="65000"/>
                  <a:lumOff val="35000"/>
                </a:schemeClr>
              </a:solidFill>
              <a:latin typeface="Calibri" panose="020F0502020204030204" pitchFamily="34" charset="0"/>
            </a:rPr>
            <a:t>    </a:t>
          </a:r>
          <a:r>
            <a:rPr lang="en-US" dirty="0">
              <a:solidFill>
                <a:schemeClr val="tx1"/>
              </a:solidFill>
              <a:latin typeface="Calibri" panose="020F0502020204030204" pitchFamily="34" charset="0"/>
            </a:rPr>
            <a:t>A</a:t>
          </a:r>
          <a:r>
            <a:rPr lang="en-US" dirty="0" smtClean="0">
              <a:solidFill>
                <a:schemeClr val="tx1"/>
              </a:solidFill>
              <a:latin typeface="Calibri" panose="020F0502020204030204" pitchFamily="34" charset="0"/>
            </a:rPr>
            <a:t>bility level</a:t>
          </a:r>
          <a:endParaRPr lang="en-US" dirty="0">
            <a:solidFill>
              <a:schemeClr val="tx1"/>
            </a:solidFill>
            <a:latin typeface="Calibri" panose="020F0502020204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0.71935</cdr:x>
      <cdr:y>0.64186</cdr:y>
    </cdr:from>
    <cdr:to>
      <cdr:x>0.76635</cdr:x>
      <cdr:y>0.75582</cdr:y>
    </cdr:to>
    <cdr:sp macro="" textlink="">
      <cdr:nvSpPr>
        <cdr:cNvPr id="14" name="Oval 13"/>
        <cdr:cNvSpPr/>
      </cdr:nvSpPr>
      <cdr:spPr>
        <a:xfrm xmlns:a="http://schemas.openxmlformats.org/drawingml/2006/main">
          <a:off x="4385146" y="2323370"/>
          <a:ext cx="286501" cy="412491"/>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0.78327</cdr:x>
      <cdr:y>0.40233</cdr:y>
    </cdr:from>
    <cdr:to>
      <cdr:x>0.98364</cdr:x>
      <cdr:y>0.58522</cdr:y>
    </cdr:to>
    <cdr:sp macro="" textlink="">
      <cdr:nvSpPr>
        <cdr:cNvPr id="2" name="Rectangle 1"/>
        <cdr:cNvSpPr/>
      </cdr:nvSpPr>
      <cdr:spPr>
        <a:xfrm xmlns:a="http://schemas.openxmlformats.org/drawingml/2006/main">
          <a:off x="4774844" y="1456315"/>
          <a:ext cx="1221395" cy="66201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700" dirty="0" smtClean="0">
              <a:solidFill>
                <a:schemeClr val="tx1">
                  <a:lumMod val="85000"/>
                  <a:lumOff val="15000"/>
                </a:schemeClr>
              </a:solidFill>
            </a:rPr>
            <a:t>Task</a:t>
          </a:r>
        </a:p>
        <a:p xmlns:a="http://schemas.openxmlformats.org/drawingml/2006/main">
          <a:r>
            <a:rPr lang="en-US" sz="1700" dirty="0" smtClean="0">
              <a:solidFill>
                <a:schemeClr val="tx1">
                  <a:lumMod val="85000"/>
                  <a:lumOff val="15000"/>
                </a:schemeClr>
              </a:solidFill>
            </a:rPr>
            <a:t>complexity</a:t>
          </a:r>
          <a:endParaRPr lang="en-US" sz="1700" dirty="0">
            <a:solidFill>
              <a:schemeClr val="tx1">
                <a:lumMod val="85000"/>
                <a:lumOff val="15000"/>
              </a:schemeClr>
            </a:solidFill>
          </a:endParaRPr>
        </a:p>
      </cdr:txBody>
    </cdr:sp>
  </cdr:relSizeAnchor>
  <cdr:relSizeAnchor xmlns:cdr="http://schemas.openxmlformats.org/drawingml/2006/chartDrawing">
    <cdr:from>
      <cdr:x>0.7051</cdr:x>
      <cdr:y>0.66683</cdr:y>
    </cdr:from>
    <cdr:to>
      <cdr:x>0.75976</cdr:x>
      <cdr:y>0.75892</cdr:y>
    </cdr:to>
    <cdr:sp macro="" textlink="">
      <cdr:nvSpPr>
        <cdr:cNvPr id="8" name="Rectangle 7"/>
        <cdr:cNvSpPr/>
      </cdr:nvSpPr>
      <cdr:spPr>
        <a:xfrm xmlns:a="http://schemas.openxmlformats.org/drawingml/2006/main">
          <a:off x="4298311" y="2413726"/>
          <a:ext cx="333204" cy="333350"/>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solidFill>
                <a:srgbClr val="007E39"/>
              </a:solidFill>
              <a:latin typeface="Futura Book"/>
            </a:rPr>
            <a:t>3</a:t>
          </a:r>
          <a:endParaRPr lang="en-US" sz="1600" b="1" dirty="0">
            <a:solidFill>
              <a:srgbClr val="007E39"/>
            </a:solidFill>
            <a:latin typeface="Futura Book"/>
          </a:endParaRPr>
        </a:p>
      </cdr:txBody>
    </cdr:sp>
  </cdr:relSizeAnchor>
  <cdr:relSizeAnchor xmlns:cdr="http://schemas.openxmlformats.org/drawingml/2006/chartDrawing">
    <cdr:from>
      <cdr:x>0.77821</cdr:x>
      <cdr:y>0.62054</cdr:y>
    </cdr:from>
    <cdr:to>
      <cdr:x>0.8</cdr:x>
      <cdr:y>0.67946</cdr:y>
    </cdr:to>
    <cdr:sp macro="" textlink="">
      <cdr:nvSpPr>
        <cdr:cNvPr id="10" name="Oval 9"/>
        <cdr:cNvSpPr/>
      </cdr:nvSpPr>
      <cdr:spPr>
        <a:xfrm xmlns:a="http://schemas.openxmlformats.org/drawingml/2006/main" flipH="1">
          <a:off x="4743995" y="2521857"/>
          <a:ext cx="132804" cy="239486"/>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0.71607</cdr:x>
      <cdr:y>0.88657</cdr:y>
    </cdr:from>
    <cdr:to>
      <cdr:x>0.759</cdr:x>
      <cdr:y>0.97277</cdr:y>
    </cdr:to>
    <cdr:sp macro="" textlink="">
      <cdr:nvSpPr>
        <cdr:cNvPr id="12" name="Rectangle 11"/>
        <cdr:cNvSpPr/>
      </cdr:nvSpPr>
      <cdr:spPr>
        <a:xfrm xmlns:a="http://schemas.openxmlformats.org/drawingml/2006/main">
          <a:off x="4365173" y="2702265"/>
          <a:ext cx="261691" cy="262733"/>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600" dirty="0">
            <a:solidFill>
              <a:schemeClr val="tx1">
                <a:lumMod val="75000"/>
                <a:lumOff val="25000"/>
              </a:schemeClr>
            </a:solidFill>
            <a:latin typeface="Futura Book"/>
          </a:endParaRPr>
        </a:p>
      </cdr:txBody>
    </cdr:sp>
  </cdr:relSizeAnchor>
  <cdr:relSizeAnchor xmlns:cdr="http://schemas.openxmlformats.org/drawingml/2006/chartDrawing">
    <cdr:from>
      <cdr:x>0.66707</cdr:x>
      <cdr:y>0.75717</cdr:y>
    </cdr:from>
    <cdr:to>
      <cdr:x>0.72222</cdr:x>
      <cdr:y>0.84551</cdr:y>
    </cdr:to>
    <cdr:sp macro="" textlink="">
      <cdr:nvSpPr>
        <cdr:cNvPr id="13" name="Oval 12"/>
        <cdr:cNvSpPr/>
      </cdr:nvSpPr>
      <cdr:spPr>
        <a:xfrm xmlns:a="http://schemas.openxmlformats.org/drawingml/2006/main">
          <a:off x="4066437" y="2307845"/>
          <a:ext cx="336213" cy="269276"/>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600" dirty="0">
            <a:solidFill>
              <a:schemeClr val="tx1">
                <a:lumMod val="75000"/>
                <a:lumOff val="25000"/>
              </a:schemeClr>
            </a:solidFill>
            <a:latin typeface="Futura Book"/>
          </a:endParaRPr>
        </a:p>
      </cdr:txBody>
    </cdr:sp>
  </cdr:relSizeAnchor>
  <cdr:relSizeAnchor xmlns:cdr="http://schemas.openxmlformats.org/drawingml/2006/chartDrawing">
    <cdr:from>
      <cdr:x>0.78214</cdr:x>
      <cdr:y>0.59375</cdr:y>
    </cdr:from>
    <cdr:to>
      <cdr:x>0.78964</cdr:x>
      <cdr:y>0.66607</cdr:y>
    </cdr:to>
    <cdr:sp macro="" textlink="">
      <cdr:nvSpPr>
        <cdr:cNvPr id="16" name="Rectangle 15"/>
        <cdr:cNvSpPr/>
      </cdr:nvSpPr>
      <cdr:spPr>
        <a:xfrm xmlns:a="http://schemas.openxmlformats.org/drawingml/2006/main">
          <a:off x="4767943" y="2412999"/>
          <a:ext cx="45719" cy="293915"/>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0.77679</cdr:x>
      <cdr:y>0.58304</cdr:y>
    </cdr:from>
    <cdr:to>
      <cdr:x>0.7875</cdr:x>
      <cdr:y>0.69554</cdr:y>
    </cdr:to>
    <cdr:cxnSp macro="">
      <cdr:nvCxnSpPr>
        <cdr:cNvPr id="18" name="Straight Connector 17"/>
        <cdr:cNvCxnSpPr/>
      </cdr:nvCxnSpPr>
      <cdr:spPr>
        <a:xfrm xmlns:a="http://schemas.openxmlformats.org/drawingml/2006/main">
          <a:off x="4735286" y="2369457"/>
          <a:ext cx="65314" cy="457200"/>
        </a:xfrm>
        <a:prstGeom xmlns:a="http://schemas.openxmlformats.org/drawingml/2006/main" prst="line">
          <a:avLst/>
        </a:prstGeom>
        <a:ln xmlns:a="http://schemas.openxmlformats.org/drawingml/2006/main">
          <a:solidFill>
            <a:schemeClr val="bg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0.64626</cdr:x>
      <cdr:y>0.76448</cdr:y>
    </cdr:from>
    <cdr:to>
      <cdr:x>0.70162</cdr:x>
      <cdr:y>0.87898</cdr:y>
    </cdr:to>
    <cdr:sp macro="" textlink="">
      <cdr:nvSpPr>
        <cdr:cNvPr id="15" name="Oval 14"/>
        <cdr:cNvSpPr/>
      </cdr:nvSpPr>
      <cdr:spPr>
        <a:xfrm xmlns:a="http://schemas.openxmlformats.org/drawingml/2006/main">
          <a:off x="3939584" y="2767190"/>
          <a:ext cx="337475" cy="414489"/>
        </a:xfrm>
        <a:prstGeom xmlns:a="http://schemas.openxmlformats.org/drawingml/2006/main" prst="ellipse">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solidFill>
                <a:srgbClr val="FF6600"/>
              </a:solidFill>
              <a:latin typeface="Futura Book"/>
            </a:rPr>
            <a:t>1</a:t>
          </a:r>
          <a:endParaRPr lang="en-US" sz="1600" b="1" dirty="0">
            <a:solidFill>
              <a:srgbClr val="FF6600"/>
            </a:solidFill>
            <a:latin typeface="Futura Book"/>
          </a:endParaRPr>
        </a:p>
      </cdr:txBody>
    </cdr:sp>
  </cdr:relSizeAnchor>
  <cdr:relSizeAnchor xmlns:cdr="http://schemas.openxmlformats.org/drawingml/2006/chartDrawing">
    <cdr:from>
      <cdr:x>0.68189</cdr:x>
      <cdr:y>0.71986</cdr:y>
    </cdr:from>
    <cdr:to>
      <cdr:x>0.72832</cdr:x>
      <cdr:y>0.80804</cdr:y>
    </cdr:to>
    <cdr:sp macro="" textlink="">
      <cdr:nvSpPr>
        <cdr:cNvPr id="19" name="Rectangle 18"/>
        <cdr:cNvSpPr/>
      </cdr:nvSpPr>
      <cdr:spPr>
        <a:xfrm xmlns:a="http://schemas.openxmlformats.org/drawingml/2006/main">
          <a:off x="4156792" y="2605684"/>
          <a:ext cx="283037" cy="3191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solidFill>
                <a:srgbClr val="C00000"/>
              </a:solidFill>
              <a:latin typeface="Futura Book"/>
            </a:rPr>
            <a:t>2</a:t>
          </a:r>
          <a:endParaRPr lang="en-US" sz="1600" b="1" dirty="0">
            <a:solidFill>
              <a:srgbClr val="C00000"/>
            </a:solidFill>
            <a:latin typeface="Futura Book"/>
          </a:endParaRPr>
        </a:p>
      </cdr:txBody>
    </cdr:sp>
  </cdr:relSizeAnchor>
  <cdr:relSizeAnchor xmlns:cdr="http://schemas.openxmlformats.org/drawingml/2006/chartDrawing">
    <cdr:from>
      <cdr:x>0.18696</cdr:x>
      <cdr:y>0.71615</cdr:y>
    </cdr:from>
    <cdr:to>
      <cdr:x>0.25156</cdr:x>
      <cdr:y>0.82145</cdr:y>
    </cdr:to>
    <cdr:sp macro="" textlink="">
      <cdr:nvSpPr>
        <cdr:cNvPr id="17" name="Oval 16"/>
        <cdr:cNvSpPr/>
      </cdr:nvSpPr>
      <cdr:spPr>
        <a:xfrm xmlns:a="http://schemas.openxmlformats.org/drawingml/2006/main">
          <a:off x="1139737" y="2592265"/>
          <a:ext cx="393802" cy="381163"/>
        </a:xfrm>
        <a:prstGeom xmlns:a="http://schemas.openxmlformats.org/drawingml/2006/main" prst="ellipse">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b="1" dirty="0" smtClean="0">
              <a:solidFill>
                <a:srgbClr val="002060"/>
              </a:solidFill>
              <a:latin typeface="Futura Book"/>
            </a:rPr>
            <a:t>1</a:t>
          </a:r>
          <a:endParaRPr lang="en-US" sz="1400" b="1" dirty="0">
            <a:solidFill>
              <a:srgbClr val="002060"/>
            </a:solidFill>
            <a:latin typeface="Futura Book"/>
          </a:endParaRPr>
        </a:p>
      </cdr:txBody>
    </cdr:sp>
  </cdr:relSizeAnchor>
  <cdr:relSizeAnchor xmlns:cdr="http://schemas.openxmlformats.org/drawingml/2006/chartDrawing">
    <cdr:from>
      <cdr:x>0.76008</cdr:x>
      <cdr:y>0.56805</cdr:y>
    </cdr:from>
    <cdr:to>
      <cdr:x>0.792</cdr:x>
      <cdr:y>0.63819</cdr:y>
    </cdr:to>
    <cdr:sp macro="" textlink="">
      <cdr:nvSpPr>
        <cdr:cNvPr id="9" name="Oval 8"/>
        <cdr:cNvSpPr/>
      </cdr:nvSpPr>
      <cdr:spPr>
        <a:xfrm xmlns:a="http://schemas.openxmlformats.org/drawingml/2006/main">
          <a:off x="4633474" y="2056170"/>
          <a:ext cx="194558" cy="253887"/>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0.74285</cdr:x>
      <cdr:y>0.56286</cdr:y>
    </cdr:from>
    <cdr:to>
      <cdr:x>0.79726</cdr:x>
      <cdr:y>0.64857</cdr:y>
    </cdr:to>
    <cdr:sp macro="" textlink="">
      <cdr:nvSpPr>
        <cdr:cNvPr id="6" name="Rectangle 5"/>
        <cdr:cNvSpPr/>
      </cdr:nvSpPr>
      <cdr:spPr>
        <a:xfrm xmlns:a="http://schemas.openxmlformats.org/drawingml/2006/main">
          <a:off x="4528397" y="2037404"/>
          <a:ext cx="331718" cy="31024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solidFill>
                <a:srgbClr val="0070C0"/>
              </a:solidFill>
              <a:latin typeface="Futura Book"/>
            </a:rPr>
            <a:t>5</a:t>
          </a:r>
          <a:endParaRPr lang="en-US" sz="1600" b="1" dirty="0">
            <a:solidFill>
              <a:srgbClr val="0070C0"/>
            </a:solidFill>
            <a:latin typeface="Futura Book"/>
          </a:endParaRPr>
        </a:p>
      </cdr:txBody>
    </cdr:sp>
  </cdr:relSizeAnchor>
  <cdr:relSizeAnchor xmlns:cdr="http://schemas.openxmlformats.org/drawingml/2006/chartDrawing">
    <cdr:from>
      <cdr:x>0.70807</cdr:x>
      <cdr:y>0.61978</cdr:y>
    </cdr:from>
    <cdr:to>
      <cdr:x>0.78526</cdr:x>
      <cdr:y>0.72153</cdr:y>
    </cdr:to>
    <cdr:sp macro="" textlink="">
      <cdr:nvSpPr>
        <cdr:cNvPr id="7" name="Rectangle 6"/>
        <cdr:cNvSpPr/>
      </cdr:nvSpPr>
      <cdr:spPr>
        <a:xfrm xmlns:a="http://schemas.openxmlformats.org/drawingml/2006/main">
          <a:off x="4316402" y="2243444"/>
          <a:ext cx="470561" cy="36828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600" b="1" dirty="0" smtClean="0">
              <a:solidFill>
                <a:srgbClr val="7030A0"/>
              </a:solidFill>
              <a:latin typeface="Futura Book"/>
            </a:rPr>
            <a:t>4</a:t>
          </a:r>
          <a:endParaRPr lang="en-US" sz="1600" b="1" dirty="0">
            <a:solidFill>
              <a:srgbClr val="7030A0"/>
            </a:solidFill>
            <a:latin typeface="Futura Book"/>
          </a:endParaRPr>
        </a:p>
      </cdr:txBody>
    </cdr:sp>
  </cdr:relSizeAnchor>
  <cdr:relSizeAnchor xmlns:cdr="http://schemas.openxmlformats.org/drawingml/2006/chartDrawing">
    <cdr:from>
      <cdr:x>0.09494</cdr:x>
      <cdr:y>0.8614</cdr:y>
    </cdr:from>
    <cdr:to>
      <cdr:x>0.58119</cdr:x>
      <cdr:y>0.9129</cdr:y>
    </cdr:to>
    <cdr:sp macro="" textlink="">
      <cdr:nvSpPr>
        <cdr:cNvPr id="25" name="Rectangle 24"/>
        <cdr:cNvSpPr/>
      </cdr:nvSpPr>
      <cdr:spPr>
        <a:xfrm xmlns:a="http://schemas.openxmlformats.org/drawingml/2006/main">
          <a:off x="578752" y="3118033"/>
          <a:ext cx="2964190" cy="18640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879111" rtl="0" eaLnBrk="1" latinLnBrk="0" hangingPunct="1">
            <a:defRPr sz="1700" kern="1200">
              <a:solidFill>
                <a:schemeClr val="lt1"/>
              </a:solidFill>
              <a:latin typeface="+mn-lt"/>
              <a:ea typeface="+mn-ea"/>
              <a:cs typeface="+mn-cs"/>
            </a:defRPr>
          </a:lvl1pPr>
          <a:lvl2pPr marL="439556" algn="l" defTabSz="879111" rtl="0" eaLnBrk="1" latinLnBrk="0" hangingPunct="1">
            <a:defRPr sz="1700" kern="1200">
              <a:solidFill>
                <a:schemeClr val="lt1"/>
              </a:solidFill>
              <a:latin typeface="+mn-lt"/>
              <a:ea typeface="+mn-ea"/>
              <a:cs typeface="+mn-cs"/>
            </a:defRPr>
          </a:lvl2pPr>
          <a:lvl3pPr marL="879111" algn="l" defTabSz="879111" rtl="0" eaLnBrk="1" latinLnBrk="0" hangingPunct="1">
            <a:defRPr sz="1700" kern="1200">
              <a:solidFill>
                <a:schemeClr val="lt1"/>
              </a:solidFill>
              <a:latin typeface="+mn-lt"/>
              <a:ea typeface="+mn-ea"/>
              <a:cs typeface="+mn-cs"/>
            </a:defRPr>
          </a:lvl3pPr>
          <a:lvl4pPr marL="1318667" algn="l" defTabSz="879111" rtl="0" eaLnBrk="1" latinLnBrk="0" hangingPunct="1">
            <a:defRPr sz="1700" kern="1200">
              <a:solidFill>
                <a:schemeClr val="lt1"/>
              </a:solidFill>
              <a:latin typeface="+mn-lt"/>
              <a:ea typeface="+mn-ea"/>
              <a:cs typeface="+mn-cs"/>
            </a:defRPr>
          </a:lvl4pPr>
          <a:lvl5pPr marL="1758223" algn="l" defTabSz="879111" rtl="0" eaLnBrk="1" latinLnBrk="0" hangingPunct="1">
            <a:defRPr sz="1700" kern="1200">
              <a:solidFill>
                <a:schemeClr val="lt1"/>
              </a:solidFill>
              <a:latin typeface="+mn-lt"/>
              <a:ea typeface="+mn-ea"/>
              <a:cs typeface="+mn-cs"/>
            </a:defRPr>
          </a:lvl5pPr>
          <a:lvl6pPr marL="2197779" algn="l" defTabSz="879111" rtl="0" eaLnBrk="1" latinLnBrk="0" hangingPunct="1">
            <a:defRPr sz="1700" kern="1200">
              <a:solidFill>
                <a:schemeClr val="lt1"/>
              </a:solidFill>
              <a:latin typeface="+mn-lt"/>
              <a:ea typeface="+mn-ea"/>
              <a:cs typeface="+mn-cs"/>
            </a:defRPr>
          </a:lvl6pPr>
          <a:lvl7pPr marL="2637334" algn="l" defTabSz="879111" rtl="0" eaLnBrk="1" latinLnBrk="0" hangingPunct="1">
            <a:defRPr sz="1700" kern="1200">
              <a:solidFill>
                <a:schemeClr val="lt1"/>
              </a:solidFill>
              <a:latin typeface="+mn-lt"/>
              <a:ea typeface="+mn-ea"/>
              <a:cs typeface="+mn-cs"/>
            </a:defRPr>
          </a:lvl7pPr>
          <a:lvl8pPr marL="3076890" algn="l" defTabSz="879111" rtl="0" eaLnBrk="1" latinLnBrk="0" hangingPunct="1">
            <a:defRPr sz="1700" kern="1200">
              <a:solidFill>
                <a:schemeClr val="lt1"/>
              </a:solidFill>
              <a:latin typeface="+mn-lt"/>
              <a:ea typeface="+mn-ea"/>
              <a:cs typeface="+mn-cs"/>
            </a:defRPr>
          </a:lvl8pPr>
          <a:lvl9pPr marL="3516446" algn="l" defTabSz="879111" rtl="0" eaLnBrk="1" latinLnBrk="0" hangingPunct="1">
            <a:defRPr sz="1700" kern="1200">
              <a:solidFill>
                <a:schemeClr val="lt1"/>
              </a:solidFill>
              <a:latin typeface="+mn-lt"/>
              <a:ea typeface="+mn-ea"/>
              <a:cs typeface="+mn-cs"/>
            </a:defRPr>
          </a:lvl9pPr>
        </a:lstStyle>
        <a:p xmlns:a="http://schemas.openxmlformats.org/drawingml/2006/main">
          <a:pPr algn="ctr"/>
          <a:r>
            <a:rPr lang="en-US" sz="1400" b="1" dirty="0" smtClean="0">
              <a:solidFill>
                <a:schemeClr val="tx1">
                  <a:lumMod val="65000"/>
                  <a:lumOff val="35000"/>
                </a:schemeClr>
              </a:solidFill>
              <a:latin typeface="Calibri" panose="020F0502020204030204" pitchFamily="34" charset="0"/>
            </a:rPr>
            <a:t>    </a:t>
          </a:r>
          <a:r>
            <a:rPr lang="en-US" dirty="0">
              <a:solidFill>
                <a:schemeClr val="tx1"/>
              </a:solidFill>
              <a:latin typeface="Calibri" panose="020F0502020204030204" pitchFamily="34" charset="0"/>
            </a:rPr>
            <a:t>A</a:t>
          </a:r>
          <a:r>
            <a:rPr lang="en-US" dirty="0" smtClean="0">
              <a:solidFill>
                <a:schemeClr val="tx1"/>
              </a:solidFill>
              <a:latin typeface="Calibri" panose="020F0502020204030204" pitchFamily="34" charset="0"/>
            </a:rPr>
            <a:t>bility level</a:t>
          </a:r>
          <a:endParaRPr lang="en-US" dirty="0">
            <a:solidFill>
              <a:schemeClr val="tx1"/>
            </a:solidFill>
            <a:latin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32" tIns="45716" rIns="91432" bIns="45716" rtlCol="0"/>
          <a:lstStyle>
            <a:lvl1pPr algn="l">
              <a:defRPr sz="1200"/>
            </a:lvl1pPr>
          </a:lstStyle>
          <a:p>
            <a:endParaRPr dirty="0"/>
          </a:p>
        </p:txBody>
      </p:sp>
      <p:sp>
        <p:nvSpPr>
          <p:cNvPr id="3" name="Date Placeholder 2"/>
          <p:cNvSpPr>
            <a:spLocks noGrp="1"/>
          </p:cNvSpPr>
          <p:nvPr>
            <p:ph type="dt" sz="quarter" idx="1"/>
          </p:nvPr>
        </p:nvSpPr>
        <p:spPr>
          <a:xfrm>
            <a:off x="5179484" y="1"/>
            <a:ext cx="3962400" cy="344091"/>
          </a:xfrm>
          <a:prstGeom prst="rect">
            <a:avLst/>
          </a:prstGeom>
        </p:spPr>
        <p:txBody>
          <a:bodyPr vert="horz" lIns="91432" tIns="45716" rIns="91432" bIns="45716" rtlCol="0"/>
          <a:lstStyle>
            <a:lvl1pPr algn="r">
              <a:defRPr sz="1200"/>
            </a:lvl1pPr>
          </a:lstStyle>
          <a:p>
            <a:fld id="{C973C2AE-EF56-47BF-8FFD-7FC0EC594EBF}" type="datetimeFigureOut">
              <a:rPr lang="en-US"/>
              <a:t>2/12/2014</a:t>
            </a:fld>
            <a:endParaRPr dirty="0"/>
          </a:p>
        </p:txBody>
      </p:sp>
      <p:sp>
        <p:nvSpPr>
          <p:cNvPr id="4" name="Footer Placeholder 3"/>
          <p:cNvSpPr>
            <a:spLocks noGrp="1"/>
          </p:cNvSpPr>
          <p:nvPr>
            <p:ph type="ftr" sz="quarter" idx="2"/>
          </p:nvPr>
        </p:nvSpPr>
        <p:spPr>
          <a:xfrm>
            <a:off x="0" y="6513911"/>
            <a:ext cx="3962400" cy="344090"/>
          </a:xfrm>
          <a:prstGeom prst="rect">
            <a:avLst/>
          </a:prstGeom>
        </p:spPr>
        <p:txBody>
          <a:bodyPr vert="horz" lIns="91432" tIns="45716" rIns="91432" bIns="45716" rtlCol="0" anchor="b"/>
          <a:lstStyle>
            <a:lvl1pPr algn="l">
              <a:defRPr sz="1200"/>
            </a:lvl1pPr>
          </a:lstStyle>
          <a:p>
            <a:endParaRPr dirty="0"/>
          </a:p>
        </p:txBody>
      </p:sp>
      <p:sp>
        <p:nvSpPr>
          <p:cNvPr id="5" name="Slide Number Placeholder 4"/>
          <p:cNvSpPr>
            <a:spLocks noGrp="1"/>
          </p:cNvSpPr>
          <p:nvPr>
            <p:ph type="sldNum" sz="quarter" idx="3"/>
          </p:nvPr>
        </p:nvSpPr>
        <p:spPr>
          <a:xfrm>
            <a:off x="5179484" y="6513911"/>
            <a:ext cx="3962400" cy="344090"/>
          </a:xfrm>
          <a:prstGeom prst="rect">
            <a:avLst/>
          </a:prstGeom>
        </p:spPr>
        <p:txBody>
          <a:bodyPr vert="horz" lIns="91432" tIns="45716" rIns="91432" bIns="45716" rtlCol="0" anchor="b"/>
          <a:lstStyle>
            <a:lvl1pPr algn="r">
              <a:defRPr sz="1200"/>
            </a:lvl1pPr>
          </a:lstStyle>
          <a:p>
            <a:fld id="{68D4DDF3-5947-418E-82AF-4800BD82200C}" type="slidenum">
              <a:rPr/>
              <a:t>‹#›</a:t>
            </a:fld>
            <a:endParaRPr dirty="0"/>
          </a:p>
        </p:txBody>
      </p:sp>
    </p:spTree>
    <p:extLst>
      <p:ext uri="{BB962C8B-B14F-4D97-AF65-F5344CB8AC3E}">
        <p14:creationId xmlns:p14="http://schemas.microsoft.com/office/powerpoint/2010/main" val="129002148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3-11-11T20:01:31.970"/>
    </inkml:context>
    <inkml:brush xml:id="br0">
      <inkml:brushProperty name="width" value="0.21167" units="cm"/>
      <inkml:brushProperty name="height" value="0.21167" units="cm"/>
      <inkml:brushProperty name="color" value="#0070C0"/>
      <inkml:brushProperty name="fitToCurve" value="1"/>
    </inkml:brush>
  </inkml:definitions>
  <inkml:trace contextRef="#ctx0" brushRef="#br0">880 0 1 0,'-92'139'53'0,"15"17"35"32,-28-13-3-32,4 21-75 0,17 34 6 15,0 12 1-15,12 30 1 16,1 25 0-16,20 34-3 15,-12 17 3-15,25 12-1 16,8 0 0-16,22-3-6 16,13-27-4-16,19-15-7 15,31-53-1-15,25-53 3 0,22-58-2 16,28-69 2-16,30-88 3 16,34-72 0-16,29-75 3 15,34-46-1-15,9-60 3 16,19-20 4-16,10-26-2 15,5 5 0-15,-14 16-4 0,-4 38 2 16,-46 42-4-16,-25 56 2 16,-38 49-4-16,-39 72-4 31,-33 64 0-31,-38 70 0 16,-37 72-1-16,-43 56-3 0,-21 49 2 15,-21 34-2-15,-8 22 2 16,-5 3-1-16,9-12 0 15,8-25 0-15,26-47 0 0,24-38 4 16,35-58-2-16,37-56 1 16,47-54 0-16,29-54-1 15,34-51 2-15,30-26-2 16,24-33 3-16,26-8-2 16,4 8 1-16,0 12-2 15,-12 34 2-15,-17 38-1 16,-13 51-1-16,-17 42 0 0,-30 58-4 15,-24 38-3-15,-9 43-7 16,-25 4 0-16,-1 33-3 16,-16-20-2-16,17-1 1 15,4-42-1-15,17-20 5 0,16-51 6 16,31-34 9-16,32-34 3 31,39-46 2-31,29-21 5 16,34-29-2-16,21 4 4 15,21-9-3-15,9 22-2 0,3 24-9 16,-16 22-7-16,-13 54-21 16,-37 14-29-16,-22 49-41 15,-13 38-3-15,-42 22 19 16</inkml:trace>
</inkml:ink>
</file>

<file path=ppt/ink/ink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3-11-11T20:01:31.970"/>
    </inkml:context>
    <inkml:brush xml:id="br0">
      <inkml:brushProperty name="width" value="0.21167" units="cm"/>
      <inkml:brushProperty name="height" value="0.21167" units="cm"/>
      <inkml:brushProperty name="color" value="#0070C0"/>
      <inkml:brushProperty name="fitToCurve" value="1"/>
    </inkml:brush>
  </inkml:definitions>
  <inkml:trace contextRef="#ctx0" brushRef="#br0">880 0 1 0,'-92'139'53'0,"15"17"35"32,-28-13-3-32,4 21-75 0,17 34 6 15,0 12 1-15,12 30 1 16,1 25 0-16,20 34-3 15,-12 17 3-15,25 12-1 16,8 0 0-16,22-3-6 16,13-27-4-16,19-15-7 15,31-53-1-15,25-53 3 0,22-58-2 16,28-69 2-16,30-88 3 16,34-72 0-16,29-75 3 15,34-46-1-15,9-60 3 16,19-20 4-16,10-26-2 15,5 5 0-15,-14 16-4 0,-4 38 2 16,-46 42-4-16,-25 56 2 16,-38 49-4-16,-39 72-4 31,-33 64 0-31,-38 70 0 16,-37 72-1-16,-43 56-3 0,-21 49 2 15,-21 34-2-15,-8 22 2 16,-5 3-1-16,9-12 0 15,8-25 0-15,26-47 0 0,24-38 4 16,35-58-2-16,37-56 1 16,47-54 0-16,29-54-1 15,34-51 2-15,30-26-2 16,24-33 3-16,26-8-2 16,4 8 1-16,0 12-2 15,-12 34 2-15,-17 38-1 16,-13 51-1-16,-17 42 0 0,-30 58-4 15,-24 38-3-15,-9 43-7 16,-25 4 0-16,-1 33-3 16,-16-20-2-16,17-1 1 15,4-42-1-15,17-20 5 0,16-51 6 16,31-34 9-16,32-34 3 31,39-46 2-31,29-21 5 16,34-29-2-16,21 4 4 15,21-9-3-15,9 22-2 0,3 24-9 16,-16 22-7-16,-13 54-21 16,-37 14-29-16,-22 49-41 15,-13 38-3-15,-42 22 19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32" tIns="45716" rIns="91432" bIns="45716" rtlCol="0"/>
          <a:lstStyle>
            <a:lvl1pPr algn="l">
              <a:defRPr sz="1200"/>
            </a:lvl1pPr>
          </a:lstStyle>
          <a:p>
            <a:endParaRPr dirty="0"/>
          </a:p>
        </p:txBody>
      </p:sp>
      <p:sp>
        <p:nvSpPr>
          <p:cNvPr id="3" name="Date Placeholder 2"/>
          <p:cNvSpPr>
            <a:spLocks noGrp="1"/>
          </p:cNvSpPr>
          <p:nvPr>
            <p:ph type="dt" idx="1"/>
          </p:nvPr>
        </p:nvSpPr>
        <p:spPr>
          <a:xfrm>
            <a:off x="5179484" y="1"/>
            <a:ext cx="3962400" cy="344091"/>
          </a:xfrm>
          <a:prstGeom prst="rect">
            <a:avLst/>
          </a:prstGeom>
        </p:spPr>
        <p:txBody>
          <a:bodyPr vert="horz" lIns="91432" tIns="45716" rIns="91432" bIns="45716" rtlCol="0"/>
          <a:lstStyle>
            <a:lvl1pPr algn="r">
              <a:defRPr sz="1200"/>
            </a:lvl1pPr>
          </a:lstStyle>
          <a:p>
            <a:fld id="{099F0E23-F7ED-4F2A-A714-D2035184D6FA}" type="datetimeFigureOut">
              <a:rPr lang="en-US"/>
              <a:t>2/12/2014</a:t>
            </a:fld>
            <a:endParaRPr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32" tIns="45716" rIns="91432" bIns="45716" rtlCol="0" anchor="ctr"/>
          <a:lstStyle/>
          <a:p>
            <a:endParaRPr dirty="0"/>
          </a:p>
        </p:txBody>
      </p:sp>
      <p:sp>
        <p:nvSpPr>
          <p:cNvPr id="5" name="Notes Placeholder 4"/>
          <p:cNvSpPr>
            <a:spLocks noGrp="1"/>
          </p:cNvSpPr>
          <p:nvPr>
            <p:ph type="body" sz="quarter" idx="3"/>
          </p:nvPr>
        </p:nvSpPr>
        <p:spPr>
          <a:xfrm>
            <a:off x="914400" y="3300413"/>
            <a:ext cx="7315200" cy="2314575"/>
          </a:xfrm>
          <a:prstGeom prst="rect">
            <a:avLst/>
          </a:prstGeom>
        </p:spPr>
        <p:txBody>
          <a:bodyPr vert="horz" lIns="91432" tIns="45716" rIns="91432" bIns="45716"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513911"/>
            <a:ext cx="3962400" cy="344090"/>
          </a:xfrm>
          <a:prstGeom prst="rect">
            <a:avLst/>
          </a:prstGeom>
        </p:spPr>
        <p:txBody>
          <a:bodyPr vert="horz" lIns="91432" tIns="45716" rIns="91432" bIns="45716" rtlCol="0" anchor="b"/>
          <a:lstStyle>
            <a:lvl1pPr algn="l">
              <a:defRPr sz="1200"/>
            </a:lvl1pPr>
          </a:lstStyle>
          <a:p>
            <a:endParaRPr dirty="0"/>
          </a:p>
        </p:txBody>
      </p:sp>
      <p:sp>
        <p:nvSpPr>
          <p:cNvPr id="7" name="Slide Number Placeholder 6"/>
          <p:cNvSpPr>
            <a:spLocks noGrp="1"/>
          </p:cNvSpPr>
          <p:nvPr>
            <p:ph type="sldNum" sz="quarter" idx="5"/>
          </p:nvPr>
        </p:nvSpPr>
        <p:spPr>
          <a:xfrm>
            <a:off x="5179484" y="6513911"/>
            <a:ext cx="3962400" cy="344090"/>
          </a:xfrm>
          <a:prstGeom prst="rect">
            <a:avLst/>
          </a:prstGeom>
        </p:spPr>
        <p:txBody>
          <a:bodyPr vert="horz" lIns="91432" tIns="45716" rIns="91432" bIns="45716" rtlCol="0" anchor="b"/>
          <a:lstStyle>
            <a:lvl1pPr algn="r">
              <a:defRPr sz="1200"/>
            </a:lvl1pPr>
          </a:lstStyle>
          <a:p>
            <a:fld id="{E3E0A9B3-DD19-4190-8ACC-FE558568DD7B}" type="slidenum">
              <a:rPr/>
              <a:t>‹#›</a:t>
            </a:fld>
            <a:endParaRPr dirty="0"/>
          </a:p>
        </p:txBody>
      </p:sp>
    </p:spTree>
    <p:extLst>
      <p:ext uri="{BB962C8B-B14F-4D97-AF65-F5344CB8AC3E}">
        <p14:creationId xmlns:p14="http://schemas.microsoft.com/office/powerpoint/2010/main" val="1679752148"/>
      </p:ext>
    </p:extLst>
  </p:cSld>
  <p:clrMap bg1="lt1" tx1="dk1" bg2="lt2" tx2="dk2" accent1="accent1" accent2="accent2" accent3="accent3" accent4="accent4" accent5="accent5" accent6="accent6" hlink="hlink" folHlink="folHlink"/>
  <p:notesStyle>
    <a:lvl1pPr marL="0" algn="l" defTabSz="879111" rtl="0" eaLnBrk="1" latinLnBrk="0" hangingPunct="1">
      <a:defRPr sz="1100" kern="1200">
        <a:solidFill>
          <a:schemeClr val="tx1"/>
        </a:solidFill>
        <a:latin typeface="+mn-lt"/>
        <a:ea typeface="+mn-ea"/>
        <a:cs typeface="+mn-cs"/>
      </a:defRPr>
    </a:lvl1pPr>
    <a:lvl2pPr marL="439556" algn="l" defTabSz="879111" rtl="0" eaLnBrk="1" latinLnBrk="0" hangingPunct="1">
      <a:defRPr sz="1100" kern="1200">
        <a:solidFill>
          <a:schemeClr val="tx1"/>
        </a:solidFill>
        <a:latin typeface="+mn-lt"/>
        <a:ea typeface="+mn-ea"/>
        <a:cs typeface="+mn-cs"/>
      </a:defRPr>
    </a:lvl2pPr>
    <a:lvl3pPr marL="879111" algn="l" defTabSz="879111" rtl="0" eaLnBrk="1" latinLnBrk="0" hangingPunct="1">
      <a:defRPr sz="1100" kern="1200">
        <a:solidFill>
          <a:schemeClr val="tx1"/>
        </a:solidFill>
        <a:latin typeface="+mn-lt"/>
        <a:ea typeface="+mn-ea"/>
        <a:cs typeface="+mn-cs"/>
      </a:defRPr>
    </a:lvl3pPr>
    <a:lvl4pPr marL="1318667" algn="l" defTabSz="879111" rtl="0" eaLnBrk="1" latinLnBrk="0" hangingPunct="1">
      <a:defRPr sz="1100" kern="1200">
        <a:solidFill>
          <a:schemeClr val="tx1"/>
        </a:solidFill>
        <a:latin typeface="+mn-lt"/>
        <a:ea typeface="+mn-ea"/>
        <a:cs typeface="+mn-cs"/>
      </a:defRPr>
    </a:lvl4pPr>
    <a:lvl5pPr marL="1758223" algn="l" defTabSz="879111" rtl="0" eaLnBrk="1" latinLnBrk="0" hangingPunct="1">
      <a:defRPr sz="1100" kern="1200">
        <a:solidFill>
          <a:schemeClr val="tx1"/>
        </a:solidFill>
        <a:latin typeface="+mn-lt"/>
        <a:ea typeface="+mn-ea"/>
        <a:cs typeface="+mn-cs"/>
      </a:defRPr>
    </a:lvl5pPr>
    <a:lvl6pPr marL="2197779" algn="l" defTabSz="879111" rtl="0" eaLnBrk="1" latinLnBrk="0" hangingPunct="1">
      <a:defRPr sz="1100" kern="1200">
        <a:solidFill>
          <a:schemeClr val="tx1"/>
        </a:solidFill>
        <a:latin typeface="+mn-lt"/>
        <a:ea typeface="+mn-ea"/>
        <a:cs typeface="+mn-cs"/>
      </a:defRPr>
    </a:lvl6pPr>
    <a:lvl7pPr marL="2637334" algn="l" defTabSz="879111" rtl="0" eaLnBrk="1" latinLnBrk="0" hangingPunct="1">
      <a:defRPr sz="1100" kern="1200">
        <a:solidFill>
          <a:schemeClr val="tx1"/>
        </a:solidFill>
        <a:latin typeface="+mn-lt"/>
        <a:ea typeface="+mn-ea"/>
        <a:cs typeface="+mn-cs"/>
      </a:defRPr>
    </a:lvl7pPr>
    <a:lvl8pPr marL="3076890" algn="l" defTabSz="879111" rtl="0" eaLnBrk="1" latinLnBrk="0" hangingPunct="1">
      <a:defRPr sz="1100" kern="1200">
        <a:solidFill>
          <a:schemeClr val="tx1"/>
        </a:solidFill>
        <a:latin typeface="+mn-lt"/>
        <a:ea typeface="+mn-ea"/>
        <a:cs typeface="+mn-cs"/>
      </a:defRPr>
    </a:lvl8pPr>
    <a:lvl9pPr marL="3516446" algn="l" defTabSz="87911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1</a:t>
            </a:fld>
            <a:endParaRPr lang="en-US" dirty="0"/>
          </a:p>
        </p:txBody>
      </p:sp>
    </p:spTree>
    <p:extLst>
      <p:ext uri="{BB962C8B-B14F-4D97-AF65-F5344CB8AC3E}">
        <p14:creationId xmlns:p14="http://schemas.microsoft.com/office/powerpoint/2010/main" val="1236621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816430" y="3300413"/>
            <a:ext cx="7462157" cy="2314575"/>
          </a:xfrm>
        </p:spPr>
        <p:txBody>
          <a:bodyPr/>
          <a:lstStyle/>
          <a:p>
            <a:pPr algn="l"/>
            <a:r>
              <a:rPr lang="en-US" dirty="0" smtClean="0"/>
              <a:t>Key players whose work influenced me:</a:t>
            </a:r>
          </a:p>
          <a:p>
            <a:pPr algn="l"/>
            <a:endParaRPr lang="en-US" dirty="0"/>
          </a:p>
          <a:p>
            <a:pPr algn="l"/>
            <a:r>
              <a:rPr lang="en-US" dirty="0" smtClean="0"/>
              <a:t>Frank Schmidt: Early in my career I researched the aptitude demands of jobs to improve career counseling. Schmidt, a personnel selection psychologist, was at that time co-developing meta-analysis &amp; showing the generality of g in predicting job performance—a revolution in that field. </a:t>
            </a:r>
          </a:p>
          <a:p>
            <a:pPr algn="l"/>
            <a:endParaRPr lang="en-US" dirty="0"/>
          </a:p>
          <a:p>
            <a:r>
              <a:rPr lang="en-US" dirty="0" smtClean="0"/>
              <a:t>Arthur Jensen: This </a:t>
            </a:r>
            <a:r>
              <a:rPr lang="en-US" dirty="0" smtClean="0"/>
              <a:t>great </a:t>
            </a:r>
            <a:r>
              <a:rPr lang="en-US" dirty="0" err="1" smtClean="0"/>
              <a:t>psychometrician</a:t>
            </a:r>
            <a:r>
              <a:rPr lang="en-US" dirty="0" smtClean="0"/>
              <a:t> and experimentalist was then reintroducing </a:t>
            </a:r>
            <a:r>
              <a:rPr lang="en-US" dirty="0"/>
              <a:t>Spearman’s </a:t>
            </a:r>
            <a:r>
              <a:rPr lang="en-US" i="1" dirty="0"/>
              <a:t>g </a:t>
            </a:r>
            <a:r>
              <a:rPr lang="en-US" dirty="0" smtClean="0"/>
              <a:t>to psychology </a:t>
            </a:r>
            <a:r>
              <a:rPr lang="en-US" i="1" dirty="0" smtClean="0"/>
              <a:t>&amp; </a:t>
            </a:r>
            <a:r>
              <a:rPr lang="en-US" dirty="0" smtClean="0"/>
              <a:t>documenting  its evidentiary (</a:t>
            </a:r>
            <a:r>
              <a:rPr lang="en-US" dirty="0" err="1" smtClean="0"/>
              <a:t>nomological</a:t>
            </a:r>
            <a:r>
              <a:rPr lang="en-US" dirty="0" smtClean="0"/>
              <a:t>) </a:t>
            </a:r>
            <a:r>
              <a:rPr lang="en-US" dirty="0"/>
              <a:t>network </a:t>
            </a:r>
            <a:r>
              <a:rPr lang="en-US" dirty="0" smtClean="0"/>
              <a:t>from </a:t>
            </a:r>
            <a:r>
              <a:rPr lang="en-US" dirty="0"/>
              <a:t>genes to life </a:t>
            </a:r>
            <a:r>
              <a:rPr lang="en-US" dirty="0" smtClean="0"/>
              <a:t>outcomes. No one has done more than he to validate the construct of </a:t>
            </a:r>
            <a:r>
              <a:rPr lang="en-US" i="1" dirty="0" smtClean="0"/>
              <a:t>g, </a:t>
            </a:r>
            <a:r>
              <a:rPr lang="en-US" dirty="0" smtClean="0"/>
              <a:t>not just psychometrically, but also at the level of genes, physiology, academic and job performance, and socioeconomic outcomes. He was rated as one of the top 50 living psychologists of the 20</a:t>
            </a:r>
            <a:r>
              <a:rPr lang="en-US" baseline="30000" dirty="0" smtClean="0"/>
              <a:t>th</a:t>
            </a:r>
            <a:r>
              <a:rPr lang="en-US" dirty="0" smtClean="0"/>
              <a:t> century. (He passed away in 2012.)</a:t>
            </a:r>
          </a:p>
          <a:p>
            <a:endParaRPr lang="en-US" dirty="0"/>
          </a:p>
          <a:p>
            <a:r>
              <a:rPr lang="en-US" dirty="0" smtClean="0"/>
              <a:t>Like all the other pioneers I describe, their work was initially quite “controversial.”  </a:t>
            </a:r>
            <a:endParaRPr lang="en-US" dirty="0"/>
          </a:p>
          <a:p>
            <a:pPr algn="l"/>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10</a:t>
            </a:fld>
            <a:endParaRPr lang="en-US" dirty="0"/>
          </a:p>
        </p:txBody>
      </p:sp>
    </p:spTree>
    <p:extLst>
      <p:ext uri="{BB962C8B-B14F-4D97-AF65-F5344CB8AC3E}">
        <p14:creationId xmlns:p14="http://schemas.microsoft.com/office/powerpoint/2010/main" val="3028875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algn="l"/>
            <a:r>
              <a:rPr lang="en-US" dirty="0" smtClean="0"/>
              <a:t>Then:</a:t>
            </a:r>
          </a:p>
          <a:p>
            <a:pPr algn="l"/>
            <a:r>
              <a:rPr lang="en-US" dirty="0" smtClean="0"/>
              <a:t>Robert Gordon, a sociologist, has a knack for seeing how traits play out in the minutiae of daily life, but also how variation in traits such as intelligence can gradually shape social relations and social structure. His work on the psychometrics of everyday life as an intelligence test particularly influenced my thinking. </a:t>
            </a:r>
          </a:p>
          <a:p>
            <a:pPr algn="l"/>
            <a:endParaRPr lang="en-US" dirty="0" smtClean="0"/>
          </a:p>
          <a:p>
            <a:pPr algn="l"/>
            <a:r>
              <a:rPr lang="en-US" dirty="0" smtClean="0"/>
              <a:t>Thomas Bouchard, Jr, who founded the famous study of identical twins reared apart, provided particularly compelling early evidence on the degree to which differences in intelligence and other traits are genetically heritable (and co-heritable) vs. not—and how, stunning all of us, the heritability of intelligence </a:t>
            </a:r>
            <a:r>
              <a:rPr lang="en-US" i="1" dirty="0" smtClean="0"/>
              <a:t>increases </a:t>
            </a:r>
            <a:r>
              <a:rPr lang="en-US" dirty="0" smtClean="0"/>
              <a:t>with age. </a:t>
            </a:r>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11</a:t>
            </a:fld>
            <a:endParaRPr lang="en-US" dirty="0"/>
          </a:p>
        </p:txBody>
      </p:sp>
    </p:spTree>
    <p:extLst>
      <p:ext uri="{BB962C8B-B14F-4D97-AF65-F5344CB8AC3E}">
        <p14:creationId xmlns:p14="http://schemas.microsoft.com/office/powerpoint/2010/main" val="3665860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algn="l"/>
            <a:r>
              <a:rPr lang="en-US" dirty="0" smtClean="0"/>
              <a:t>Rosalind Arden is a documentary file maker turned PhD evolutionary psychologist who taught me how to think more like an evolutionary biologist. I am her junior author on research on g as a general fitness factor (e.g., mutation load).</a:t>
            </a:r>
          </a:p>
          <a:p>
            <a:pPr algn="l"/>
            <a:endParaRPr lang="en-US" dirty="0" smtClean="0"/>
          </a:p>
        </p:txBody>
      </p:sp>
      <p:sp>
        <p:nvSpPr>
          <p:cNvPr id="4" name="Slide Number Placeholder 3"/>
          <p:cNvSpPr>
            <a:spLocks noGrp="1"/>
          </p:cNvSpPr>
          <p:nvPr>
            <p:ph type="sldNum" sz="quarter" idx="10"/>
          </p:nvPr>
        </p:nvSpPr>
        <p:spPr/>
        <p:txBody>
          <a:bodyPr/>
          <a:lstStyle/>
          <a:p>
            <a:fld id="{E3E0A9B3-DD19-4190-8ACC-FE558568DD7B}" type="slidenum">
              <a:rPr lang="en-US" smtClean="0"/>
              <a:t>12</a:t>
            </a:fld>
            <a:endParaRPr lang="en-US" dirty="0"/>
          </a:p>
        </p:txBody>
      </p:sp>
    </p:spTree>
    <p:extLst>
      <p:ext uri="{BB962C8B-B14F-4D97-AF65-F5344CB8AC3E}">
        <p14:creationId xmlns:p14="http://schemas.microsoft.com/office/powerpoint/2010/main" val="1593681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algn="l"/>
            <a:r>
              <a:rPr lang="en-US" dirty="0" err="1" smtClean="0"/>
              <a:t>Ooops</a:t>
            </a:r>
            <a:r>
              <a:rPr lang="en-US" dirty="0" smtClean="0"/>
              <a:t>! How did those two get in there? Photo of current </a:t>
            </a:r>
            <a:r>
              <a:rPr lang="en-US" dirty="0" smtClean="0"/>
              <a:t>ISIR</a:t>
            </a:r>
            <a:r>
              <a:rPr lang="en-US" dirty="0" smtClean="0"/>
              <a:t> President (David </a:t>
            </a:r>
            <a:r>
              <a:rPr lang="en-US" dirty="0" err="1" smtClean="0"/>
              <a:t>Lubinski</a:t>
            </a:r>
            <a:r>
              <a:rPr lang="en-US" dirty="0" smtClean="0"/>
              <a:t>) and treasurer (Rich Haier) at the Albuquerque ISIR conference.</a:t>
            </a:r>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13</a:t>
            </a:fld>
            <a:endParaRPr lang="en-US" dirty="0"/>
          </a:p>
        </p:txBody>
      </p:sp>
    </p:spTree>
    <p:extLst>
      <p:ext uri="{BB962C8B-B14F-4D97-AF65-F5344CB8AC3E}">
        <p14:creationId xmlns:p14="http://schemas.microsoft.com/office/powerpoint/2010/main" val="3665860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algn="l"/>
            <a:r>
              <a:rPr lang="en-US" dirty="0" smtClean="0"/>
              <a:t>Richard Haier, a personality psychologist turned neuropsychologist, was the first researcher to study normal intelligence with brain imaging, to discover that IQ correlates (negatively) with glucose uptake in the brain, and to co-develop the leading (P-FIT) theory to explain the distributed nature of intelligence in the brain. As Jensen’s work suggested, intelligence differences can’t be traced to any particular module in the brain, but are reflected throughout it—perhaps reflecting a global property (efficiency?) of the brain.</a:t>
            </a:r>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14</a:t>
            </a:fld>
            <a:endParaRPr lang="en-US" dirty="0"/>
          </a:p>
        </p:txBody>
      </p:sp>
    </p:spTree>
    <p:extLst>
      <p:ext uri="{BB962C8B-B14F-4D97-AF65-F5344CB8AC3E}">
        <p14:creationId xmlns:p14="http://schemas.microsoft.com/office/powerpoint/2010/main" val="3385519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914400" y="3300413"/>
            <a:ext cx="7315200" cy="2692173"/>
          </a:xfrm>
        </p:spPr>
        <p:txBody>
          <a:bodyPr/>
          <a:lstStyle/>
          <a:p>
            <a:pPr algn="l"/>
            <a:r>
              <a:rPr lang="en-US" dirty="0" smtClean="0"/>
              <a:t>I’ll now </a:t>
            </a:r>
            <a:r>
              <a:rPr lang="en-US" dirty="0" smtClean="0"/>
              <a:t>illustrate how each of these individuals helped build today’s thick, multi-level, multidisciplinary, interlocking network of evidence on the general mental ability factor, g, which in turn established its construct validity and  systematic pattern of predictive validities across virtually all realms of modern life.</a:t>
            </a:r>
          </a:p>
          <a:p>
            <a:pPr algn="l"/>
            <a:endParaRPr lang="en-US" dirty="0"/>
          </a:p>
          <a:p>
            <a:pPr algn="l"/>
            <a:r>
              <a:rPr lang="en-US" dirty="0" smtClean="0"/>
              <a:t>As I noted before, Jensen contributed virtually everywhere and usually before all others. He is unique, however, for his clever and thorough work investigating the psychometrics of g—do different test batteries, different factoring methods, different demographic groups, and different cultures yield the same g? (Yes.) What place does g have among our myriad cognitive abilities? (It is the most general, and is the core of all narrower ones.) Does psychometric </a:t>
            </a:r>
            <a:r>
              <a:rPr lang="en-US" i="1" dirty="0" smtClean="0"/>
              <a:t>g </a:t>
            </a:r>
            <a:r>
              <a:rPr lang="en-US" dirty="0" smtClean="0"/>
              <a:t>correlate with non-psychometric measures of mental performance? (Yes, for example, choice reaction time, evoked response potentials). And brain structure? (Yes, brain size, number of dendrites, etc.). Are all these things co-heritable with g? (Yes, moderately to highly so.) See Jensen’s 1998 book, </a:t>
            </a:r>
            <a:r>
              <a:rPr lang="en-US" i="1" dirty="0" smtClean="0"/>
              <a:t>The </a:t>
            </a:r>
            <a:r>
              <a:rPr lang="en-US" dirty="0" smtClean="0"/>
              <a:t>g Factor.  </a:t>
            </a:r>
          </a:p>
          <a:p>
            <a:pPr algn="l"/>
            <a:endParaRPr lang="en-US" dirty="0"/>
          </a:p>
          <a:p>
            <a:pPr algn="l"/>
            <a:r>
              <a:rPr lang="en-US" dirty="0" smtClean="0"/>
              <a:t>But what particularly interested me were his analyses of which sorts of tasks are most effective in bringing forth g. That is, what makes some tasks more “</a:t>
            </a:r>
            <a:r>
              <a:rPr lang="en-US" i="1" dirty="0" smtClean="0"/>
              <a:t>g</a:t>
            </a:r>
            <a:r>
              <a:rPr lang="en-US" dirty="0" smtClean="0"/>
              <a:t> loaded” than others? This is the question that captured me. How do g loadings rise and fall across different arenas of everyday life? </a:t>
            </a:r>
          </a:p>
        </p:txBody>
      </p:sp>
      <p:sp>
        <p:nvSpPr>
          <p:cNvPr id="4" name="Slide Number Placeholder 3"/>
          <p:cNvSpPr>
            <a:spLocks noGrp="1"/>
          </p:cNvSpPr>
          <p:nvPr>
            <p:ph type="sldNum" sz="quarter" idx="10"/>
          </p:nvPr>
        </p:nvSpPr>
        <p:spPr/>
        <p:txBody>
          <a:bodyPr/>
          <a:lstStyle/>
          <a:p>
            <a:fld id="{E3E0A9B3-DD19-4190-8ACC-FE558568DD7B}" type="slidenum">
              <a:rPr lang="en-US" smtClean="0"/>
              <a:t>15</a:t>
            </a:fld>
            <a:endParaRPr lang="en-US" dirty="0"/>
          </a:p>
        </p:txBody>
      </p:sp>
    </p:spTree>
    <p:extLst>
      <p:ext uri="{BB962C8B-B14F-4D97-AF65-F5344CB8AC3E}">
        <p14:creationId xmlns:p14="http://schemas.microsoft.com/office/powerpoint/2010/main" val="2152816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algn="l"/>
            <a:r>
              <a:rPr lang="en-US" dirty="0" smtClean="0"/>
              <a:t>Frank Schmidt and his colleague John Hunter were bringing theoretical order to the empirical chaos </a:t>
            </a:r>
            <a:r>
              <a:rPr lang="en-US" dirty="0" smtClean="0"/>
              <a:t>of personnel selection psychology as I began my career. Knowing what best predicts on-the-job performance is crucial—economically, politically, and legally—for government, private, and military employers who hire, train, and promote large numbers of workers. They did so by showing that most of the chaos was owing to three statistical artifacts: sampling error, restriction in range, and measurement unreliability—all of which are rife in selection research. Once these artifacts are corrected for, predictive patterns pop out. Major findings were that general mental ability predicts performance to some degree in </a:t>
            </a:r>
            <a:r>
              <a:rPr lang="en-US" i="1" dirty="0" smtClean="0"/>
              <a:t>all </a:t>
            </a:r>
            <a:r>
              <a:rPr lang="en-US" dirty="0" smtClean="0"/>
              <a:t>jobs (called “validity generalization”), it is the best single predictor overall, and its predictive validity rises with job complexity. </a:t>
            </a:r>
          </a:p>
          <a:p>
            <a:pPr algn="l"/>
            <a:endParaRPr lang="en-US" dirty="0"/>
          </a:p>
          <a:p>
            <a:pPr algn="l"/>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16</a:t>
            </a:fld>
            <a:endParaRPr lang="en-US" dirty="0"/>
          </a:p>
        </p:txBody>
      </p:sp>
    </p:spTree>
    <p:extLst>
      <p:ext uri="{BB962C8B-B14F-4D97-AF65-F5344CB8AC3E}">
        <p14:creationId xmlns:p14="http://schemas.microsoft.com/office/powerpoint/2010/main" val="192022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
            </a:r>
            <a:br>
              <a:rPr lang="en-US" dirty="0"/>
            </a:br>
            <a:r>
              <a:rPr lang="en-US" dirty="0"/>
              <a:t>Robert Gordon is a rare sociologist—one who early recognized the profound importance of intelligence differences for social life. </a:t>
            </a:r>
            <a:r>
              <a:rPr lang="en-US" dirty="0" smtClean="0"/>
              <a:t>He is unique in tracing the cumulative effects of population variation in g from the individual to the cultural level. Jensen referred to this as the </a:t>
            </a:r>
            <a:r>
              <a:rPr lang="en-US" i="1" dirty="0" smtClean="0"/>
              <a:t>horizontal</a:t>
            </a:r>
            <a:r>
              <a:rPr lang="en-US" dirty="0" smtClean="0"/>
              <a:t> correlates of g.</a:t>
            </a:r>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17</a:t>
            </a:fld>
            <a:endParaRPr lang="en-US" dirty="0"/>
          </a:p>
        </p:txBody>
      </p:sp>
    </p:spTree>
    <p:extLst>
      <p:ext uri="{BB962C8B-B14F-4D97-AF65-F5344CB8AC3E}">
        <p14:creationId xmlns:p14="http://schemas.microsoft.com/office/powerpoint/2010/main" val="895735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algn="l"/>
            <a:r>
              <a:rPr lang="en-US" dirty="0" smtClean="0"/>
              <a:t>By contrast, Rosalind Arden has focused on the deepest “vertical” aspects of human to variation in </a:t>
            </a:r>
            <a:r>
              <a:rPr lang="en-US" i="1" dirty="0" smtClean="0"/>
              <a:t>g</a:t>
            </a:r>
            <a:r>
              <a:rPr lang="en-US" dirty="0" smtClean="0"/>
              <a:t>—</a:t>
            </a:r>
            <a:r>
              <a:rPr lang="en-US" dirty="0" smtClean="0"/>
              <a:t>the evolutionary roots of both genetic and phenotypic variation from a </a:t>
            </a:r>
            <a:r>
              <a:rPr lang="en-US" i="1" dirty="0" smtClean="0"/>
              <a:t>psychometrically informed </a:t>
            </a:r>
            <a:r>
              <a:rPr lang="en-US" dirty="0" smtClean="0"/>
              <a:t>understanding of intelligence</a:t>
            </a:r>
            <a:r>
              <a:rPr lang="en-US" i="1" dirty="0" smtClean="0"/>
              <a:t>.</a:t>
            </a:r>
            <a:r>
              <a:rPr lang="en-US" dirty="0" smtClean="0"/>
              <a:t> </a:t>
            </a:r>
          </a:p>
          <a:p>
            <a:pPr algn="l"/>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18</a:t>
            </a:fld>
            <a:endParaRPr lang="en-US" dirty="0"/>
          </a:p>
        </p:txBody>
      </p:sp>
    </p:spTree>
    <p:extLst>
      <p:ext uri="{BB962C8B-B14F-4D97-AF65-F5344CB8AC3E}">
        <p14:creationId xmlns:p14="http://schemas.microsoft.com/office/powerpoint/2010/main" val="1140134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algn="l"/>
            <a:r>
              <a:rPr lang="en-US" dirty="0"/>
              <a:t/>
            </a:r>
            <a:br>
              <a:rPr lang="en-US" dirty="0"/>
            </a:br>
            <a:r>
              <a:rPr lang="en-US" dirty="0" smtClean="0"/>
              <a:t>Tom Bouchard’s findings on the genetics of traits and outcomes, both psychological and physical, helped to constrain theorizing about the causes and consequences of intelligence differences. His findings rule out some popular causal explanations for differences in intelligence and life outcomes and why they correlate.      </a:t>
            </a:r>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19</a:t>
            </a:fld>
            <a:endParaRPr lang="en-US" dirty="0"/>
          </a:p>
        </p:txBody>
      </p:sp>
    </p:spTree>
    <p:extLst>
      <p:ext uri="{BB962C8B-B14F-4D97-AF65-F5344CB8AC3E}">
        <p14:creationId xmlns:p14="http://schemas.microsoft.com/office/powerpoint/2010/main" val="132259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2</a:t>
            </a:fld>
            <a:endParaRPr lang="en-US" dirty="0"/>
          </a:p>
        </p:txBody>
      </p:sp>
    </p:spTree>
    <p:extLst>
      <p:ext uri="{BB962C8B-B14F-4D97-AF65-F5344CB8AC3E}">
        <p14:creationId xmlns:p14="http://schemas.microsoft.com/office/powerpoint/2010/main" val="993010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algn="l"/>
            <a:r>
              <a:rPr lang="en-US" dirty="0" smtClean="0"/>
              <a:t>Rich Haier’s work has instigated a flood of neuroimaging studies on intelligence, while encouraging more psychometric sophistication in their </a:t>
            </a:r>
            <a:r>
              <a:rPr lang="en-US" dirty="0" smtClean="0"/>
              <a:t>c</a:t>
            </a:r>
            <a:r>
              <a:rPr lang="en-US" dirty="0" smtClean="0"/>
              <a:t>onduct and interpretation. </a:t>
            </a:r>
            <a:endParaRPr lang="en-US" dirty="0" smtClean="0"/>
          </a:p>
        </p:txBody>
      </p:sp>
      <p:sp>
        <p:nvSpPr>
          <p:cNvPr id="4" name="Slide Number Placeholder 3"/>
          <p:cNvSpPr>
            <a:spLocks noGrp="1"/>
          </p:cNvSpPr>
          <p:nvPr>
            <p:ph type="sldNum" sz="quarter" idx="10"/>
          </p:nvPr>
        </p:nvSpPr>
        <p:spPr/>
        <p:txBody>
          <a:bodyPr/>
          <a:lstStyle/>
          <a:p>
            <a:fld id="{E3E0A9B3-DD19-4190-8ACC-FE558568DD7B}" type="slidenum">
              <a:rPr lang="en-US" smtClean="0"/>
              <a:t>20</a:t>
            </a:fld>
            <a:endParaRPr lang="en-US" dirty="0"/>
          </a:p>
        </p:txBody>
      </p:sp>
    </p:spTree>
    <p:extLst>
      <p:ext uri="{BB962C8B-B14F-4D97-AF65-F5344CB8AC3E}">
        <p14:creationId xmlns:p14="http://schemas.microsoft.com/office/powerpoint/2010/main" val="2270355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algn="l"/>
            <a:r>
              <a:rPr lang="en-US" dirty="0" smtClean="0"/>
              <a:t>My own work has focused on explicating how evolved variation in human intelligence shapes the lives of individuals, groups, and </a:t>
            </a:r>
            <a:r>
              <a:rPr lang="en-US" dirty="0" smtClean="0"/>
              <a:t>social structure itself, especially as modern life becomes more complex. </a:t>
            </a:r>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21</a:t>
            </a:fld>
            <a:endParaRPr lang="en-US" dirty="0"/>
          </a:p>
        </p:txBody>
      </p:sp>
    </p:spTree>
    <p:extLst>
      <p:ext uri="{BB962C8B-B14F-4D97-AF65-F5344CB8AC3E}">
        <p14:creationId xmlns:p14="http://schemas.microsoft.com/office/powerpoint/2010/main" val="3319099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algn="l"/>
            <a:r>
              <a:rPr lang="en-US" dirty="0" smtClean="0"/>
              <a:t>In sum, these individuals illustrate how the broad and dense </a:t>
            </a:r>
            <a:r>
              <a:rPr lang="en-US" dirty="0" err="1" smtClean="0"/>
              <a:t>nomological</a:t>
            </a:r>
            <a:r>
              <a:rPr lang="en-US" dirty="0" smtClean="0"/>
              <a:t> network for g has developed. </a:t>
            </a:r>
            <a:r>
              <a:rPr lang="en-US" dirty="0" smtClean="0"/>
              <a:t>It is not just the piling up of studies, but diverse kinds of studies providing </a:t>
            </a:r>
            <a:r>
              <a:rPr lang="en-US" dirty="0" err="1" smtClean="0"/>
              <a:t>c</a:t>
            </a:r>
            <a:r>
              <a:rPr lang="en-US" i="1" dirty="0" err="1" smtClean="0"/>
              <a:t>onsilient</a:t>
            </a:r>
            <a:r>
              <a:rPr lang="en-US" i="1" dirty="0" smtClean="0"/>
              <a:t> </a:t>
            </a:r>
            <a:r>
              <a:rPr lang="en-US" dirty="0" smtClean="0"/>
              <a:t>results—that create a theoretically coherent pattern</a:t>
            </a:r>
            <a:r>
              <a:rPr lang="en-US" dirty="0" smtClean="0"/>
              <a:t> that also allows us to make novel predictions. </a:t>
            </a:r>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22</a:t>
            </a:fld>
            <a:endParaRPr lang="en-US" dirty="0"/>
          </a:p>
        </p:txBody>
      </p:sp>
    </p:spTree>
    <p:extLst>
      <p:ext uri="{BB962C8B-B14F-4D97-AF65-F5344CB8AC3E}">
        <p14:creationId xmlns:p14="http://schemas.microsoft.com/office/powerpoint/2010/main" val="1284061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0A9B3-DD19-4190-8ACC-FE558568DD7B}" type="slidenum">
              <a:rPr lang="en-US" smtClean="0"/>
              <a:t>23</a:t>
            </a:fld>
            <a:endParaRPr lang="en-US" dirty="0"/>
          </a:p>
        </p:txBody>
      </p:sp>
    </p:spTree>
    <p:extLst>
      <p:ext uri="{BB962C8B-B14F-4D97-AF65-F5344CB8AC3E}">
        <p14:creationId xmlns:p14="http://schemas.microsoft.com/office/powerpoint/2010/main" val="711139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are too young to have experienced the Dark Ages of intelligence, so you may not realize how far the field has advanced since I </a:t>
            </a:r>
            <a:r>
              <a:rPr lang="en-US" dirty="0" smtClean="0"/>
              <a:t>was a graduate student. </a:t>
            </a:r>
            <a:r>
              <a:rPr lang="en-US" dirty="0"/>
              <a:t>I will therefore give you a sense of the times, and what I mean when I say intelligence </a:t>
            </a:r>
            <a:r>
              <a:rPr lang="en-US" dirty="0" smtClean="0"/>
              <a:t>had </a:t>
            </a:r>
            <a:r>
              <a:rPr lang="en-US" dirty="0"/>
              <a:t>been lost by the time I entered graduate school in 1973—and why it would stay lost for years to come.  </a:t>
            </a:r>
          </a:p>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24</a:t>
            </a:fld>
            <a:endParaRPr lang="en-US" dirty="0"/>
          </a:p>
        </p:txBody>
      </p:sp>
    </p:spTree>
    <p:extLst>
      <p:ext uri="{BB962C8B-B14F-4D97-AF65-F5344CB8AC3E}">
        <p14:creationId xmlns:p14="http://schemas.microsoft.com/office/powerpoint/2010/main" val="3543916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smtClean="0"/>
              <a:t>To quickly preview, the social sciences denied any role</a:t>
            </a:r>
            <a:r>
              <a:rPr lang="en-US" baseline="0" dirty="0" smtClean="0"/>
              <a:t> for biology (left</a:t>
            </a:r>
            <a:r>
              <a:rPr lang="en-US" dirty="0" smtClean="0"/>
              <a:t> side of figure)</a:t>
            </a:r>
            <a:r>
              <a:rPr lang="en-US" baseline="0" dirty="0" smtClean="0"/>
              <a:t>;</a:t>
            </a:r>
            <a:r>
              <a:rPr lang="en-US" dirty="0" smtClean="0"/>
              <a:t> and they attributed all differences</a:t>
            </a:r>
            <a:r>
              <a:rPr lang="en-US" baseline="0" dirty="0" smtClean="0"/>
              <a:t> in traits, performance,</a:t>
            </a:r>
            <a:r>
              <a:rPr lang="en-US" dirty="0" smtClean="0"/>
              <a:t> and </a:t>
            </a:r>
            <a:r>
              <a:rPr lang="en-US" baseline="0" dirty="0" smtClean="0"/>
              <a:t>life outcomes to </a:t>
            </a:r>
            <a:r>
              <a:rPr lang="en-US" baseline="0" dirty="0" smtClean="0"/>
              <a:t>“social </a:t>
            </a:r>
            <a:r>
              <a:rPr lang="en-US" baseline="0" dirty="0" smtClean="0"/>
              <a:t>structure.” </a:t>
            </a:r>
            <a:endParaRPr lang="en-US" dirty="0" smtClean="0"/>
          </a:p>
          <a:p>
            <a:r>
              <a:rPr lang="en-US" dirty="0" smtClean="0"/>
              <a:t> </a:t>
            </a:r>
            <a:endParaRPr lang="en-US" dirty="0" smtClean="0"/>
          </a:p>
          <a:p>
            <a:r>
              <a:rPr lang="en-US" dirty="0" smtClean="0"/>
              <a:t>Top sociologists were arguing that </a:t>
            </a:r>
            <a:r>
              <a:rPr lang="en-US" baseline="0" dirty="0" smtClean="0"/>
              <a:t>intelligence is </a:t>
            </a:r>
            <a:r>
              <a:rPr lang="en-US" baseline="0" dirty="0" smtClean="0"/>
              <a:t>socially constructed, (evil) human hands </a:t>
            </a:r>
            <a:r>
              <a:rPr lang="en-US" baseline="0" dirty="0" smtClean="0"/>
              <a:t>are responsible </a:t>
            </a:r>
            <a:r>
              <a:rPr lang="en-US" baseline="0" dirty="0" smtClean="0"/>
              <a:t>for all social inequality, everyone </a:t>
            </a:r>
            <a:r>
              <a:rPr lang="en-US" baseline="0" dirty="0" smtClean="0"/>
              <a:t>is able </a:t>
            </a:r>
            <a:r>
              <a:rPr lang="en-US" baseline="0" dirty="0" smtClean="0"/>
              <a:t>to perform almost any job, </a:t>
            </a:r>
            <a:r>
              <a:rPr lang="en-US" baseline="0" dirty="0" smtClean="0"/>
              <a:t>and so on. </a:t>
            </a:r>
            <a:endParaRPr lang="en-US" baseline="0" dirty="0" smtClean="0"/>
          </a:p>
        </p:txBody>
      </p:sp>
      <p:sp>
        <p:nvSpPr>
          <p:cNvPr id="4" name="Slide Number Placeholder 3"/>
          <p:cNvSpPr>
            <a:spLocks noGrp="1"/>
          </p:cNvSpPr>
          <p:nvPr>
            <p:ph type="sldNum" sz="quarter" idx="10"/>
          </p:nvPr>
        </p:nvSpPr>
        <p:spPr/>
        <p:txBody>
          <a:bodyPr/>
          <a:lstStyle/>
          <a:p>
            <a:fld id="{E3E0A9B3-DD19-4190-8ACC-FE558568DD7B}" type="slidenum">
              <a:rPr lang="en-US" smtClean="0"/>
              <a:t>25</a:t>
            </a:fld>
            <a:endParaRPr lang="en-US" dirty="0"/>
          </a:p>
        </p:txBody>
      </p:sp>
    </p:spTree>
    <p:extLst>
      <p:ext uri="{BB962C8B-B14F-4D97-AF65-F5344CB8AC3E}">
        <p14:creationId xmlns:p14="http://schemas.microsoft.com/office/powerpoint/2010/main" val="3665860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a:p>
            <a:r>
              <a:rPr lang="en-US" dirty="0" smtClean="0"/>
              <a:t>I </a:t>
            </a:r>
            <a:r>
              <a:rPr lang="en-US" dirty="0"/>
              <a:t>will take a </a:t>
            </a:r>
            <a:r>
              <a:rPr lang="en-US" dirty="0" smtClean="0"/>
              <a:t>short detour </a:t>
            </a:r>
            <a:r>
              <a:rPr lang="en-US" dirty="0"/>
              <a:t>first to describe what drew me into the </a:t>
            </a:r>
            <a:r>
              <a:rPr lang="en-US" dirty="0" smtClean="0"/>
              <a:t>field</a:t>
            </a:r>
            <a:r>
              <a:rPr lang="en-US" dirty="0" smtClean="0"/>
              <a:t> </a:t>
            </a:r>
            <a:r>
              <a:rPr lang="en-US" dirty="0"/>
              <a:t>despite having no particular interest in intelligence. People and careers differ, but </a:t>
            </a:r>
            <a:r>
              <a:rPr lang="en-US" dirty="0" smtClean="0"/>
              <a:t>it might </a:t>
            </a:r>
            <a:r>
              <a:rPr lang="en-US" dirty="0"/>
              <a:t>be of interest to young </a:t>
            </a:r>
            <a:r>
              <a:rPr lang="en-US" dirty="0" smtClean="0"/>
              <a:t>scholars </a:t>
            </a:r>
            <a:r>
              <a:rPr lang="en-US" dirty="0"/>
              <a:t>to share what worked for me. </a:t>
            </a:r>
            <a:endParaRPr lang="en-US" dirty="0" smtClean="0"/>
          </a:p>
          <a:p>
            <a:endParaRPr lang="en-US" dirty="0"/>
          </a:p>
          <a:p>
            <a:r>
              <a:rPr lang="en-US" dirty="0" smtClean="0"/>
              <a:t>Particularly useful was repeatedly being the Man from Mars, which I first experienced as a Peace Corps volunteer in Malaysia. It always challenges your assu</a:t>
            </a:r>
            <a:r>
              <a:rPr lang="en-US" dirty="0" smtClean="0"/>
              <a:t>mptions, exposes what you take for granted, strips you of your jargon.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26</a:t>
            </a:fld>
            <a:endParaRPr lang="en-US" dirty="0"/>
          </a:p>
        </p:txBody>
      </p:sp>
    </p:spTree>
    <p:extLst>
      <p:ext uri="{BB962C8B-B14F-4D97-AF65-F5344CB8AC3E}">
        <p14:creationId xmlns:p14="http://schemas.microsoft.com/office/powerpoint/2010/main" val="3610578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a:p>
            <a:r>
              <a:rPr lang="en-US" dirty="0" smtClean="0"/>
              <a:t>Science in the e</a:t>
            </a:r>
            <a:r>
              <a:rPr lang="en-US" dirty="0"/>
              <a:t>arly 1960s – Differences in intelligence said to exist and are important in school and work</a:t>
            </a:r>
          </a:p>
          <a:p>
            <a:endParaRPr lang="en-US" dirty="0"/>
          </a:p>
          <a:p>
            <a:r>
              <a:rPr lang="en-US" dirty="0" smtClean="0"/>
              <a:t>But b</a:t>
            </a:r>
            <a:r>
              <a:rPr lang="en-US" dirty="0"/>
              <a:t>y early 1970s, social scientists insisted that differences in intelligence do</a:t>
            </a:r>
            <a:r>
              <a:rPr lang="en-US" dirty="0" smtClean="0"/>
              <a:t>n’t exist, aren’t </a:t>
            </a:r>
            <a:r>
              <a:rPr lang="en-US" dirty="0"/>
              <a:t>important, or </a:t>
            </a:r>
            <a:r>
              <a:rPr lang="en-US" dirty="0" smtClean="0"/>
              <a:t>are</a:t>
            </a:r>
            <a:r>
              <a:rPr lang="en-US" dirty="0"/>
              <a:t> harmful to acknowledge.</a:t>
            </a:r>
          </a:p>
          <a:p>
            <a:endParaRPr lang="en-US" dirty="0"/>
          </a:p>
          <a:p>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27</a:t>
            </a:fld>
            <a:endParaRPr lang="en-US" dirty="0"/>
          </a:p>
        </p:txBody>
      </p:sp>
    </p:spTree>
    <p:extLst>
      <p:ext uri="{BB962C8B-B14F-4D97-AF65-F5344CB8AC3E}">
        <p14:creationId xmlns:p14="http://schemas.microsoft.com/office/powerpoint/2010/main" val="3665860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Social privilege theory reigns. </a:t>
            </a:r>
            <a:r>
              <a:rPr lang="en-US" dirty="0" smtClean="0"/>
              <a:t>Inequality (re)produces inequality.</a:t>
            </a:r>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28</a:t>
            </a:fld>
            <a:endParaRPr lang="en-US" dirty="0"/>
          </a:p>
        </p:txBody>
      </p:sp>
    </p:spTree>
    <p:extLst>
      <p:ext uri="{BB962C8B-B14F-4D97-AF65-F5344CB8AC3E}">
        <p14:creationId xmlns:p14="http://schemas.microsoft.com/office/powerpoint/2010/main" val="3665860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a:p>
            <a:r>
              <a:rPr lang="en-US" dirty="0"/>
              <a:t>Sociologists assumed that differences in achievements and abilities are created by differences in social privilege</a:t>
            </a:r>
          </a:p>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29</a:t>
            </a:fld>
            <a:endParaRPr lang="en-US" dirty="0"/>
          </a:p>
        </p:txBody>
      </p:sp>
    </p:spTree>
    <p:extLst>
      <p:ext uri="{BB962C8B-B14F-4D97-AF65-F5344CB8AC3E}">
        <p14:creationId xmlns:p14="http://schemas.microsoft.com/office/powerpoint/2010/main" val="366586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3</a:t>
            </a:fld>
            <a:endParaRPr lang="en-US" dirty="0"/>
          </a:p>
        </p:txBody>
      </p:sp>
    </p:spTree>
    <p:extLst>
      <p:ext uri="{BB962C8B-B14F-4D97-AF65-F5344CB8AC3E}">
        <p14:creationId xmlns:p14="http://schemas.microsoft.com/office/powerpoint/2010/main" val="993010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S</a:t>
            </a:r>
            <a:r>
              <a:rPr lang="en-US" dirty="0" smtClean="0"/>
              <a:t>ociologists argued that people</a:t>
            </a:r>
            <a:r>
              <a:rPr lang="en-US" baseline="0" dirty="0" smtClean="0"/>
              <a:t> are born with the same </a:t>
            </a:r>
            <a:r>
              <a:rPr lang="en-US" baseline="0" dirty="0" smtClean="0"/>
              <a:t>abilities, interests, and ambitions. Social privileges </a:t>
            </a:r>
            <a:r>
              <a:rPr lang="en-US" baseline="0" dirty="0" smtClean="0"/>
              <a:t>determine</a:t>
            </a:r>
            <a:r>
              <a:rPr lang="en-US" dirty="0" smtClean="0"/>
              <a:t> </a:t>
            </a:r>
            <a:r>
              <a:rPr lang="en-US" baseline="0" dirty="0" smtClean="0"/>
              <a:t>who gets </a:t>
            </a:r>
            <a:r>
              <a:rPr lang="en-US" baseline="0" dirty="0" smtClean="0"/>
              <a:t>ahead, but the privileged </a:t>
            </a:r>
            <a:r>
              <a:rPr lang="en-US" dirty="0" smtClean="0"/>
              <a:t>camouflage their advantages as</a:t>
            </a:r>
            <a:r>
              <a:rPr lang="en-US" baseline="0" dirty="0" smtClean="0"/>
              <a:t> </a:t>
            </a:r>
            <a:r>
              <a:rPr lang="en-US" baseline="0" dirty="0" smtClean="0"/>
              <a:t>“merit,” such as </a:t>
            </a:r>
            <a:r>
              <a:rPr lang="en-US" baseline="0" dirty="0" smtClean="0"/>
              <a:t>with IQ </a:t>
            </a:r>
            <a:r>
              <a:rPr lang="en-US" baseline="0" dirty="0" smtClean="0"/>
              <a:t>test scores. </a:t>
            </a:r>
            <a:r>
              <a:rPr lang="en-US" baseline="0" dirty="0" smtClean="0"/>
              <a:t>Yes, an </a:t>
            </a:r>
            <a:r>
              <a:rPr lang="en-US" baseline="0" dirty="0" smtClean="0"/>
              <a:t>occupation’s prestige </a:t>
            </a:r>
            <a:r>
              <a:rPr lang="en-US" baseline="0" dirty="0" smtClean="0"/>
              <a:t>correlates </a:t>
            </a:r>
            <a:r>
              <a:rPr lang="en-US" baseline="0" dirty="0" smtClean="0"/>
              <a:t>almost perfectly with its incumbents’ average IQ, but </a:t>
            </a:r>
            <a:r>
              <a:rPr lang="en-US" baseline="0" dirty="0" smtClean="0"/>
              <a:t>IQ is said to signal </a:t>
            </a:r>
            <a:r>
              <a:rPr lang="en-US" baseline="0" dirty="0" smtClean="0"/>
              <a:t>privilege, not competence.    </a:t>
            </a:r>
          </a:p>
          <a:p>
            <a:endParaRPr lang="en-US" baseline="0" dirty="0" smtClean="0"/>
          </a:p>
          <a:p>
            <a:r>
              <a:rPr lang="en-US" baseline="0" dirty="0" smtClean="0"/>
              <a:t>The data </a:t>
            </a:r>
            <a:r>
              <a:rPr lang="en-US" baseline="0" dirty="0" smtClean="0"/>
              <a:t>seemed </a:t>
            </a:r>
            <a:r>
              <a:rPr lang="en-US" baseline="0" dirty="0" smtClean="0"/>
              <a:t>solid, but the explanation didn’t fit the real world. It fit the new neo-Marxist fervor in sociology, but not common sense. But what would be a better explanation?   </a:t>
            </a:r>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30</a:t>
            </a:fld>
            <a:endParaRPr lang="en-US" dirty="0"/>
          </a:p>
        </p:txBody>
      </p:sp>
    </p:spTree>
    <p:extLst>
      <p:ext uri="{BB962C8B-B14F-4D97-AF65-F5344CB8AC3E}">
        <p14:creationId xmlns:p14="http://schemas.microsoft.com/office/powerpoint/2010/main" val="3665860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still see the same arguments now as then, despite now having evidence to contrary</a:t>
            </a:r>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31</a:t>
            </a:fld>
            <a:endParaRPr lang="en-US" dirty="0"/>
          </a:p>
        </p:txBody>
      </p:sp>
    </p:spTree>
    <p:extLst>
      <p:ext uri="{BB962C8B-B14F-4D97-AF65-F5344CB8AC3E}">
        <p14:creationId xmlns:p14="http://schemas.microsoft.com/office/powerpoint/2010/main" val="3273404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32</a:t>
            </a:fld>
            <a:endParaRPr lang="en-US" dirty="0"/>
          </a:p>
        </p:txBody>
      </p:sp>
    </p:spTree>
    <p:extLst>
      <p:ext uri="{BB962C8B-B14F-4D97-AF65-F5344CB8AC3E}">
        <p14:creationId xmlns:p14="http://schemas.microsoft.com/office/powerpoint/2010/main" val="4283562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0A9B3-DD19-4190-8ACC-FE558568DD7B}" type="slidenum">
              <a:rPr lang="en-US" smtClean="0"/>
              <a:t>33</a:t>
            </a:fld>
            <a:endParaRPr lang="en-US" dirty="0"/>
          </a:p>
        </p:txBody>
      </p:sp>
    </p:spTree>
    <p:extLst>
      <p:ext uri="{BB962C8B-B14F-4D97-AF65-F5344CB8AC3E}">
        <p14:creationId xmlns:p14="http://schemas.microsoft.com/office/powerpoint/2010/main" val="2320915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0A9B3-DD19-4190-8ACC-FE558568DD7B}" type="slidenum">
              <a:rPr lang="en-US" smtClean="0"/>
              <a:t>34</a:t>
            </a:fld>
            <a:endParaRPr lang="en-US" dirty="0"/>
          </a:p>
        </p:txBody>
      </p:sp>
    </p:spTree>
    <p:extLst>
      <p:ext uri="{BB962C8B-B14F-4D97-AF65-F5344CB8AC3E}">
        <p14:creationId xmlns:p14="http://schemas.microsoft.com/office/powerpoint/2010/main" val="2147191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AB10D-D189-4960-B289-9122E1346E4A}" type="slidenum">
              <a:rPr lang="en-US"/>
              <a:pPr/>
              <a:t>35</a:t>
            </a:fld>
            <a:endParaRPr lang="en-US"/>
          </a:p>
        </p:txBody>
      </p:sp>
      <p:sp>
        <p:nvSpPr>
          <p:cNvPr id="766978" name="Rectangle 2"/>
          <p:cNvSpPr>
            <a:spLocks noGrp="1" noRot="1" noChangeAspect="1" noChangeArrowheads="1" noTextEdit="1"/>
          </p:cNvSpPr>
          <p:nvPr>
            <p:ph type="sldImg"/>
          </p:nvPr>
        </p:nvSpPr>
        <p:spPr>
          <a:xfrm>
            <a:off x="2514600" y="857250"/>
            <a:ext cx="4114800" cy="2314575"/>
          </a:xfrm>
          <a:ln/>
        </p:spPr>
      </p:sp>
      <p:sp>
        <p:nvSpPr>
          <p:cNvPr id="7669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02820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smtClean="0"/>
              <a:t>I had </a:t>
            </a:r>
            <a:r>
              <a:rPr lang="en-US" dirty="0" smtClean="0"/>
              <a:t>started looking into all available literatures on what abilities different occupational actually require, to</a:t>
            </a:r>
            <a:r>
              <a:rPr lang="en-US" baseline="0" dirty="0" smtClean="0"/>
              <a:t> help counselors provide more helpful guidance. </a:t>
            </a:r>
            <a:r>
              <a:rPr lang="en-US" baseline="0" dirty="0" smtClean="0"/>
              <a:t>Vocational psychology </a:t>
            </a:r>
            <a:r>
              <a:rPr lang="en-US" baseline="0" dirty="0" smtClean="0"/>
              <a:t>had abandoned abilities as too politically sensitive.</a:t>
            </a:r>
          </a:p>
          <a:p>
            <a:endParaRPr lang="en-US" baseline="0" dirty="0" smtClean="0"/>
          </a:p>
          <a:p>
            <a:r>
              <a:rPr lang="en-US" baseline="0" dirty="0" smtClean="0"/>
              <a:t>This search</a:t>
            </a:r>
            <a:r>
              <a:rPr lang="en-US" dirty="0" smtClean="0"/>
              <a:t> l</a:t>
            </a:r>
            <a:r>
              <a:rPr lang="en-US" baseline="0" dirty="0" smtClean="0"/>
              <a:t>ed </a:t>
            </a:r>
            <a:r>
              <a:rPr lang="en-US" baseline="0" dirty="0" smtClean="0"/>
              <a:t>me into employee selection literature.</a:t>
            </a:r>
          </a:p>
          <a:p>
            <a:r>
              <a:rPr lang="en-US" baseline="0" dirty="0" smtClean="0"/>
              <a:t>I learned two things, which surprised me at </a:t>
            </a:r>
            <a:r>
              <a:rPr lang="en-US" baseline="0" dirty="0" smtClean="0"/>
              <a:t>first</a:t>
            </a:r>
            <a:r>
              <a:rPr lang="en-US" baseline="0" dirty="0" smtClean="0"/>
              <a:t>—</a:t>
            </a:r>
          </a:p>
          <a:p>
            <a:r>
              <a:rPr lang="en-US" baseline="0" dirty="0" smtClean="0"/>
              <a:t>(</a:t>
            </a:r>
            <a:r>
              <a:rPr lang="en-US" baseline="0" dirty="0" smtClean="0"/>
              <a:t>1) g predicts performance in all jobs</a:t>
            </a:r>
            <a:r>
              <a:rPr lang="en-US" baseline="0" dirty="0" smtClean="0"/>
              <a:t>.</a:t>
            </a:r>
            <a:endParaRPr lang="en-US" baseline="0" dirty="0" smtClean="0"/>
          </a:p>
          <a:p>
            <a:r>
              <a:rPr lang="en-US" baseline="0" dirty="0" smtClean="0"/>
              <a:t>(2) and complexity is major distinction among jobs, which could explain the correlation between IQ and </a:t>
            </a:r>
            <a:r>
              <a:rPr lang="en-US" baseline="0" dirty="0" smtClean="0"/>
              <a:t>occupational </a:t>
            </a:r>
            <a:r>
              <a:rPr lang="en-US" baseline="0" dirty="0" smtClean="0"/>
              <a:t>status.</a:t>
            </a:r>
          </a:p>
          <a:p>
            <a:endParaRPr lang="en-US" baseline="0" dirty="0" smtClean="0"/>
          </a:p>
          <a:p>
            <a:r>
              <a:rPr lang="en-US" baseline="0" dirty="0" smtClean="0"/>
              <a:t>(3) So I looked at </a:t>
            </a:r>
            <a:r>
              <a:rPr lang="en-US" i="1" baseline="0" dirty="0" smtClean="0"/>
              <a:t>what in particular </a:t>
            </a:r>
            <a:r>
              <a:rPr lang="en-US" i="0" baseline="0" dirty="0" smtClean="0"/>
              <a:t>makes some jobs more complex than others. Means actually looking at the job content, the </a:t>
            </a:r>
            <a:r>
              <a:rPr lang="en-US" i="0" baseline="0" dirty="0" smtClean="0"/>
              <a:t>tasks;</a:t>
            </a:r>
            <a:r>
              <a:rPr lang="en-US" i="0" dirty="0" smtClean="0"/>
              <a:t> to fill in </a:t>
            </a:r>
            <a:r>
              <a:rPr lang="en-US" i="0" baseline="0" dirty="0" smtClean="0"/>
              <a:t>that </a:t>
            </a:r>
            <a:r>
              <a:rPr lang="en-US" i="0" baseline="0" dirty="0" smtClean="0"/>
              <a:t>black </a:t>
            </a:r>
            <a:r>
              <a:rPr lang="en-US" i="0" baseline="0" dirty="0" smtClean="0"/>
              <a:t>box of “occupation.” I discovered </a:t>
            </a:r>
            <a:r>
              <a:rPr lang="en-US" i="0" baseline="0" dirty="0" smtClean="0"/>
              <a:t>that </a:t>
            </a:r>
            <a:r>
              <a:rPr lang="en-US" i="0" baseline="0" dirty="0" smtClean="0"/>
              <a:t>complexity is neither </a:t>
            </a:r>
            <a:r>
              <a:rPr lang="en-US" i="0" baseline="0" dirty="0" smtClean="0"/>
              <a:t>content </a:t>
            </a:r>
            <a:r>
              <a:rPr lang="en-US" i="0" baseline="0" dirty="0" smtClean="0"/>
              <a:t>specific nor </a:t>
            </a:r>
            <a:r>
              <a:rPr lang="en-US" i="0" baseline="0" dirty="0" smtClean="0"/>
              <a:t>academic, but </a:t>
            </a:r>
            <a:r>
              <a:rPr lang="en-US" i="0" baseline="0" dirty="0" smtClean="0"/>
              <a:t>involves extent </a:t>
            </a:r>
            <a:r>
              <a:rPr lang="en-US" i="0" baseline="0" dirty="0" smtClean="0"/>
              <a:t>of reasoning, learning, abstract thinking, etc. Jensen had already given us a concept for that—g loaded. </a:t>
            </a:r>
          </a:p>
          <a:p>
            <a:endParaRPr lang="en-US" i="0" baseline="0" dirty="0" smtClean="0"/>
          </a:p>
          <a:p>
            <a:r>
              <a:rPr lang="en-US" i="0" baseline="0" dirty="0" smtClean="0"/>
              <a:t>(4) If true, then </a:t>
            </a:r>
            <a:r>
              <a:rPr lang="en-US" i="0" baseline="0" dirty="0" smtClean="0"/>
              <a:t>we should </a:t>
            </a:r>
            <a:r>
              <a:rPr lang="en-US" i="0" baseline="0" dirty="0" smtClean="0"/>
              <a:t>also find the </a:t>
            </a:r>
            <a:r>
              <a:rPr lang="en-US" i="0" baseline="0" dirty="0" smtClean="0"/>
              <a:t>following, a novel </a:t>
            </a:r>
            <a:r>
              <a:rPr lang="en-US" i="0" baseline="0" dirty="0" smtClean="0"/>
              <a:t>prediction. </a:t>
            </a:r>
            <a:r>
              <a:rPr lang="en-US" i="0" baseline="0" dirty="0" smtClean="0"/>
              <a:t>“IQ </a:t>
            </a:r>
            <a:r>
              <a:rPr lang="en-US" i="0" baseline="0" dirty="0" smtClean="0"/>
              <a:t>predicts performance better in more complex jobs</a:t>
            </a:r>
            <a:r>
              <a:rPr lang="en-US" i="0" baseline="0" dirty="0" smtClean="0"/>
              <a:t>.” It did</a:t>
            </a:r>
            <a:r>
              <a:rPr lang="en-US" i="0" baseline="0" dirty="0" smtClean="0"/>
              <a:t>, </a:t>
            </a:r>
            <a:r>
              <a:rPr lang="en-US" i="0" baseline="0" dirty="0" smtClean="0"/>
              <a:t>which is now </a:t>
            </a:r>
            <a:r>
              <a:rPr lang="en-US" i="0" baseline="0" dirty="0" smtClean="0"/>
              <a:t>well replicated.</a:t>
            </a:r>
            <a:r>
              <a:rPr lang="en-US" baseline="0" dirty="0" smtClean="0"/>
              <a:t>		</a:t>
            </a:r>
          </a:p>
          <a:p>
            <a:endParaRPr lang="en-US" i="1" baseline="0" dirty="0" smtClean="0"/>
          </a:p>
          <a:p>
            <a:endParaRPr lang="en-US" i="1" baseline="0" dirty="0" smtClean="0"/>
          </a:p>
          <a:p>
            <a:endParaRPr lang="en-US" i="1" baseline="0" dirty="0" smtClean="0"/>
          </a:p>
          <a:p>
            <a:endParaRPr lang="en-US" baseline="0" dirty="0" smtClean="0"/>
          </a:p>
        </p:txBody>
      </p:sp>
      <p:sp>
        <p:nvSpPr>
          <p:cNvPr id="4" name="Slide Number Placeholder 3"/>
          <p:cNvSpPr>
            <a:spLocks noGrp="1"/>
          </p:cNvSpPr>
          <p:nvPr>
            <p:ph type="sldNum" sz="quarter" idx="10"/>
          </p:nvPr>
        </p:nvSpPr>
        <p:spPr/>
        <p:txBody>
          <a:bodyPr/>
          <a:lstStyle/>
          <a:p>
            <a:fld id="{E3E0A9B3-DD19-4190-8ACC-FE558568DD7B}" type="slidenum">
              <a:rPr lang="en-US" smtClean="0"/>
              <a:t>36</a:t>
            </a:fld>
            <a:endParaRPr lang="en-US" dirty="0"/>
          </a:p>
        </p:txBody>
      </p:sp>
    </p:spTree>
    <p:extLst>
      <p:ext uri="{BB962C8B-B14F-4D97-AF65-F5344CB8AC3E}">
        <p14:creationId xmlns:p14="http://schemas.microsoft.com/office/powerpoint/2010/main" val="3665860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smtClean="0"/>
              <a:t>The complexity dynamic provides the general principle behind this prediction. It is also a basic fact </a:t>
            </a:r>
            <a:r>
              <a:rPr lang="en-US" dirty="0" smtClean="0"/>
              <a:t>in psychometrics. </a:t>
            </a:r>
          </a:p>
          <a:p>
            <a:endParaRPr lang="en-US" dirty="0" smtClean="0"/>
          </a:p>
          <a:p>
            <a:r>
              <a:rPr lang="en-US" dirty="0" smtClean="0"/>
              <a:t>Will come back to this </a:t>
            </a:r>
            <a:r>
              <a:rPr lang="en-US" dirty="0" smtClean="0"/>
              <a:t>repeatedly because it is a</a:t>
            </a:r>
            <a:r>
              <a:rPr lang="en-US" baseline="0" dirty="0" smtClean="0"/>
              <a:t>bsolutely </a:t>
            </a:r>
            <a:r>
              <a:rPr lang="en-US" baseline="0" dirty="0" smtClean="0"/>
              <a:t>crucial. </a:t>
            </a:r>
            <a:r>
              <a:rPr lang="en-US" baseline="0" dirty="0" smtClean="0"/>
              <a:t>It provides the basis for predictions </a:t>
            </a:r>
            <a:r>
              <a:rPr lang="en-US" baseline="0" dirty="0" smtClean="0"/>
              <a:t>of what will happen with new social policies in short and long term.</a:t>
            </a:r>
          </a:p>
          <a:p>
            <a:endParaRPr lang="en-US" baseline="0" dirty="0" smtClean="0"/>
          </a:p>
          <a:p>
            <a:r>
              <a:rPr lang="en-US" baseline="0" dirty="0" smtClean="0"/>
              <a:t>The important </a:t>
            </a:r>
            <a:r>
              <a:rPr lang="en-US" baseline="0" dirty="0" smtClean="0"/>
              <a:t>point here is that can </a:t>
            </a:r>
            <a:r>
              <a:rPr lang="en-US" i="0" baseline="0" dirty="0" smtClean="0"/>
              <a:t>expect—predict</a:t>
            </a:r>
            <a:r>
              <a:rPr lang="en-US" i="1" baseline="0" dirty="0" smtClean="0"/>
              <a:t>—</a:t>
            </a:r>
            <a:r>
              <a:rPr lang="en-US" b="1" i="1" baseline="0" dirty="0" smtClean="0"/>
              <a:t>differences</a:t>
            </a:r>
            <a:r>
              <a:rPr lang="en-US" i="1" baseline="0" dirty="0" smtClean="0"/>
              <a:t>  </a:t>
            </a:r>
            <a:r>
              <a:rPr lang="en-US" i="0" baseline="0" dirty="0" smtClean="0"/>
              <a:t>in</a:t>
            </a:r>
            <a:r>
              <a:rPr lang="en-US" i="1" baseline="0" dirty="0" smtClean="0"/>
              <a:t> </a:t>
            </a:r>
            <a:r>
              <a:rPr lang="en-US" baseline="0" dirty="0" smtClean="0"/>
              <a:t>correlations with g depending on (1) </a:t>
            </a:r>
            <a:r>
              <a:rPr lang="en-US" dirty="0" smtClean="0"/>
              <a:t>the </a:t>
            </a:r>
            <a:r>
              <a:rPr lang="en-US" baseline="0" dirty="0" smtClean="0"/>
              <a:t>distribution </a:t>
            </a:r>
            <a:r>
              <a:rPr lang="en-US" baseline="0" dirty="0" smtClean="0"/>
              <a:t>of g </a:t>
            </a:r>
            <a:r>
              <a:rPr lang="en-US" baseline="0" dirty="0" smtClean="0"/>
              <a:t>in a group and </a:t>
            </a:r>
            <a:r>
              <a:rPr lang="en-US" baseline="0" dirty="0" smtClean="0"/>
              <a:t>(2) </a:t>
            </a:r>
            <a:r>
              <a:rPr lang="en-US" baseline="0" dirty="0" smtClean="0"/>
              <a:t>the complexity </a:t>
            </a:r>
            <a:r>
              <a:rPr lang="en-US" baseline="0" dirty="0" smtClean="0"/>
              <a:t>of </a:t>
            </a:r>
            <a:r>
              <a:rPr lang="en-US" baseline="0" dirty="0" smtClean="0"/>
              <a:t>tasks its </a:t>
            </a:r>
            <a:r>
              <a:rPr lang="en-US" dirty="0" smtClean="0"/>
              <a:t>members are </a:t>
            </a:r>
            <a:r>
              <a:rPr lang="en-US" baseline="0" dirty="0" smtClean="0"/>
              <a:t>to perform </a:t>
            </a:r>
            <a:r>
              <a:rPr lang="en-US" baseline="0" dirty="0" smtClean="0"/>
              <a:t>(assuming </a:t>
            </a:r>
            <a:r>
              <a:rPr lang="en-US" baseline="0" dirty="0" smtClean="0"/>
              <a:t>standard </a:t>
            </a:r>
            <a:r>
              <a:rPr lang="en-US" baseline="0" dirty="0" smtClean="0"/>
              <a:t>conditions). </a:t>
            </a:r>
          </a:p>
          <a:p>
            <a:endParaRPr lang="en-US" baseline="0" dirty="0" smtClean="0"/>
          </a:p>
          <a:p>
            <a:r>
              <a:rPr lang="en-US" baseline="0" dirty="0" smtClean="0"/>
              <a:t>The </a:t>
            </a:r>
            <a:r>
              <a:rPr lang="en-US" dirty="0" smtClean="0"/>
              <a:t>Complexity Dynamic h</a:t>
            </a:r>
            <a:r>
              <a:rPr lang="en-US" baseline="0" dirty="0" smtClean="0"/>
              <a:t>elps </a:t>
            </a:r>
            <a:r>
              <a:rPr lang="en-US" baseline="0" dirty="0" smtClean="0"/>
              <a:t>explain why g is general in </a:t>
            </a:r>
            <a:r>
              <a:rPr lang="en-US" baseline="0" dirty="0" smtClean="0"/>
              <a:t>both nature </a:t>
            </a:r>
            <a:r>
              <a:rPr lang="en-US" baseline="0" dirty="0" smtClean="0"/>
              <a:t>and effects.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37</a:t>
            </a:fld>
            <a:endParaRPr lang="en-US" dirty="0"/>
          </a:p>
        </p:txBody>
      </p:sp>
    </p:spTree>
    <p:extLst>
      <p:ext uri="{BB962C8B-B14F-4D97-AF65-F5344CB8AC3E}">
        <p14:creationId xmlns:p14="http://schemas.microsoft.com/office/powerpoint/2010/main" val="635359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38</a:t>
            </a:fld>
            <a:endParaRPr lang="en-US" dirty="0"/>
          </a:p>
        </p:txBody>
      </p:sp>
    </p:spTree>
    <p:extLst>
      <p:ext uri="{BB962C8B-B14F-4D97-AF65-F5344CB8AC3E}">
        <p14:creationId xmlns:p14="http://schemas.microsoft.com/office/powerpoint/2010/main" val="3523671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a:xfrm>
            <a:off x="636815" y="3300414"/>
            <a:ext cx="7878536" cy="3296330"/>
          </a:xfrm>
        </p:spPr>
        <p:txBody>
          <a:bodyPr/>
          <a:lstStyle/>
          <a:p>
            <a:r>
              <a:rPr lang="en-US" sz="900" dirty="0"/>
              <a:t>I agreed a few years back to write a chapter for a book arguing the premise that intelligence is not modular, that is, not a set of adaptations to deal with specific challenges in the social or physical environments. “That’s an easy chapter to write,” I thought, “since there is lots of evidence for the generality of g.” But, if g is so general, so non-specific, how could it possibly have evolved. It clearly did, but how? Brains got bigger, and especially fast in the last half million years. Why? No schools, no medicine, no money, no government, not even spears. No technology, period, let alone complex technology. But intelligence kept going up. Our wheel of fortune is not complete without knowing why.  </a:t>
            </a:r>
          </a:p>
          <a:p>
            <a:endParaRPr lang="en-US" sz="900" dirty="0"/>
          </a:p>
          <a:p>
            <a:r>
              <a:rPr lang="en-US" sz="900" dirty="0"/>
              <a:t>So, what in the task environment could possibly have lowered the odds of survival and reproduction among the less bright individuals of a group? I read and pondered for several years. </a:t>
            </a:r>
          </a:p>
          <a:p>
            <a:endParaRPr lang="en-US" sz="900" dirty="0"/>
          </a:p>
          <a:p>
            <a:r>
              <a:rPr lang="en-US" sz="900" dirty="0"/>
              <a:t>I finally realized the matter was much simpler than I imagined. In fact, that’s what the secret was—the ability to imagine something not concretely here and now; to have a mind’s eye. </a:t>
            </a:r>
            <a:r>
              <a:rPr lang="en-US" sz="900" dirty="0" err="1"/>
              <a:t>Imaginators</a:t>
            </a:r>
            <a:r>
              <a:rPr lang="en-US" sz="900" dirty="0"/>
              <a:t> accelerated our evolution by generating new complexities. Technology, for one. Much of it creates hazards of one sort or another, periodically generating what we refer to as “accidents.”</a:t>
            </a:r>
          </a:p>
          <a:p>
            <a:endParaRPr lang="en-US" sz="900" dirty="0"/>
          </a:p>
          <a:p>
            <a:r>
              <a:rPr lang="en-US" sz="900" dirty="0"/>
              <a:t>We often chalk them up to chance, and chance is a major component. But the task is not to explain why accidents happen, but why they weren’t prevented. Why hazards weren’t noticed, taken seriously, responded to appropriately, and lessons learned. Preventing them is a cognitive process.</a:t>
            </a:r>
          </a:p>
          <a:p>
            <a:endParaRPr lang="en-US" sz="900" dirty="0"/>
          </a:p>
          <a:p>
            <a:r>
              <a:rPr lang="en-US" sz="900" dirty="0"/>
              <a:t>I am going into some detail here because it sets the stage for the work a colleague and I are doing to improve adherence to treatment. The second piece of information our mythical </a:t>
            </a:r>
            <a:r>
              <a:rPr lang="en-US" sz="900" dirty="0" err="1"/>
              <a:t>oddsmaker</a:t>
            </a:r>
            <a:r>
              <a:rPr lang="en-US" sz="900" dirty="0"/>
              <a:t> would want is the complexity of tasks performed—that is, looking outside ourselves to the cognitive demands that require us to exercise our intelligence, that call forth g, just as does an intelligence test. Greater complexity puts us all at higher risk of error, but especially low g individuals. </a:t>
            </a:r>
          </a:p>
          <a:p>
            <a:endParaRPr lang="en-US" sz="900" dirty="0"/>
          </a:p>
          <a:p>
            <a:r>
              <a:rPr lang="en-US" sz="900" dirty="0"/>
              <a:t>The difference in odds need only be tiny, even minuscule, as long as they are consistent. Even far smaller than the house odds in roulette.  Since they are not noticeable, we tend to dismiss low odds as inconsequential. They don’t explain any variance, we say. But if that wheel keeps rolling, generation after generation, those imperceptible results cumulate. </a:t>
            </a:r>
          </a:p>
          <a:p>
            <a:endParaRPr lang="en-US" baseline="0"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39</a:t>
            </a:fld>
            <a:endParaRPr lang="en-US" dirty="0"/>
          </a:p>
        </p:txBody>
      </p:sp>
    </p:spTree>
    <p:extLst>
      <p:ext uri="{BB962C8B-B14F-4D97-AF65-F5344CB8AC3E}">
        <p14:creationId xmlns:p14="http://schemas.microsoft.com/office/powerpoint/2010/main" val="3665860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4</a:t>
            </a:fld>
            <a:endParaRPr lang="en-US" dirty="0"/>
          </a:p>
        </p:txBody>
      </p:sp>
    </p:spTree>
    <p:extLst>
      <p:ext uri="{BB962C8B-B14F-4D97-AF65-F5344CB8AC3E}">
        <p14:creationId xmlns:p14="http://schemas.microsoft.com/office/powerpoint/2010/main" val="2768791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40</a:t>
            </a:fld>
            <a:endParaRPr lang="en-US" dirty="0"/>
          </a:p>
        </p:txBody>
      </p:sp>
    </p:spTree>
    <p:extLst>
      <p:ext uri="{BB962C8B-B14F-4D97-AF65-F5344CB8AC3E}">
        <p14:creationId xmlns:p14="http://schemas.microsoft.com/office/powerpoint/2010/main" val="864143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0A9B3-DD19-4190-8ACC-FE558568DD7B}" type="slidenum">
              <a:rPr lang="en-US" smtClean="0"/>
              <a:t>41</a:t>
            </a:fld>
            <a:endParaRPr lang="en-US" dirty="0"/>
          </a:p>
        </p:txBody>
      </p:sp>
    </p:spTree>
    <p:extLst>
      <p:ext uri="{BB962C8B-B14F-4D97-AF65-F5344CB8AC3E}">
        <p14:creationId xmlns:p14="http://schemas.microsoft.com/office/powerpoint/2010/main" val="30673349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0A9B3-DD19-4190-8ACC-FE558568DD7B}" type="slidenum">
              <a:rPr lang="en-US" smtClean="0"/>
              <a:t>42</a:t>
            </a:fld>
            <a:endParaRPr lang="en-US" dirty="0"/>
          </a:p>
        </p:txBody>
      </p:sp>
    </p:spTree>
    <p:extLst>
      <p:ext uri="{BB962C8B-B14F-4D97-AF65-F5344CB8AC3E}">
        <p14:creationId xmlns:p14="http://schemas.microsoft.com/office/powerpoint/2010/main" val="2248943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43</a:t>
            </a:fld>
            <a:endParaRPr lang="en-US" dirty="0"/>
          </a:p>
        </p:txBody>
      </p:sp>
    </p:spTree>
    <p:extLst>
      <p:ext uri="{BB962C8B-B14F-4D97-AF65-F5344CB8AC3E}">
        <p14:creationId xmlns:p14="http://schemas.microsoft.com/office/powerpoint/2010/main" val="2190893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44</a:t>
            </a:fld>
            <a:endParaRPr lang="en-US" dirty="0"/>
          </a:p>
        </p:txBody>
      </p:sp>
    </p:spTree>
    <p:extLst>
      <p:ext uri="{BB962C8B-B14F-4D97-AF65-F5344CB8AC3E}">
        <p14:creationId xmlns:p14="http://schemas.microsoft.com/office/powerpoint/2010/main" val="8387648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45</a:t>
            </a:fld>
            <a:endParaRPr lang="en-US" dirty="0"/>
          </a:p>
        </p:txBody>
      </p:sp>
    </p:spTree>
    <p:extLst>
      <p:ext uri="{BB962C8B-B14F-4D97-AF65-F5344CB8AC3E}">
        <p14:creationId xmlns:p14="http://schemas.microsoft.com/office/powerpoint/2010/main" val="2090076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46</a:t>
            </a:fld>
            <a:endParaRPr lang="en-US" dirty="0"/>
          </a:p>
        </p:txBody>
      </p:sp>
    </p:spTree>
    <p:extLst>
      <p:ext uri="{BB962C8B-B14F-4D97-AF65-F5344CB8AC3E}">
        <p14:creationId xmlns:p14="http://schemas.microsoft.com/office/powerpoint/2010/main" val="16141543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0A9B3-DD19-4190-8ACC-FE558568DD7B}" type="slidenum">
              <a:rPr lang="en-US" smtClean="0"/>
              <a:t>47</a:t>
            </a:fld>
            <a:endParaRPr lang="en-US" dirty="0"/>
          </a:p>
        </p:txBody>
      </p:sp>
    </p:spTree>
    <p:extLst>
      <p:ext uri="{BB962C8B-B14F-4D97-AF65-F5344CB8AC3E}">
        <p14:creationId xmlns:p14="http://schemas.microsoft.com/office/powerpoint/2010/main" val="1497104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0A9B3-DD19-4190-8ACC-FE558568DD7B}" type="slidenum">
              <a:rPr lang="en-US" smtClean="0"/>
              <a:t>48</a:t>
            </a:fld>
            <a:endParaRPr lang="en-US" dirty="0"/>
          </a:p>
        </p:txBody>
      </p:sp>
    </p:spTree>
    <p:extLst>
      <p:ext uri="{BB962C8B-B14F-4D97-AF65-F5344CB8AC3E}">
        <p14:creationId xmlns:p14="http://schemas.microsoft.com/office/powerpoint/2010/main" val="1431750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0A9B3-DD19-4190-8ACC-FE558568DD7B}" type="slidenum">
              <a:rPr lang="en-US" smtClean="0"/>
              <a:t>49</a:t>
            </a:fld>
            <a:endParaRPr lang="en-US" dirty="0"/>
          </a:p>
        </p:txBody>
      </p:sp>
    </p:spTree>
    <p:extLst>
      <p:ext uri="{BB962C8B-B14F-4D97-AF65-F5344CB8AC3E}">
        <p14:creationId xmlns:p14="http://schemas.microsoft.com/office/powerpoint/2010/main" val="279814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5</a:t>
            </a:fld>
            <a:endParaRPr lang="en-US" dirty="0"/>
          </a:p>
        </p:txBody>
      </p:sp>
    </p:spTree>
    <p:extLst>
      <p:ext uri="{BB962C8B-B14F-4D97-AF65-F5344CB8AC3E}">
        <p14:creationId xmlns:p14="http://schemas.microsoft.com/office/powerpoint/2010/main" val="9930107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Overcoming barriers and bad odds to get A+ results—it’s possible using </a:t>
            </a:r>
            <a:r>
              <a:rPr lang="en-US" i="1" dirty="0" smtClean="0"/>
              <a:t>g </a:t>
            </a:r>
            <a:r>
              <a:rPr lang="en-US" dirty="0" smtClean="0"/>
              <a:t>theory.</a:t>
            </a:r>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50</a:t>
            </a:fld>
            <a:endParaRPr lang="en-US" dirty="0"/>
          </a:p>
        </p:txBody>
      </p:sp>
    </p:spTree>
    <p:extLst>
      <p:ext uri="{BB962C8B-B14F-4D97-AF65-F5344CB8AC3E}">
        <p14:creationId xmlns:p14="http://schemas.microsoft.com/office/powerpoint/2010/main" val="26061206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ヒラギノ角ゴ Pro W3"/>
                <a:cs typeface="ヒラギノ角ゴ Pro W3"/>
              </a:defRPr>
            </a:lvl1pPr>
            <a:lvl2pPr marL="742883" indent="-285724" eaLnBrk="0" hangingPunct="0">
              <a:defRPr>
                <a:solidFill>
                  <a:schemeClr val="tx1"/>
                </a:solidFill>
                <a:latin typeface="Arial" pitchFamily="34" charset="0"/>
                <a:ea typeface="ヒラギノ角ゴ Pro W3"/>
                <a:cs typeface="ヒラギノ角ゴ Pro W3"/>
              </a:defRPr>
            </a:lvl2pPr>
            <a:lvl3pPr marL="1142898" indent="-228580" eaLnBrk="0" hangingPunct="0">
              <a:defRPr>
                <a:solidFill>
                  <a:schemeClr val="tx1"/>
                </a:solidFill>
                <a:latin typeface="Arial" pitchFamily="34" charset="0"/>
                <a:ea typeface="ヒラギノ角ゴ Pro W3"/>
                <a:cs typeface="ヒラギノ角ゴ Pro W3"/>
              </a:defRPr>
            </a:lvl3pPr>
            <a:lvl4pPr marL="1600057" indent="-228580" eaLnBrk="0" hangingPunct="0">
              <a:defRPr>
                <a:solidFill>
                  <a:schemeClr val="tx1"/>
                </a:solidFill>
                <a:latin typeface="Arial" pitchFamily="34" charset="0"/>
                <a:ea typeface="ヒラギノ角ゴ Pro W3"/>
                <a:cs typeface="ヒラギノ角ゴ Pro W3"/>
              </a:defRPr>
            </a:lvl4pPr>
            <a:lvl5pPr marL="2057217" indent="-228580" eaLnBrk="0" hangingPunct="0">
              <a:defRPr>
                <a:solidFill>
                  <a:schemeClr val="tx1"/>
                </a:solidFill>
                <a:latin typeface="Arial" pitchFamily="34" charset="0"/>
                <a:ea typeface="ヒラギノ角ゴ Pro W3"/>
                <a:cs typeface="ヒラギノ角ゴ Pro W3"/>
              </a:defRPr>
            </a:lvl5pPr>
            <a:lvl6pPr marL="2514376" indent="-228580" defTabSz="457159"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535" indent="-228580" defTabSz="457159"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8695" indent="-228580" defTabSz="457159"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5854" indent="-228580" defTabSz="457159"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D9A81A80-7DA0-4721-81EF-32A8130E9287}" type="slidenum">
              <a:rPr lang="en-US" smtClean="0"/>
              <a:pPr eaLnBrk="1" hangingPunct="1"/>
              <a:t>51</a:t>
            </a:fld>
            <a:endParaRPr lang="en-US" dirty="0" smtClean="0"/>
          </a:p>
        </p:txBody>
      </p:sp>
      <p:sp>
        <p:nvSpPr>
          <p:cNvPr id="98307" name="Rectangle 2"/>
          <p:cNvSpPr>
            <a:spLocks noGrp="1" noRot="1" noChangeAspect="1" noChangeArrowheads="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2320556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444D64-F7C5-49FD-A4E8-4B5151D04B62}" type="slidenum">
              <a:rPr lang="en-US"/>
              <a:pPr fontAlgn="base">
                <a:spcBef>
                  <a:spcPct val="0"/>
                </a:spcBef>
                <a:spcAft>
                  <a:spcPct val="0"/>
                </a:spcAft>
              </a:pPr>
              <a:t>52</a:t>
            </a:fld>
            <a:endParaRPr lang="en-US"/>
          </a:p>
        </p:txBody>
      </p:sp>
      <p:sp>
        <p:nvSpPr>
          <p:cNvPr id="69635" name="Rectangle 2"/>
          <p:cNvSpPr>
            <a:spLocks noGrp="1" noRot="1" noChangeAspect="1" noChangeArrowheads="1" noTextEdit="1"/>
          </p:cNvSpPr>
          <p:nvPr>
            <p:ph type="sldImg"/>
          </p:nvPr>
        </p:nvSpPr>
        <p:spPr bwMode="auto">
          <a:xfrm>
            <a:off x="2514600" y="857250"/>
            <a:ext cx="4114800" cy="2314575"/>
          </a:xfrm>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2607362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0A9B3-DD19-4190-8ACC-FE558568DD7B}" type="slidenum">
              <a:rPr lang="en-US" smtClean="0"/>
              <a:t>53</a:t>
            </a:fld>
            <a:endParaRPr lang="en-US" dirty="0"/>
          </a:p>
        </p:txBody>
      </p:sp>
    </p:spTree>
    <p:extLst>
      <p:ext uri="{BB962C8B-B14F-4D97-AF65-F5344CB8AC3E}">
        <p14:creationId xmlns:p14="http://schemas.microsoft.com/office/powerpoint/2010/main" val="2042668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0A9B3-DD19-4190-8ACC-FE558568DD7B}" type="slidenum">
              <a:rPr lang="en-US" smtClean="0"/>
              <a:t>54</a:t>
            </a:fld>
            <a:endParaRPr lang="en-US" dirty="0"/>
          </a:p>
        </p:txBody>
      </p:sp>
    </p:spTree>
    <p:extLst>
      <p:ext uri="{BB962C8B-B14F-4D97-AF65-F5344CB8AC3E}">
        <p14:creationId xmlns:p14="http://schemas.microsoft.com/office/powerpoint/2010/main" val="16596849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1073006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xfrm>
            <a:off x="2514600" y="857250"/>
            <a:ext cx="41148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0167813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57</a:t>
            </a:fld>
            <a:endParaRPr lang="en-US" dirty="0"/>
          </a:p>
        </p:txBody>
      </p:sp>
    </p:spTree>
    <p:extLst>
      <p:ext uri="{BB962C8B-B14F-4D97-AF65-F5344CB8AC3E}">
        <p14:creationId xmlns:p14="http://schemas.microsoft.com/office/powerpoint/2010/main" val="31713103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u="sng" dirty="0" smtClean="0"/>
              <a:t>Streamline</a:t>
            </a:r>
            <a:r>
              <a:rPr lang="en-US" u="sng" baseline="0" dirty="0" smtClean="0"/>
              <a:t> the job</a:t>
            </a:r>
            <a:endParaRPr lang="en-US" u="sng" dirty="0" smtClean="0"/>
          </a:p>
          <a:p>
            <a:r>
              <a:rPr lang="en-US" dirty="0" smtClean="0"/>
              <a:t>Assay</a:t>
            </a:r>
            <a:r>
              <a:rPr lang="en-US" baseline="0" dirty="0" smtClean="0"/>
              <a:t> complexity</a:t>
            </a:r>
          </a:p>
          <a:p>
            <a:r>
              <a:rPr lang="en-US" baseline="0" dirty="0" smtClean="0"/>
              <a:t>Reduce where possible</a:t>
            </a:r>
          </a:p>
          <a:p>
            <a:r>
              <a:rPr lang="en-US" baseline="0" dirty="0" smtClean="0"/>
              <a:t>Triage the rest to prevent the most critical errors</a:t>
            </a:r>
          </a:p>
          <a:p>
            <a:endParaRPr lang="en-US" baseline="0" dirty="0" smtClean="0"/>
          </a:p>
          <a:p>
            <a:r>
              <a:rPr lang="en-US" u="sng" baseline="0" dirty="0" smtClean="0"/>
              <a:t>Focus the instruction</a:t>
            </a:r>
          </a:p>
          <a:p>
            <a:r>
              <a:rPr lang="en-US" baseline="0" dirty="0" smtClean="0"/>
              <a:t>Target instruction to appropriate level</a:t>
            </a:r>
          </a:p>
          <a:p>
            <a:r>
              <a:rPr lang="en-US" baseline="0" dirty="0" smtClean="0"/>
              <a:t>Provide cognitive assistance and feedback</a:t>
            </a:r>
          </a:p>
          <a:p>
            <a:r>
              <a:rPr lang="en-US" baseline="0" dirty="0" smtClean="0"/>
              <a:t>Monitor</a:t>
            </a:r>
          </a:p>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58</a:t>
            </a:fld>
            <a:endParaRPr lang="en-US" dirty="0"/>
          </a:p>
        </p:txBody>
      </p:sp>
    </p:spTree>
    <p:extLst>
      <p:ext uri="{BB962C8B-B14F-4D97-AF65-F5344CB8AC3E}">
        <p14:creationId xmlns:p14="http://schemas.microsoft.com/office/powerpoint/2010/main" val="1320244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0A9B3-DD19-4190-8ACC-FE558568DD7B}" type="slidenum">
              <a:rPr lang="en-US" smtClean="0"/>
              <a:t>59</a:t>
            </a:fld>
            <a:endParaRPr lang="en-US" dirty="0"/>
          </a:p>
        </p:txBody>
      </p:sp>
    </p:spTree>
    <p:extLst>
      <p:ext uri="{BB962C8B-B14F-4D97-AF65-F5344CB8AC3E}">
        <p14:creationId xmlns:p14="http://schemas.microsoft.com/office/powerpoint/2010/main" val="408999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6</a:t>
            </a:fld>
            <a:endParaRPr lang="en-US" dirty="0"/>
          </a:p>
        </p:txBody>
      </p:sp>
    </p:spTree>
    <p:extLst>
      <p:ext uri="{BB962C8B-B14F-4D97-AF65-F5344CB8AC3E}">
        <p14:creationId xmlns:p14="http://schemas.microsoft.com/office/powerpoint/2010/main" val="9930107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60</a:t>
            </a:fld>
            <a:endParaRPr lang="en-US" dirty="0"/>
          </a:p>
        </p:txBody>
      </p:sp>
    </p:spTree>
    <p:extLst>
      <p:ext uri="{BB962C8B-B14F-4D97-AF65-F5344CB8AC3E}">
        <p14:creationId xmlns:p14="http://schemas.microsoft.com/office/powerpoint/2010/main" val="21716614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0A9B3-DD19-4190-8ACC-FE558568DD7B}" type="slidenum">
              <a:rPr lang="en-US" smtClean="0"/>
              <a:t>61</a:t>
            </a:fld>
            <a:endParaRPr lang="en-US" dirty="0"/>
          </a:p>
        </p:txBody>
      </p:sp>
    </p:spTree>
    <p:extLst>
      <p:ext uri="{BB962C8B-B14F-4D97-AF65-F5344CB8AC3E}">
        <p14:creationId xmlns:p14="http://schemas.microsoft.com/office/powerpoint/2010/main" val="24771177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62</a:t>
            </a:fld>
            <a:endParaRPr lang="en-US" dirty="0"/>
          </a:p>
        </p:txBody>
      </p:sp>
    </p:spTree>
    <p:extLst>
      <p:ext uri="{BB962C8B-B14F-4D97-AF65-F5344CB8AC3E}">
        <p14:creationId xmlns:p14="http://schemas.microsoft.com/office/powerpoint/2010/main" val="38129960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algn="l"/>
            <a:r>
              <a:rPr lang="en-US" dirty="0" smtClean="0"/>
              <a:t>And how we got there, working together</a:t>
            </a:r>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63</a:t>
            </a:fld>
            <a:endParaRPr lang="en-US" dirty="0"/>
          </a:p>
        </p:txBody>
      </p:sp>
    </p:spTree>
    <p:extLst>
      <p:ext uri="{BB962C8B-B14F-4D97-AF65-F5344CB8AC3E}">
        <p14:creationId xmlns:p14="http://schemas.microsoft.com/office/powerpoint/2010/main" val="20805331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0A9B3-DD19-4190-8ACC-FE558568DD7B}" type="slidenum">
              <a:rPr lang="en-US" smtClean="0"/>
              <a:t>64</a:t>
            </a:fld>
            <a:endParaRPr lang="en-US" dirty="0"/>
          </a:p>
        </p:txBody>
      </p:sp>
    </p:spTree>
    <p:extLst>
      <p:ext uri="{BB962C8B-B14F-4D97-AF65-F5344CB8AC3E}">
        <p14:creationId xmlns:p14="http://schemas.microsoft.com/office/powerpoint/2010/main" val="32524229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0A9B3-DD19-4190-8ACC-FE558568DD7B}" type="slidenum">
              <a:rPr lang="en-US" smtClean="0"/>
              <a:t>65</a:t>
            </a:fld>
            <a:endParaRPr lang="en-US" dirty="0"/>
          </a:p>
        </p:txBody>
      </p:sp>
    </p:spTree>
    <p:extLst>
      <p:ext uri="{BB962C8B-B14F-4D97-AF65-F5344CB8AC3E}">
        <p14:creationId xmlns:p14="http://schemas.microsoft.com/office/powerpoint/2010/main" val="2152410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audienc</a:t>
            </a:r>
            <a:r>
              <a:rPr lang="en-US" dirty="0" smtClean="0"/>
              <a:t>e was already familiar with </a:t>
            </a:r>
            <a:r>
              <a:rPr lang="en-US" i="1" dirty="0" smtClean="0"/>
              <a:t>g. </a:t>
            </a:r>
            <a:r>
              <a:rPr lang="en-US" dirty="0" smtClean="0"/>
              <a:t>It stands for the </a:t>
            </a:r>
            <a:r>
              <a:rPr lang="en-US" i="1" dirty="0" smtClean="0"/>
              <a:t>general mental ability factor, </a:t>
            </a:r>
            <a:r>
              <a:rPr lang="en-US" dirty="0" smtClean="0"/>
              <a:t>which is the large first factor derived from factor analyzing any broad battery of mental tests. It is a more precise measure than is IQ of what laypeople commonly refer to as “intelligence.”  See Slide 60 for a description of what it means in practical terms.</a:t>
            </a:r>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7</a:t>
            </a:fld>
            <a:endParaRPr lang="en-US" dirty="0"/>
          </a:p>
        </p:txBody>
      </p:sp>
    </p:spTree>
    <p:extLst>
      <p:ext uri="{BB962C8B-B14F-4D97-AF65-F5344CB8AC3E}">
        <p14:creationId xmlns:p14="http://schemas.microsoft.com/office/powerpoint/2010/main" val="173695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0A9B3-DD19-4190-8ACC-FE558568DD7B}" type="slidenum">
              <a:rPr lang="en-US" smtClean="0"/>
              <a:t>8</a:t>
            </a:fld>
            <a:endParaRPr lang="en-US" dirty="0"/>
          </a:p>
        </p:txBody>
      </p:sp>
    </p:spTree>
    <p:extLst>
      <p:ext uri="{BB962C8B-B14F-4D97-AF65-F5344CB8AC3E}">
        <p14:creationId xmlns:p14="http://schemas.microsoft.com/office/powerpoint/2010/main" val="3923402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algn="l"/>
            <a:r>
              <a:rPr lang="en-US" dirty="0" smtClean="0"/>
              <a:t>This is the circle of evidence on g—the wheel of human fortune--discovered over the last 30 years.</a:t>
            </a:r>
            <a:endParaRPr lang="en-US" dirty="0" smtClean="0"/>
          </a:p>
          <a:p>
            <a:pPr algn="l"/>
            <a:endParaRPr lang="en-US" dirty="0" smtClean="0"/>
          </a:p>
          <a:p>
            <a:r>
              <a:rPr lang="en-US" dirty="0" smtClean="0"/>
              <a:t>It’s been an exciting journey. I’ve sojourned in all these disciplines while trying to understand </a:t>
            </a:r>
            <a:r>
              <a:rPr lang="en-US" i="1" dirty="0" smtClean="0"/>
              <a:t>g</a:t>
            </a:r>
            <a:r>
              <a:rPr lang="en-US" dirty="0" smtClean="0"/>
              <a:t>’s biological origins, practical value, and real-life consequences for individuals and cultures. The more we’ve learned about this phenomenon—the enduring </a:t>
            </a:r>
            <a:r>
              <a:rPr lang="en-US" dirty="0"/>
              <a:t>human variation in general cognitive ability, aka general </a:t>
            </a:r>
            <a:r>
              <a:rPr lang="en-US" dirty="0" smtClean="0"/>
              <a:t>intelligence—, the more remarkable it seems. </a:t>
            </a:r>
          </a:p>
          <a:p>
            <a:endParaRPr lang="en-US" dirty="0"/>
          </a:p>
          <a:p>
            <a:r>
              <a:rPr lang="en-US" dirty="0" smtClean="0"/>
              <a:t>I never started out to study intelligence, nor did any of the pioneers I describe today. But all roads lead to g. </a:t>
            </a:r>
            <a:endParaRPr lang="en-US" dirty="0" smtClean="0"/>
          </a:p>
          <a:p>
            <a:pPr algn="l"/>
            <a:endParaRPr lang="en-US" dirty="0" smtClean="0"/>
          </a:p>
          <a:p>
            <a:pPr algn="l"/>
            <a:r>
              <a:rPr lang="en-US" dirty="0" smtClean="0"/>
              <a:t>The now-extensive </a:t>
            </a:r>
            <a:r>
              <a:rPr lang="en-US" dirty="0" err="1" smtClean="0"/>
              <a:t>nomological</a:t>
            </a:r>
            <a:r>
              <a:rPr lang="en-US" dirty="0" smtClean="0"/>
              <a:t> network on g continues to expand and thicken. </a:t>
            </a:r>
            <a:endParaRPr lang="en-US" dirty="0" smtClean="0"/>
          </a:p>
          <a:p>
            <a:pPr algn="l"/>
            <a:endParaRPr lang="en-US" dirty="0" smtClean="0"/>
          </a:p>
          <a:p>
            <a:pPr algn="l"/>
            <a:r>
              <a:rPr lang="en-US" dirty="0" smtClean="0"/>
              <a:t>Although </a:t>
            </a:r>
            <a:r>
              <a:rPr lang="en-US" dirty="0" smtClean="0"/>
              <a:t>already </a:t>
            </a:r>
            <a:r>
              <a:rPr lang="en-US" dirty="0" smtClean="0"/>
              <a:t>impressive, I think research on g is on the verge </a:t>
            </a:r>
            <a:r>
              <a:rPr lang="en-US" dirty="0" smtClean="0"/>
              <a:t>of liftoff (more</a:t>
            </a:r>
            <a:r>
              <a:rPr lang="en-US" baseline="0" dirty="0" smtClean="0"/>
              <a:t> on that </a:t>
            </a:r>
            <a:r>
              <a:rPr lang="en-US" dirty="0" smtClean="0"/>
              <a:t>later)</a:t>
            </a:r>
            <a:endParaRPr lang="en-US" dirty="0"/>
          </a:p>
        </p:txBody>
      </p:sp>
      <p:sp>
        <p:nvSpPr>
          <p:cNvPr id="4" name="Slide Number Placeholder 3"/>
          <p:cNvSpPr>
            <a:spLocks noGrp="1"/>
          </p:cNvSpPr>
          <p:nvPr>
            <p:ph type="sldNum" sz="quarter" idx="10"/>
          </p:nvPr>
        </p:nvSpPr>
        <p:spPr/>
        <p:txBody>
          <a:bodyPr/>
          <a:lstStyle/>
          <a:p>
            <a:fld id="{E3E0A9B3-DD19-4190-8ACC-FE558568DD7B}" type="slidenum">
              <a:rPr lang="en-US" smtClean="0"/>
              <a:t>9</a:t>
            </a:fld>
            <a:endParaRPr lang="en-US" dirty="0"/>
          </a:p>
        </p:txBody>
      </p:sp>
    </p:spTree>
    <p:extLst>
      <p:ext uri="{BB962C8B-B14F-4D97-AF65-F5344CB8AC3E}">
        <p14:creationId xmlns:p14="http://schemas.microsoft.com/office/powerpoint/2010/main" val="3665860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843399"/>
            <a:ext cx="6858000" cy="1790700"/>
          </a:xfrm>
        </p:spPr>
        <p:txBody>
          <a:bodyPr anchor="b">
            <a:normAutofit/>
          </a:bodyPr>
          <a:lstStyle>
            <a:lvl1pPr algn="ctr">
              <a:defRPr sz="5800"/>
            </a:lvl1pPr>
          </a:lstStyle>
          <a:p>
            <a:r>
              <a:rPr lang="en-US" smtClean="0"/>
              <a:t>Click to edit Master title style</a:t>
            </a:r>
            <a:endParaRPr/>
          </a:p>
        </p:txBody>
      </p:sp>
      <p:sp>
        <p:nvSpPr>
          <p:cNvPr id="3" name="Subtitle 2"/>
          <p:cNvSpPr>
            <a:spLocks noGrp="1"/>
          </p:cNvSpPr>
          <p:nvPr>
            <p:ph type="subTitle" idx="1"/>
          </p:nvPr>
        </p:nvSpPr>
        <p:spPr>
          <a:xfrm>
            <a:off x="1143001" y="2701528"/>
            <a:ext cx="6858000" cy="1241822"/>
          </a:xfrm>
        </p:spPr>
        <p:txBody>
          <a:bodyPr>
            <a:normAutofit/>
          </a:bodyPr>
          <a:lstStyle>
            <a:lvl1pPr marL="0" indent="0" algn="ctr">
              <a:buNone/>
              <a:defRPr sz="2300">
                <a:solidFill>
                  <a:schemeClr val="tx1">
                    <a:lumMod val="75000"/>
                    <a:lumOff val="25000"/>
                  </a:schemeClr>
                </a:solidFill>
              </a:defRPr>
            </a:lvl1pPr>
            <a:lvl2pPr marL="439556" indent="0" algn="ctr">
              <a:buNone/>
              <a:defRPr sz="2700"/>
            </a:lvl2pPr>
            <a:lvl3pPr marL="879111" indent="0" algn="ctr">
              <a:buNone/>
              <a:defRPr sz="2300"/>
            </a:lvl3pPr>
            <a:lvl4pPr marL="1318667" indent="0" algn="ctr">
              <a:buNone/>
              <a:defRPr sz="2000"/>
            </a:lvl4pPr>
            <a:lvl5pPr marL="1758223" indent="0" algn="ctr">
              <a:buNone/>
              <a:defRPr sz="2000"/>
            </a:lvl5pPr>
            <a:lvl6pPr marL="2197779" indent="0" algn="ctr">
              <a:buNone/>
              <a:defRPr sz="2000"/>
            </a:lvl6pPr>
            <a:lvl7pPr marL="2637334" indent="0" algn="ctr">
              <a:buNone/>
              <a:defRPr sz="2000"/>
            </a:lvl7pPr>
            <a:lvl8pPr marL="3076890" indent="0" algn="ctr">
              <a:buNone/>
              <a:defRPr sz="2000"/>
            </a:lvl8pPr>
            <a:lvl9pPr marL="3516446" indent="0" algn="ctr">
              <a:buNone/>
              <a:defRPr sz="20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r>
              <a:rPr lang="en-US" smtClean="0"/>
              <a:t>12/12/2013</a:t>
            </a:r>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12/12/2013</a:t>
            </a:r>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05978"/>
            <a:ext cx="1971675" cy="442317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3" y="205978"/>
            <a:ext cx="5800725" cy="44231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12/12/2013</a:t>
            </a:r>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35865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4"/>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2"/>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953944"/>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4683919"/>
            <a:ext cx="2133600" cy="357188"/>
          </a:xfrm>
        </p:spPr>
        <p:txBody>
          <a:bodyPr/>
          <a:lstStyle>
            <a:lvl1pPr>
              <a:defRPr/>
            </a:lvl1pPr>
          </a:lstStyle>
          <a:p>
            <a:r>
              <a:rPr lang="en-US" smtClean="0"/>
              <a:t>12/12/2013</a:t>
            </a:r>
            <a:endParaRPr lang="en-US"/>
          </a:p>
        </p:txBody>
      </p:sp>
      <p:sp>
        <p:nvSpPr>
          <p:cNvPr id="7" name="Footer Placeholder 6"/>
          <p:cNvSpPr>
            <a:spLocks noGrp="1"/>
          </p:cNvSpPr>
          <p:nvPr>
            <p:ph type="ftr" sz="quarter" idx="11"/>
          </p:nvPr>
        </p:nvSpPr>
        <p:spPr>
          <a:xfrm>
            <a:off x="3124201" y="4683919"/>
            <a:ext cx="2895600" cy="357188"/>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4683919"/>
            <a:ext cx="2133600" cy="357188"/>
          </a:xfrm>
        </p:spPr>
        <p:txBody>
          <a:bodyPr/>
          <a:lstStyle>
            <a:lvl1pPr>
              <a:defRPr/>
            </a:lvl1pPr>
          </a:lstStyle>
          <a:p>
            <a:fld id="{71060C95-82A8-4EC7-B9BE-CB11EF3EEF86}" type="slidenum">
              <a:rPr lang="en-US"/>
              <a:pPr/>
              <a:t>‹#›</a:t>
            </a:fld>
            <a:endParaRPr lang="en-US"/>
          </a:p>
        </p:txBody>
      </p:sp>
    </p:spTree>
    <p:extLst>
      <p:ext uri="{BB962C8B-B14F-4D97-AF65-F5344CB8AC3E}">
        <p14:creationId xmlns:p14="http://schemas.microsoft.com/office/powerpoint/2010/main" val="71335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14450"/>
            <a:ext cx="40386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14450"/>
            <a:ext cx="40386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r>
              <a:rPr lang="en-US" smtClean="0"/>
              <a:t>12/12/2013</a:t>
            </a:r>
            <a:endParaRPr lang="en-US"/>
          </a:p>
        </p:txBody>
      </p:sp>
    </p:spTree>
    <p:extLst>
      <p:ext uri="{BB962C8B-B14F-4D97-AF65-F5344CB8AC3E}">
        <p14:creationId xmlns:p14="http://schemas.microsoft.com/office/powerpoint/2010/main" val="1780754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7429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914400"/>
            <a:ext cx="8229600" cy="3682604"/>
          </a:xfrm>
        </p:spPr>
        <p:txBody>
          <a:bodyPr/>
          <a:lstStyle/>
          <a:p>
            <a:endParaRPr lang="en-US"/>
          </a:p>
        </p:txBody>
      </p:sp>
      <p:sp>
        <p:nvSpPr>
          <p:cNvPr id="4" name="Date Placeholder 3"/>
          <p:cNvSpPr>
            <a:spLocks noGrp="1"/>
          </p:cNvSpPr>
          <p:nvPr>
            <p:ph type="dt" sz="half" idx="10"/>
          </p:nvPr>
        </p:nvSpPr>
        <p:spPr>
          <a:xfrm>
            <a:off x="6400803" y="4767264"/>
            <a:ext cx="2289175" cy="273844"/>
          </a:xfrm>
          <a:prstGeom prst="rect">
            <a:avLst/>
          </a:prstGeom>
        </p:spPr>
        <p:txBody>
          <a:bodyPr/>
          <a:lstStyle>
            <a:lvl1pPr>
              <a:defRPr/>
            </a:lvl1pPr>
          </a:lstStyle>
          <a:p>
            <a:pPr>
              <a:defRPr/>
            </a:pPr>
            <a:r>
              <a:rPr lang="en-US" smtClean="0"/>
              <a:t>12/12/2013</a:t>
            </a:r>
            <a:endParaRPr lang="en-US"/>
          </a:p>
        </p:txBody>
      </p:sp>
      <p:sp>
        <p:nvSpPr>
          <p:cNvPr id="5" name="Footer Placeholder 4"/>
          <p:cNvSpPr>
            <a:spLocks noGrp="1"/>
          </p:cNvSpPr>
          <p:nvPr>
            <p:ph type="ftr" sz="quarter" idx="11"/>
          </p:nvPr>
        </p:nvSpPr>
        <p:spPr>
          <a:xfrm>
            <a:off x="2898775" y="4767264"/>
            <a:ext cx="3505200" cy="273844"/>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12775" y="4767264"/>
            <a:ext cx="1981200" cy="273844"/>
          </a:xfrm>
        </p:spPr>
        <p:txBody>
          <a:bodyPr/>
          <a:lstStyle>
            <a:lvl1pPr>
              <a:defRPr/>
            </a:lvl1pPr>
          </a:lstStyle>
          <a:p>
            <a:pPr>
              <a:defRPr/>
            </a:pPr>
            <a:fld id="{B6538428-6AF0-4FCB-923F-2C97D2B3CE51}" type="slidenum">
              <a:rPr lang="en-US"/>
              <a:pPr>
                <a:defRPr/>
              </a:pPr>
              <a:t>‹#›</a:t>
            </a:fld>
            <a:endParaRPr lang="en-US"/>
          </a:p>
        </p:txBody>
      </p:sp>
    </p:spTree>
    <p:extLst>
      <p:ext uri="{BB962C8B-B14F-4D97-AF65-F5344CB8AC3E}">
        <p14:creationId xmlns:p14="http://schemas.microsoft.com/office/powerpoint/2010/main" val="1970592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14198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52562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06127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12/12/2013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08542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12/12/2013</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8018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12/12/2013</a:t>
            </a:r>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405082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12/12/2013</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31154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12/12/2013</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8549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12/12/2013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91980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12/12/2013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15750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4980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39796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4"/>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2"/>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953944"/>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4683919"/>
            <a:ext cx="2133600" cy="357188"/>
          </a:xfrm>
        </p:spPr>
        <p:txBody>
          <a:bodyPr/>
          <a:lstStyle>
            <a:lvl1pPr>
              <a:defRPr/>
            </a:lvl1pPr>
          </a:lstStyle>
          <a:p>
            <a:r>
              <a:rPr lang="en-US" smtClean="0"/>
              <a:t>12/12/2013</a:t>
            </a:r>
            <a:endParaRPr lang="en-US"/>
          </a:p>
        </p:txBody>
      </p:sp>
      <p:sp>
        <p:nvSpPr>
          <p:cNvPr id="7" name="Footer Placeholder 6"/>
          <p:cNvSpPr>
            <a:spLocks noGrp="1"/>
          </p:cNvSpPr>
          <p:nvPr>
            <p:ph type="ftr" sz="quarter" idx="11"/>
          </p:nvPr>
        </p:nvSpPr>
        <p:spPr>
          <a:xfrm>
            <a:off x="3124201" y="4683919"/>
            <a:ext cx="2895600" cy="357188"/>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4683919"/>
            <a:ext cx="2133600" cy="357188"/>
          </a:xfrm>
        </p:spPr>
        <p:txBody>
          <a:bodyPr/>
          <a:lstStyle>
            <a:lvl1pPr>
              <a:defRPr/>
            </a:lvl1pPr>
          </a:lstStyle>
          <a:p>
            <a:fld id="{71060C95-82A8-4EC7-B9BE-CB11EF3EEF86}" type="slidenum">
              <a:rPr lang="en-US"/>
              <a:pPr/>
              <a:t>‹#›</a:t>
            </a:fld>
            <a:endParaRPr lang="en-US"/>
          </a:p>
        </p:txBody>
      </p:sp>
    </p:spTree>
    <p:extLst>
      <p:ext uri="{BB962C8B-B14F-4D97-AF65-F5344CB8AC3E}">
        <p14:creationId xmlns:p14="http://schemas.microsoft.com/office/powerpoint/2010/main" val="71335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4318"/>
            <a:ext cx="7886700" cy="2138406"/>
          </a:xfrm>
        </p:spPr>
        <p:txBody>
          <a:bodyPr anchor="b">
            <a:normAutofit/>
          </a:bodyPr>
          <a:lstStyle>
            <a:lvl1pPr>
              <a:defRPr sz="5800" b="0"/>
            </a:lvl1pPr>
          </a:lstStyle>
          <a:p>
            <a:r>
              <a:rPr lang="en-US" smtClean="0"/>
              <a:t>Click to edit Master title style</a:t>
            </a:r>
            <a:endParaRPr/>
          </a:p>
        </p:txBody>
      </p:sp>
      <p:sp>
        <p:nvSpPr>
          <p:cNvPr id="3" name="Text Placeholder 2"/>
          <p:cNvSpPr>
            <a:spLocks noGrp="1"/>
          </p:cNvSpPr>
          <p:nvPr>
            <p:ph type="body" idx="1"/>
          </p:nvPr>
        </p:nvSpPr>
        <p:spPr>
          <a:xfrm>
            <a:off x="623888" y="3414478"/>
            <a:ext cx="7886700" cy="1125140"/>
          </a:xfrm>
        </p:spPr>
        <p:txBody>
          <a:bodyPr anchor="t">
            <a:normAutofit/>
          </a:bodyPr>
          <a:lstStyle>
            <a:lvl1pPr marL="0" indent="0">
              <a:buNone/>
              <a:defRPr sz="2300">
                <a:solidFill>
                  <a:schemeClr val="tx1">
                    <a:lumMod val="75000"/>
                    <a:lumOff val="25000"/>
                  </a:schemeClr>
                </a:solidFill>
              </a:defRPr>
            </a:lvl1pPr>
            <a:lvl2pPr marL="439556" indent="0">
              <a:buNone/>
              <a:defRPr sz="1700">
                <a:solidFill>
                  <a:schemeClr val="tx1">
                    <a:tint val="75000"/>
                  </a:schemeClr>
                </a:solidFill>
              </a:defRPr>
            </a:lvl2pPr>
            <a:lvl3pPr marL="879111" indent="0">
              <a:buNone/>
              <a:defRPr sz="1500">
                <a:solidFill>
                  <a:schemeClr val="tx1">
                    <a:tint val="75000"/>
                  </a:schemeClr>
                </a:solidFill>
              </a:defRPr>
            </a:lvl3pPr>
            <a:lvl4pPr marL="1318667" indent="0">
              <a:buNone/>
              <a:defRPr sz="1400">
                <a:solidFill>
                  <a:schemeClr val="tx1">
                    <a:tint val="75000"/>
                  </a:schemeClr>
                </a:solidFill>
              </a:defRPr>
            </a:lvl4pPr>
            <a:lvl5pPr marL="1758223" indent="0">
              <a:buNone/>
              <a:defRPr sz="1400">
                <a:solidFill>
                  <a:schemeClr val="tx1">
                    <a:tint val="75000"/>
                  </a:schemeClr>
                </a:solidFill>
              </a:defRPr>
            </a:lvl5pPr>
            <a:lvl6pPr marL="2197779" indent="0">
              <a:buNone/>
              <a:defRPr sz="1400">
                <a:solidFill>
                  <a:schemeClr val="tx1">
                    <a:tint val="75000"/>
                  </a:schemeClr>
                </a:solidFill>
              </a:defRPr>
            </a:lvl6pPr>
            <a:lvl7pPr marL="2637334" indent="0">
              <a:buNone/>
              <a:defRPr sz="1400">
                <a:solidFill>
                  <a:schemeClr val="tx1">
                    <a:tint val="75000"/>
                  </a:schemeClr>
                </a:solidFill>
              </a:defRPr>
            </a:lvl7pPr>
            <a:lvl8pPr marL="3076890" indent="0">
              <a:buNone/>
              <a:defRPr sz="1400">
                <a:solidFill>
                  <a:schemeClr val="tx1">
                    <a:tint val="75000"/>
                  </a:schemeClr>
                </a:solidFill>
              </a:defRPr>
            </a:lvl8pPr>
            <a:lvl9pPr marL="351644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12/12/2013</a:t>
            </a:r>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28650" y="1371602"/>
            <a:ext cx="3886200" cy="3263503"/>
          </a:xfrm>
        </p:spPr>
        <p:txBody>
          <a:bodyPr/>
          <a:lstStyle>
            <a:lvl1pPr>
              <a:defRPr sz="2300"/>
            </a:lvl1pPr>
            <a:lvl2pPr>
              <a:defRPr sz="2000"/>
            </a:lvl2pPr>
            <a:lvl3pPr>
              <a:defRPr sz="1700"/>
            </a:lvl3pPr>
            <a:lvl4pPr>
              <a:defRPr sz="1500"/>
            </a:lvl4pPr>
            <a:lvl5pPr>
              <a:defRPr sz="15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1" y="1371602"/>
            <a:ext cx="3886200" cy="3263503"/>
          </a:xfrm>
        </p:spPr>
        <p:txBody>
          <a:bodyPr/>
          <a:lstStyle>
            <a:lvl1pPr>
              <a:defRPr sz="2300"/>
            </a:lvl1pPr>
            <a:lvl2pPr>
              <a:defRPr sz="2000"/>
            </a:lvl2pPr>
            <a:lvl3pPr>
              <a:defRPr sz="1700"/>
            </a:lvl3pPr>
            <a:lvl4pPr>
              <a:defRPr sz="1500"/>
            </a:lvl4pPr>
            <a:lvl5pPr>
              <a:defRPr sz="15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12/12/2013</a:t>
            </a:r>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936" y="1261388"/>
            <a:ext cx="3867150" cy="548640"/>
          </a:xfrm>
        </p:spPr>
        <p:txBody>
          <a:bodyPr anchor="b">
            <a:normAutofit/>
          </a:bodyPr>
          <a:lstStyle>
            <a:lvl1pPr marL="0" indent="0">
              <a:buNone/>
              <a:defRPr sz="2300" b="1"/>
            </a:lvl1pPr>
            <a:lvl2pPr marL="439556" indent="0">
              <a:buNone/>
              <a:defRPr sz="2000" b="1"/>
            </a:lvl2pPr>
            <a:lvl3pPr marL="879111" indent="0">
              <a:buNone/>
              <a:defRPr sz="1700" b="1"/>
            </a:lvl3pPr>
            <a:lvl4pPr marL="1318667" indent="0">
              <a:buNone/>
              <a:defRPr sz="1500" b="1"/>
            </a:lvl4pPr>
            <a:lvl5pPr marL="1758223" indent="0">
              <a:buNone/>
              <a:defRPr sz="1500" b="1"/>
            </a:lvl5pPr>
            <a:lvl6pPr marL="2197779" indent="0">
              <a:buNone/>
              <a:defRPr sz="1500" b="1"/>
            </a:lvl6pPr>
            <a:lvl7pPr marL="2637334" indent="0">
              <a:buNone/>
              <a:defRPr sz="1500" b="1"/>
            </a:lvl7pPr>
            <a:lvl8pPr marL="3076890" indent="0">
              <a:buNone/>
              <a:defRPr sz="1500" b="1"/>
            </a:lvl8pPr>
            <a:lvl9pPr marL="3516446"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30936" y="1880662"/>
            <a:ext cx="3867150" cy="2796194"/>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61300" y="1261388"/>
            <a:ext cx="3868340" cy="548640"/>
          </a:xfrm>
        </p:spPr>
        <p:txBody>
          <a:bodyPr anchor="b"/>
          <a:lstStyle>
            <a:lvl1pPr marL="0" indent="0">
              <a:buNone/>
              <a:defRPr sz="2300" b="1"/>
            </a:lvl1pPr>
            <a:lvl2pPr marL="439556" indent="0">
              <a:buNone/>
              <a:defRPr sz="2000" b="1"/>
            </a:lvl2pPr>
            <a:lvl3pPr marL="879111" indent="0">
              <a:buNone/>
              <a:defRPr sz="1700" b="1"/>
            </a:lvl3pPr>
            <a:lvl4pPr marL="1318667" indent="0">
              <a:buNone/>
              <a:defRPr sz="1500" b="1"/>
            </a:lvl4pPr>
            <a:lvl5pPr marL="1758223" indent="0">
              <a:buNone/>
              <a:defRPr sz="1500" b="1"/>
            </a:lvl5pPr>
            <a:lvl6pPr marL="2197779" indent="0">
              <a:buNone/>
              <a:defRPr sz="1500" b="1"/>
            </a:lvl6pPr>
            <a:lvl7pPr marL="2637334" indent="0">
              <a:buNone/>
              <a:defRPr sz="1500" b="1"/>
            </a:lvl7pPr>
            <a:lvl8pPr marL="3076890" indent="0">
              <a:buNone/>
              <a:defRPr sz="1500" b="1"/>
            </a:lvl8pPr>
            <a:lvl9pPr marL="3516446"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61300" y="1880662"/>
            <a:ext cx="3868340" cy="2796194"/>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12/12/2013</a:t>
            </a:r>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4FAB73BC-B049-4115-A692-8D63A059BFB8}" type="slidenum">
              <a:rPr/>
              <a:t>‹#›</a:t>
            </a:fld>
            <a:endParaRPr dirty="0"/>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12/12/2013</a:t>
            </a:r>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4FAB73BC-B049-4115-A692-8D63A059BFB8}" type="slidenum">
              <a:rPr/>
              <a:t>‹#›</a:t>
            </a:fld>
            <a:endParaRPr dirty="0"/>
          </a:p>
        </p:txBody>
      </p:sp>
      <p:sp>
        <p:nvSpPr>
          <p:cNvPr id="6" name="Title 5"/>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6818866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12/12/2013</a:t>
            </a:r>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7" y="342900"/>
            <a:ext cx="2948940" cy="1200149"/>
          </a:xfrm>
        </p:spPr>
        <p:txBody>
          <a:bodyPr anchor="b">
            <a:normAutofit/>
          </a:bodyPr>
          <a:lstStyle>
            <a:lvl1pPr>
              <a:defRPr sz="3100" b="0"/>
            </a:lvl1pPr>
          </a:lstStyle>
          <a:p>
            <a:r>
              <a:rPr lang="en-US" smtClean="0"/>
              <a:t>Click to edit Master title style</a:t>
            </a:r>
            <a:endParaRPr/>
          </a:p>
        </p:txBody>
      </p:sp>
      <p:sp>
        <p:nvSpPr>
          <p:cNvPr id="3" name="Content Placeholder 2"/>
          <p:cNvSpPr>
            <a:spLocks noGrp="1"/>
          </p:cNvSpPr>
          <p:nvPr>
            <p:ph idx="1"/>
          </p:nvPr>
        </p:nvSpPr>
        <p:spPr>
          <a:xfrm>
            <a:off x="3886203" y="742950"/>
            <a:ext cx="4529613" cy="3657600"/>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30937" y="1543049"/>
            <a:ext cx="2948940" cy="2857501"/>
          </a:xfrm>
        </p:spPr>
        <p:txBody>
          <a:bodyPr>
            <a:normAutofit/>
          </a:bodyPr>
          <a:lstStyle>
            <a:lvl1pPr marL="0" indent="0">
              <a:lnSpc>
                <a:spcPct val="100000"/>
              </a:lnSpc>
              <a:buNone/>
              <a:defRPr sz="1400"/>
            </a:lvl1pPr>
            <a:lvl2pPr marL="439556" indent="0">
              <a:buNone/>
              <a:defRPr sz="1100"/>
            </a:lvl2pPr>
            <a:lvl3pPr marL="879111" indent="0">
              <a:buNone/>
              <a:defRPr sz="1000"/>
            </a:lvl3pPr>
            <a:lvl4pPr marL="1318667" indent="0">
              <a:buNone/>
              <a:defRPr sz="900"/>
            </a:lvl4pPr>
            <a:lvl5pPr marL="1758223" indent="0">
              <a:buNone/>
              <a:defRPr sz="900"/>
            </a:lvl5pPr>
            <a:lvl6pPr marL="2197779" indent="0">
              <a:buNone/>
              <a:defRPr sz="900"/>
            </a:lvl6pPr>
            <a:lvl7pPr marL="2637334" indent="0">
              <a:buNone/>
              <a:defRPr sz="900"/>
            </a:lvl7pPr>
            <a:lvl8pPr marL="3076890" indent="0">
              <a:buNone/>
              <a:defRPr sz="900"/>
            </a:lvl8pPr>
            <a:lvl9pPr marL="35164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12/12/2013</a:t>
            </a:r>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7" y="342900"/>
            <a:ext cx="2948940" cy="1200150"/>
          </a:xfrm>
        </p:spPr>
        <p:txBody>
          <a:bodyPr anchor="b">
            <a:normAutofit/>
          </a:bodyPr>
          <a:lstStyle>
            <a:lvl1pPr>
              <a:defRPr sz="3100" b="0"/>
            </a:lvl1pPr>
          </a:lstStyle>
          <a:p>
            <a:r>
              <a:rPr lang="en-US" smtClean="0"/>
              <a:t>Click to edit Master title style</a:t>
            </a:r>
            <a:endParaRPr/>
          </a:p>
        </p:txBody>
      </p:sp>
      <p:sp>
        <p:nvSpPr>
          <p:cNvPr id="3" name="Picture Placeholder 2"/>
          <p:cNvSpPr>
            <a:spLocks noGrp="1"/>
          </p:cNvSpPr>
          <p:nvPr>
            <p:ph type="pic" idx="1"/>
          </p:nvPr>
        </p:nvSpPr>
        <p:spPr>
          <a:xfrm>
            <a:off x="3886200" y="742950"/>
            <a:ext cx="4530852" cy="3657600"/>
          </a:xfrm>
        </p:spPr>
        <p:txBody>
          <a:bodyPr/>
          <a:lstStyle>
            <a:lvl1pPr marL="0" indent="0">
              <a:buNone/>
              <a:defRPr sz="3100"/>
            </a:lvl1pPr>
            <a:lvl2pPr marL="439556" indent="0">
              <a:buNone/>
              <a:defRPr sz="2700"/>
            </a:lvl2pPr>
            <a:lvl3pPr marL="879111" indent="0">
              <a:buNone/>
              <a:defRPr sz="2300"/>
            </a:lvl3pPr>
            <a:lvl4pPr marL="1318667" indent="0">
              <a:buNone/>
              <a:defRPr sz="2000"/>
            </a:lvl4pPr>
            <a:lvl5pPr marL="1758223" indent="0">
              <a:buNone/>
              <a:defRPr sz="2000"/>
            </a:lvl5pPr>
            <a:lvl6pPr marL="2197779" indent="0">
              <a:buNone/>
              <a:defRPr sz="2000"/>
            </a:lvl6pPr>
            <a:lvl7pPr marL="2637334" indent="0">
              <a:buNone/>
              <a:defRPr sz="2000"/>
            </a:lvl7pPr>
            <a:lvl8pPr marL="3076890" indent="0">
              <a:buNone/>
              <a:defRPr sz="2000"/>
            </a:lvl8pPr>
            <a:lvl9pPr marL="3516446"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630937" y="1543050"/>
            <a:ext cx="2948940" cy="2857500"/>
          </a:xfrm>
        </p:spPr>
        <p:txBody>
          <a:bodyPr>
            <a:normAutofit/>
          </a:bodyPr>
          <a:lstStyle>
            <a:lvl1pPr marL="0" indent="0">
              <a:lnSpc>
                <a:spcPct val="100000"/>
              </a:lnSpc>
              <a:buNone/>
              <a:defRPr sz="1400"/>
            </a:lvl1pPr>
            <a:lvl2pPr marL="439556" indent="0">
              <a:buNone/>
              <a:defRPr sz="1100"/>
            </a:lvl2pPr>
            <a:lvl3pPr marL="879111" indent="0">
              <a:buNone/>
              <a:defRPr sz="1000"/>
            </a:lvl3pPr>
            <a:lvl4pPr marL="1318667" indent="0">
              <a:buNone/>
              <a:defRPr sz="900"/>
            </a:lvl4pPr>
            <a:lvl5pPr marL="1758223" indent="0">
              <a:buNone/>
              <a:defRPr sz="900"/>
            </a:lvl5pPr>
            <a:lvl6pPr marL="2197779" indent="0">
              <a:buNone/>
              <a:defRPr sz="900"/>
            </a:lvl6pPr>
            <a:lvl7pPr marL="2637334" indent="0">
              <a:buNone/>
              <a:defRPr sz="900"/>
            </a:lvl7pPr>
            <a:lvl8pPr marL="3076890" indent="0">
              <a:buNone/>
              <a:defRPr sz="900"/>
            </a:lvl8pPr>
            <a:lvl9pPr marL="35164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12/12/2013</a:t>
            </a:r>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274321"/>
            <a:ext cx="7886700" cy="994172"/>
          </a:xfrm>
          <a:prstGeom prst="rect">
            <a:avLst/>
          </a:prstGeom>
        </p:spPr>
        <p:txBody>
          <a:bodyPr vert="horz" lIns="87911" tIns="43956" rIns="87911" bIns="43956"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633845" y="1371602"/>
            <a:ext cx="7886700" cy="3263503"/>
          </a:xfrm>
          <a:prstGeom prst="rect">
            <a:avLst/>
          </a:prstGeom>
        </p:spPr>
        <p:txBody>
          <a:bodyPr vert="horz" lIns="87911" tIns="43956" rIns="87911" bIns="439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28650" y="4767266"/>
            <a:ext cx="2057400" cy="273844"/>
          </a:xfrm>
          <a:prstGeom prst="rect">
            <a:avLst/>
          </a:prstGeom>
        </p:spPr>
        <p:txBody>
          <a:bodyPr vert="horz" lIns="87911" tIns="43956" rIns="87911" bIns="43956" rtlCol="0" anchor="ctr"/>
          <a:lstStyle>
            <a:lvl1pPr algn="l">
              <a:defRPr sz="1100">
                <a:solidFill>
                  <a:schemeClr val="tx1">
                    <a:lumMod val="65000"/>
                    <a:lumOff val="35000"/>
                  </a:schemeClr>
                </a:solidFill>
              </a:defRPr>
            </a:lvl1pPr>
          </a:lstStyle>
          <a:p>
            <a:r>
              <a:rPr lang="en-US" smtClean="0"/>
              <a:t>12/12/2013</a:t>
            </a:r>
            <a:endParaRPr dirty="0"/>
          </a:p>
        </p:txBody>
      </p:sp>
      <p:sp>
        <p:nvSpPr>
          <p:cNvPr id="5" name="Footer Placeholder 4"/>
          <p:cNvSpPr>
            <a:spLocks noGrp="1"/>
          </p:cNvSpPr>
          <p:nvPr>
            <p:ph type="ftr" sz="quarter" idx="3"/>
          </p:nvPr>
        </p:nvSpPr>
        <p:spPr>
          <a:xfrm>
            <a:off x="3028950" y="4767266"/>
            <a:ext cx="3086100" cy="273844"/>
          </a:xfrm>
          <a:prstGeom prst="rect">
            <a:avLst/>
          </a:prstGeom>
        </p:spPr>
        <p:txBody>
          <a:bodyPr vert="horz" lIns="87911" tIns="43956" rIns="87911" bIns="43956" rtlCol="0" anchor="ctr"/>
          <a:lstStyle>
            <a:lvl1pPr algn="ctr">
              <a:defRPr sz="1100">
                <a:solidFill>
                  <a:schemeClr val="tx1">
                    <a:lumMod val="65000"/>
                    <a:lumOff val="35000"/>
                  </a:schemeClr>
                </a:solidFill>
              </a:defRPr>
            </a:lvl1pPr>
          </a:lstStyle>
          <a:p>
            <a:endParaRPr dirty="0"/>
          </a:p>
        </p:txBody>
      </p:sp>
      <p:sp>
        <p:nvSpPr>
          <p:cNvPr id="6" name="Slide Number Placeholder 5"/>
          <p:cNvSpPr>
            <a:spLocks noGrp="1"/>
          </p:cNvSpPr>
          <p:nvPr>
            <p:ph type="sldNum" sz="quarter" idx="4"/>
          </p:nvPr>
        </p:nvSpPr>
        <p:spPr>
          <a:xfrm>
            <a:off x="6463145" y="4767266"/>
            <a:ext cx="2057400" cy="273844"/>
          </a:xfrm>
          <a:prstGeom prst="rect">
            <a:avLst/>
          </a:prstGeom>
        </p:spPr>
        <p:txBody>
          <a:bodyPr vert="horz" lIns="87911" tIns="43956" rIns="87911" bIns="43956" rtlCol="0" anchor="ctr"/>
          <a:lstStyle>
            <a:lvl1pPr algn="r">
              <a:defRPr sz="1100">
                <a:solidFill>
                  <a:schemeClr val="tx1">
                    <a:tint val="75000"/>
                  </a:schemeClr>
                </a:solidFill>
              </a:defRPr>
            </a:lvl1pPr>
          </a:lstStyle>
          <a:p>
            <a:fld id="{4FAB73BC-B049-4115-A692-8D63A059BFB8}" type="slidenum">
              <a:rPr/>
              <a:t>‹#›</a:t>
            </a:fld>
            <a:endParaRPr dirty="0"/>
          </a:p>
        </p:txBody>
      </p:sp>
    </p:spTree>
    <p:extLst>
      <p:ext uri="{BB962C8B-B14F-4D97-AF65-F5344CB8AC3E}">
        <p14:creationId xmlns:p14="http://schemas.microsoft.com/office/powerpoint/2010/main" val="3877551537"/>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94" r:id="rId12"/>
    <p:sldLayoutId id="2147483895" r:id="rId13"/>
    <p:sldLayoutId id="2147483896" r:id="rId14"/>
  </p:sldLayoutIdLst>
  <p:timing>
    <p:tnLst>
      <p:par>
        <p:cTn id="1" dur="indefinite" restart="never" nodeType="tmRoot"/>
      </p:par>
    </p:tnLst>
  </p:timing>
  <p:hf hdr="0" ftr="0"/>
  <p:txStyles>
    <p:titleStyle>
      <a:lvl1pPr algn="l" defTabSz="879111"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19778" indent="-219778" algn="l" defTabSz="879111" rtl="0" eaLnBrk="1" latinLnBrk="0" hangingPunct="1">
        <a:lnSpc>
          <a:spcPct val="90000"/>
        </a:lnSpc>
        <a:spcBef>
          <a:spcPts val="961"/>
        </a:spcBef>
        <a:buSzPct val="80000"/>
        <a:buFont typeface="Arial" pitchFamily="34" charset="0"/>
        <a:buChar char="•"/>
        <a:defRPr sz="2700" kern="1200">
          <a:solidFill>
            <a:schemeClr val="tx1"/>
          </a:solidFill>
          <a:latin typeface="+mn-lt"/>
          <a:ea typeface="+mn-ea"/>
          <a:cs typeface="+mn-cs"/>
        </a:defRPr>
      </a:lvl1pPr>
      <a:lvl2pPr marL="659334" indent="-219778" algn="l" defTabSz="879111" rtl="0" eaLnBrk="1" latinLnBrk="0" hangingPunct="1">
        <a:lnSpc>
          <a:spcPct val="90000"/>
        </a:lnSpc>
        <a:spcBef>
          <a:spcPts val="481"/>
        </a:spcBef>
        <a:buSzPct val="80000"/>
        <a:buFont typeface="Arial" pitchFamily="34" charset="0"/>
        <a:buChar char="•"/>
        <a:defRPr sz="2300" kern="1200">
          <a:solidFill>
            <a:schemeClr val="tx1"/>
          </a:solidFill>
          <a:latin typeface="+mn-lt"/>
          <a:ea typeface="+mn-ea"/>
          <a:cs typeface="+mn-cs"/>
        </a:defRPr>
      </a:lvl2pPr>
      <a:lvl3pPr marL="1098889" indent="-219778" algn="l" defTabSz="879111" rtl="0" eaLnBrk="1" latinLnBrk="0" hangingPunct="1">
        <a:lnSpc>
          <a:spcPct val="90000"/>
        </a:lnSpc>
        <a:spcBef>
          <a:spcPts val="481"/>
        </a:spcBef>
        <a:buSzPct val="80000"/>
        <a:buFont typeface="Arial" pitchFamily="34" charset="0"/>
        <a:buChar char="•"/>
        <a:defRPr sz="2000" kern="1200">
          <a:solidFill>
            <a:schemeClr val="tx1"/>
          </a:solidFill>
          <a:latin typeface="+mn-lt"/>
          <a:ea typeface="+mn-ea"/>
          <a:cs typeface="+mn-cs"/>
        </a:defRPr>
      </a:lvl3pPr>
      <a:lvl4pPr marL="1538445" indent="-219778" algn="l" defTabSz="879111" rtl="0" eaLnBrk="1" latinLnBrk="0" hangingPunct="1">
        <a:lnSpc>
          <a:spcPct val="90000"/>
        </a:lnSpc>
        <a:spcBef>
          <a:spcPts val="481"/>
        </a:spcBef>
        <a:buSzPct val="80000"/>
        <a:buFont typeface="Arial" pitchFamily="34" charset="0"/>
        <a:buChar char="•"/>
        <a:defRPr sz="1700" kern="1200">
          <a:solidFill>
            <a:schemeClr val="tx1"/>
          </a:solidFill>
          <a:latin typeface="+mn-lt"/>
          <a:ea typeface="+mn-ea"/>
          <a:cs typeface="+mn-cs"/>
        </a:defRPr>
      </a:lvl4pPr>
      <a:lvl5pPr marL="1978001" indent="-219778" algn="l" defTabSz="879111" rtl="0" eaLnBrk="1" latinLnBrk="0" hangingPunct="1">
        <a:lnSpc>
          <a:spcPct val="90000"/>
        </a:lnSpc>
        <a:spcBef>
          <a:spcPts val="481"/>
        </a:spcBef>
        <a:buSzPct val="80000"/>
        <a:buFont typeface="Arial" pitchFamily="34" charset="0"/>
        <a:buChar char="•"/>
        <a:defRPr sz="1700" kern="1200">
          <a:solidFill>
            <a:schemeClr val="tx1"/>
          </a:solidFill>
          <a:latin typeface="+mn-lt"/>
          <a:ea typeface="+mn-ea"/>
          <a:cs typeface="+mn-cs"/>
        </a:defRPr>
      </a:lvl5pPr>
      <a:lvl6pPr marL="2417557" indent="-219778" algn="l" defTabSz="8791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57112" indent="-219778" algn="l" defTabSz="8791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96668" indent="-219778" algn="l" defTabSz="8791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36224" indent="-219778" algn="l" defTabSz="8791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879111" rtl="0" eaLnBrk="1" latinLnBrk="0" hangingPunct="1">
        <a:defRPr sz="1700" kern="1200">
          <a:solidFill>
            <a:schemeClr val="tx1"/>
          </a:solidFill>
          <a:latin typeface="+mn-lt"/>
          <a:ea typeface="+mn-ea"/>
          <a:cs typeface="+mn-cs"/>
        </a:defRPr>
      </a:lvl1pPr>
      <a:lvl2pPr marL="439556" algn="l" defTabSz="879111" rtl="0" eaLnBrk="1" latinLnBrk="0" hangingPunct="1">
        <a:defRPr sz="1700" kern="1200">
          <a:solidFill>
            <a:schemeClr val="tx1"/>
          </a:solidFill>
          <a:latin typeface="+mn-lt"/>
          <a:ea typeface="+mn-ea"/>
          <a:cs typeface="+mn-cs"/>
        </a:defRPr>
      </a:lvl2pPr>
      <a:lvl3pPr marL="879111" algn="l" defTabSz="879111" rtl="0" eaLnBrk="1" latinLnBrk="0" hangingPunct="1">
        <a:defRPr sz="1700" kern="1200">
          <a:solidFill>
            <a:schemeClr val="tx1"/>
          </a:solidFill>
          <a:latin typeface="+mn-lt"/>
          <a:ea typeface="+mn-ea"/>
          <a:cs typeface="+mn-cs"/>
        </a:defRPr>
      </a:lvl3pPr>
      <a:lvl4pPr marL="1318667" algn="l" defTabSz="879111" rtl="0" eaLnBrk="1" latinLnBrk="0" hangingPunct="1">
        <a:defRPr sz="1700" kern="1200">
          <a:solidFill>
            <a:schemeClr val="tx1"/>
          </a:solidFill>
          <a:latin typeface="+mn-lt"/>
          <a:ea typeface="+mn-ea"/>
          <a:cs typeface="+mn-cs"/>
        </a:defRPr>
      </a:lvl4pPr>
      <a:lvl5pPr marL="1758223" algn="l" defTabSz="879111" rtl="0" eaLnBrk="1" latinLnBrk="0" hangingPunct="1">
        <a:defRPr sz="1700" kern="1200">
          <a:solidFill>
            <a:schemeClr val="tx1"/>
          </a:solidFill>
          <a:latin typeface="+mn-lt"/>
          <a:ea typeface="+mn-ea"/>
          <a:cs typeface="+mn-cs"/>
        </a:defRPr>
      </a:lvl5pPr>
      <a:lvl6pPr marL="2197779" algn="l" defTabSz="879111" rtl="0" eaLnBrk="1" latinLnBrk="0" hangingPunct="1">
        <a:defRPr sz="1700" kern="1200">
          <a:solidFill>
            <a:schemeClr val="tx1"/>
          </a:solidFill>
          <a:latin typeface="+mn-lt"/>
          <a:ea typeface="+mn-ea"/>
          <a:cs typeface="+mn-cs"/>
        </a:defRPr>
      </a:lvl6pPr>
      <a:lvl7pPr marL="2637334" algn="l" defTabSz="879111" rtl="0" eaLnBrk="1" latinLnBrk="0" hangingPunct="1">
        <a:defRPr sz="1700" kern="1200">
          <a:solidFill>
            <a:schemeClr val="tx1"/>
          </a:solidFill>
          <a:latin typeface="+mn-lt"/>
          <a:ea typeface="+mn-ea"/>
          <a:cs typeface="+mn-cs"/>
        </a:defRPr>
      </a:lvl7pPr>
      <a:lvl8pPr marL="3076890" algn="l" defTabSz="879111" rtl="0" eaLnBrk="1" latinLnBrk="0" hangingPunct="1">
        <a:defRPr sz="1700" kern="1200">
          <a:solidFill>
            <a:schemeClr val="tx1"/>
          </a:solidFill>
          <a:latin typeface="+mn-lt"/>
          <a:ea typeface="+mn-ea"/>
          <a:cs typeface="+mn-cs"/>
        </a:defRPr>
      </a:lvl8pPr>
      <a:lvl9pPr marL="3516446" algn="l" defTabSz="879111" rtl="0" eaLnBrk="1" latinLnBrk="0" hangingPunct="1">
        <a:defRPr sz="17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12/12/2013</a:t>
            </a:r>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734529773"/>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6.jpeg"/><Relationship Id="rId18" Type="http://schemas.openxmlformats.org/officeDocument/2006/relationships/image" Target="../media/image11.jpeg"/><Relationship Id="rId3" Type="http://schemas.openxmlformats.org/officeDocument/2006/relationships/diagramData" Target="../diagrams/data2.xml"/><Relationship Id="rId21" Type="http://schemas.openxmlformats.org/officeDocument/2006/relationships/image" Target="../media/image15.jpeg"/><Relationship Id="rId7" Type="http://schemas.microsoft.com/office/2007/relationships/diagramDrawing" Target="../diagrams/drawing2.xml"/><Relationship Id="rId12" Type="http://schemas.openxmlformats.org/officeDocument/2006/relationships/image" Target="../media/image5.WMF"/><Relationship Id="rId17" Type="http://schemas.openxmlformats.org/officeDocument/2006/relationships/image" Target="../media/image10.jpg"/><Relationship Id="rId2" Type="http://schemas.openxmlformats.org/officeDocument/2006/relationships/notesSlide" Target="../notesSlides/notesSlide10.xml"/><Relationship Id="rId16" Type="http://schemas.openxmlformats.org/officeDocument/2006/relationships/image" Target="../media/image9.gif"/><Relationship Id="rId20" Type="http://schemas.openxmlformats.org/officeDocument/2006/relationships/image" Target="../media/image14.jpg"/><Relationship Id="rId1" Type="http://schemas.openxmlformats.org/officeDocument/2006/relationships/slideLayout" Target="../slideLayouts/slideLayout16.xml"/><Relationship Id="rId6" Type="http://schemas.openxmlformats.org/officeDocument/2006/relationships/diagramColors" Target="../diagrams/colors2.xml"/><Relationship Id="rId11" Type="http://schemas.openxmlformats.org/officeDocument/2006/relationships/image" Target="../media/image4.WMF"/><Relationship Id="rId5" Type="http://schemas.openxmlformats.org/officeDocument/2006/relationships/diagramQuickStyle" Target="../diagrams/quickStyle2.xml"/><Relationship Id="rId15" Type="http://schemas.openxmlformats.org/officeDocument/2006/relationships/image" Target="../media/image8.jpeg"/><Relationship Id="rId10" Type="http://schemas.openxmlformats.org/officeDocument/2006/relationships/image" Target="../media/image3.jpeg"/><Relationship Id="rId19" Type="http://schemas.openxmlformats.org/officeDocument/2006/relationships/image" Target="../media/image12.jpeg"/><Relationship Id="rId4" Type="http://schemas.openxmlformats.org/officeDocument/2006/relationships/diagramLayout" Target="../diagrams/layout2.xml"/><Relationship Id="rId9" Type="http://schemas.openxmlformats.org/officeDocument/2006/relationships/image" Target="../media/image2.jpeg"/><Relationship Id="rId14" Type="http://schemas.openxmlformats.org/officeDocument/2006/relationships/image" Target="../media/image7.png"/><Relationship Id="rId22"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8.jpeg"/><Relationship Id="rId18" Type="http://schemas.openxmlformats.org/officeDocument/2006/relationships/image" Target="../media/image16.jpeg"/><Relationship Id="rId3" Type="http://schemas.openxmlformats.org/officeDocument/2006/relationships/diagramData" Target="../diagrams/data3.xml"/><Relationship Id="rId21" Type="http://schemas.openxmlformats.org/officeDocument/2006/relationships/image" Target="../media/image3.jpeg"/><Relationship Id="rId7" Type="http://schemas.microsoft.com/office/2007/relationships/diagramDrawing" Target="../diagrams/drawing3.xml"/><Relationship Id="rId12" Type="http://schemas.openxmlformats.org/officeDocument/2006/relationships/image" Target="../media/image7.png"/><Relationship Id="rId17" Type="http://schemas.openxmlformats.org/officeDocument/2006/relationships/image" Target="../media/image14.jpg"/><Relationship Id="rId2" Type="http://schemas.openxmlformats.org/officeDocument/2006/relationships/notesSlide" Target="../notesSlides/notesSlide11.xml"/><Relationship Id="rId16" Type="http://schemas.openxmlformats.org/officeDocument/2006/relationships/image" Target="../media/image12.jpeg"/><Relationship Id="rId20"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diagramColors" Target="../diagrams/colors3.xml"/><Relationship Id="rId11" Type="http://schemas.openxmlformats.org/officeDocument/2006/relationships/image" Target="../media/image5.WMF"/><Relationship Id="rId24" Type="http://schemas.openxmlformats.org/officeDocument/2006/relationships/image" Target="../media/image13.png"/><Relationship Id="rId5" Type="http://schemas.openxmlformats.org/officeDocument/2006/relationships/diagramQuickStyle" Target="../diagrams/quickStyle3.xml"/><Relationship Id="rId15" Type="http://schemas.openxmlformats.org/officeDocument/2006/relationships/image" Target="../media/image10.jpg"/><Relationship Id="rId23" Type="http://schemas.openxmlformats.org/officeDocument/2006/relationships/image" Target="../media/image11.jpeg"/><Relationship Id="rId10" Type="http://schemas.openxmlformats.org/officeDocument/2006/relationships/image" Target="../media/image4.WMF"/><Relationship Id="rId19" Type="http://schemas.openxmlformats.org/officeDocument/2006/relationships/image" Target="../media/image15.jpeg"/><Relationship Id="rId4" Type="http://schemas.openxmlformats.org/officeDocument/2006/relationships/diagramLayout" Target="../diagrams/layout3.xml"/><Relationship Id="rId9" Type="http://schemas.openxmlformats.org/officeDocument/2006/relationships/image" Target="../media/image2.jpeg"/><Relationship Id="rId14" Type="http://schemas.openxmlformats.org/officeDocument/2006/relationships/image" Target="../media/image9.gif"/><Relationship Id="rId22"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8.jpeg"/><Relationship Id="rId18" Type="http://schemas.openxmlformats.org/officeDocument/2006/relationships/image" Target="../media/image6.jpeg"/><Relationship Id="rId3" Type="http://schemas.openxmlformats.org/officeDocument/2006/relationships/diagramData" Target="../diagrams/data4.xml"/><Relationship Id="rId21" Type="http://schemas.openxmlformats.org/officeDocument/2006/relationships/image" Target="../media/image16.jpeg"/><Relationship Id="rId7" Type="http://schemas.microsoft.com/office/2007/relationships/diagramDrawing" Target="../diagrams/drawing4.xml"/><Relationship Id="rId12" Type="http://schemas.openxmlformats.org/officeDocument/2006/relationships/image" Target="../media/image7.png"/><Relationship Id="rId17" Type="http://schemas.openxmlformats.org/officeDocument/2006/relationships/image" Target="../media/image3.jpeg"/><Relationship Id="rId25" Type="http://schemas.openxmlformats.org/officeDocument/2006/relationships/image" Target="../media/image14.jpg"/><Relationship Id="rId2" Type="http://schemas.openxmlformats.org/officeDocument/2006/relationships/notesSlide" Target="../notesSlides/notesSlide12.xml"/><Relationship Id="rId16" Type="http://schemas.openxmlformats.org/officeDocument/2006/relationships/image" Target="../media/image12.jpeg"/><Relationship Id="rId20"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diagramColors" Target="../diagrams/colors4.xml"/><Relationship Id="rId11" Type="http://schemas.openxmlformats.org/officeDocument/2006/relationships/image" Target="../media/image5.WMF"/><Relationship Id="rId24" Type="http://schemas.openxmlformats.org/officeDocument/2006/relationships/image" Target="../media/image17.png"/><Relationship Id="rId5" Type="http://schemas.openxmlformats.org/officeDocument/2006/relationships/diagramQuickStyle" Target="../diagrams/quickStyle4.xml"/><Relationship Id="rId15" Type="http://schemas.openxmlformats.org/officeDocument/2006/relationships/image" Target="../media/image10.jpg"/><Relationship Id="rId23" Type="http://schemas.openxmlformats.org/officeDocument/2006/relationships/image" Target="../media/image15.jpeg"/><Relationship Id="rId10" Type="http://schemas.openxmlformats.org/officeDocument/2006/relationships/image" Target="../media/image4.WMF"/><Relationship Id="rId19" Type="http://schemas.openxmlformats.org/officeDocument/2006/relationships/image" Target="../media/image11.jpeg"/><Relationship Id="rId4" Type="http://schemas.openxmlformats.org/officeDocument/2006/relationships/diagramLayout" Target="../diagrams/layout4.xml"/><Relationship Id="rId9" Type="http://schemas.openxmlformats.org/officeDocument/2006/relationships/image" Target="../media/image2.jpeg"/><Relationship Id="rId14" Type="http://schemas.openxmlformats.org/officeDocument/2006/relationships/image" Target="../media/image9.gif"/><Relationship Id="rId22"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8.jpeg"/><Relationship Id="rId18" Type="http://schemas.openxmlformats.org/officeDocument/2006/relationships/image" Target="../media/image6.jpeg"/><Relationship Id="rId26" Type="http://schemas.openxmlformats.org/officeDocument/2006/relationships/image" Target="../media/image18.jpeg"/><Relationship Id="rId3" Type="http://schemas.openxmlformats.org/officeDocument/2006/relationships/diagramData" Target="../diagrams/data5.xml"/><Relationship Id="rId21" Type="http://schemas.openxmlformats.org/officeDocument/2006/relationships/image" Target="../media/image19.png"/><Relationship Id="rId7" Type="http://schemas.microsoft.com/office/2007/relationships/diagramDrawing" Target="../diagrams/drawing5.xml"/><Relationship Id="rId12" Type="http://schemas.openxmlformats.org/officeDocument/2006/relationships/image" Target="../media/image7.png"/><Relationship Id="rId17" Type="http://schemas.openxmlformats.org/officeDocument/2006/relationships/image" Target="../media/image3.jpeg"/><Relationship Id="rId25" Type="http://schemas.openxmlformats.org/officeDocument/2006/relationships/image" Target="../media/image14.jpg"/><Relationship Id="rId2" Type="http://schemas.openxmlformats.org/officeDocument/2006/relationships/notesSlide" Target="../notesSlides/notesSlide13.xml"/><Relationship Id="rId16" Type="http://schemas.openxmlformats.org/officeDocument/2006/relationships/image" Target="../media/image12.jpeg"/><Relationship Id="rId20"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diagramColors" Target="../diagrams/colors5.xml"/><Relationship Id="rId11" Type="http://schemas.openxmlformats.org/officeDocument/2006/relationships/image" Target="../media/image5.WMF"/><Relationship Id="rId24" Type="http://schemas.openxmlformats.org/officeDocument/2006/relationships/image" Target="../media/image17.png"/><Relationship Id="rId5" Type="http://schemas.openxmlformats.org/officeDocument/2006/relationships/diagramQuickStyle" Target="../diagrams/quickStyle5.xml"/><Relationship Id="rId15" Type="http://schemas.openxmlformats.org/officeDocument/2006/relationships/image" Target="../media/image10.jpg"/><Relationship Id="rId23" Type="http://schemas.openxmlformats.org/officeDocument/2006/relationships/image" Target="../media/image15.jpeg"/><Relationship Id="rId10" Type="http://schemas.openxmlformats.org/officeDocument/2006/relationships/image" Target="../media/image4.WMF"/><Relationship Id="rId19" Type="http://schemas.openxmlformats.org/officeDocument/2006/relationships/image" Target="../media/image11.jpeg"/><Relationship Id="rId4" Type="http://schemas.openxmlformats.org/officeDocument/2006/relationships/diagramLayout" Target="../diagrams/layout5.xml"/><Relationship Id="rId9" Type="http://schemas.openxmlformats.org/officeDocument/2006/relationships/image" Target="../media/image2.jpeg"/><Relationship Id="rId14" Type="http://schemas.openxmlformats.org/officeDocument/2006/relationships/image" Target="../media/image9.gif"/><Relationship Id="rId22"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8.jpeg"/><Relationship Id="rId18" Type="http://schemas.openxmlformats.org/officeDocument/2006/relationships/image" Target="../media/image3.jpeg"/><Relationship Id="rId26" Type="http://schemas.openxmlformats.org/officeDocument/2006/relationships/image" Target="../media/image14.jpg"/><Relationship Id="rId3" Type="http://schemas.openxmlformats.org/officeDocument/2006/relationships/diagramData" Target="../diagrams/data6.xml"/><Relationship Id="rId21" Type="http://schemas.openxmlformats.org/officeDocument/2006/relationships/image" Target="../media/image13.png"/><Relationship Id="rId7" Type="http://schemas.microsoft.com/office/2007/relationships/diagramDrawing" Target="../diagrams/drawing6.xml"/><Relationship Id="rId12" Type="http://schemas.openxmlformats.org/officeDocument/2006/relationships/image" Target="../media/image7.png"/><Relationship Id="rId17" Type="http://schemas.openxmlformats.org/officeDocument/2006/relationships/image" Target="../media/image20.png"/><Relationship Id="rId25" Type="http://schemas.openxmlformats.org/officeDocument/2006/relationships/image" Target="../media/image17.png"/><Relationship Id="rId2" Type="http://schemas.openxmlformats.org/officeDocument/2006/relationships/notesSlide" Target="../notesSlides/notesSlide14.xml"/><Relationship Id="rId16" Type="http://schemas.openxmlformats.org/officeDocument/2006/relationships/image" Target="../media/image12.jpeg"/><Relationship Id="rId20" Type="http://schemas.openxmlformats.org/officeDocument/2006/relationships/image" Target="../media/image11.jpeg"/><Relationship Id="rId1" Type="http://schemas.openxmlformats.org/officeDocument/2006/relationships/slideLayout" Target="../slideLayouts/slideLayout16.xml"/><Relationship Id="rId6" Type="http://schemas.openxmlformats.org/officeDocument/2006/relationships/diagramColors" Target="../diagrams/colors6.xml"/><Relationship Id="rId11" Type="http://schemas.openxmlformats.org/officeDocument/2006/relationships/image" Target="../media/image5.WMF"/><Relationship Id="rId24" Type="http://schemas.openxmlformats.org/officeDocument/2006/relationships/image" Target="../media/image15.jpeg"/><Relationship Id="rId5" Type="http://schemas.openxmlformats.org/officeDocument/2006/relationships/diagramQuickStyle" Target="../diagrams/quickStyle6.xml"/><Relationship Id="rId15" Type="http://schemas.openxmlformats.org/officeDocument/2006/relationships/image" Target="../media/image10.jpg"/><Relationship Id="rId23" Type="http://schemas.openxmlformats.org/officeDocument/2006/relationships/image" Target="../media/image18.jpeg"/><Relationship Id="rId10" Type="http://schemas.openxmlformats.org/officeDocument/2006/relationships/image" Target="../media/image4.WMF"/><Relationship Id="rId19" Type="http://schemas.openxmlformats.org/officeDocument/2006/relationships/image" Target="../media/image6.jpeg"/><Relationship Id="rId4" Type="http://schemas.openxmlformats.org/officeDocument/2006/relationships/diagramLayout" Target="../diagrams/layout6.xml"/><Relationship Id="rId9" Type="http://schemas.openxmlformats.org/officeDocument/2006/relationships/image" Target="../media/image2.jpeg"/><Relationship Id="rId14" Type="http://schemas.openxmlformats.org/officeDocument/2006/relationships/image" Target="../media/image9.gif"/><Relationship Id="rId22"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8.jpeg"/><Relationship Id="rId18" Type="http://schemas.openxmlformats.org/officeDocument/2006/relationships/image" Target="../media/image6.jpeg"/><Relationship Id="rId26" Type="http://schemas.openxmlformats.org/officeDocument/2006/relationships/image" Target="../media/image14.jpg"/><Relationship Id="rId3" Type="http://schemas.openxmlformats.org/officeDocument/2006/relationships/diagramData" Target="../diagrams/data7.xml"/><Relationship Id="rId21" Type="http://schemas.openxmlformats.org/officeDocument/2006/relationships/image" Target="../media/image16.jpeg"/><Relationship Id="rId7" Type="http://schemas.microsoft.com/office/2007/relationships/diagramDrawing" Target="../diagrams/drawing7.xml"/><Relationship Id="rId12" Type="http://schemas.openxmlformats.org/officeDocument/2006/relationships/image" Target="../media/image7.png"/><Relationship Id="rId17" Type="http://schemas.openxmlformats.org/officeDocument/2006/relationships/image" Target="../media/image3.jpeg"/><Relationship Id="rId25" Type="http://schemas.openxmlformats.org/officeDocument/2006/relationships/image" Target="../media/image20.png"/><Relationship Id="rId2" Type="http://schemas.openxmlformats.org/officeDocument/2006/relationships/notesSlide" Target="../notesSlides/notesSlide15.xml"/><Relationship Id="rId16" Type="http://schemas.openxmlformats.org/officeDocument/2006/relationships/image" Target="../media/image12.jpeg"/><Relationship Id="rId20"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diagramColors" Target="../diagrams/colors7.xml"/><Relationship Id="rId11" Type="http://schemas.openxmlformats.org/officeDocument/2006/relationships/image" Target="../media/image5.WMF"/><Relationship Id="rId24" Type="http://schemas.openxmlformats.org/officeDocument/2006/relationships/image" Target="../media/image18.jpeg"/><Relationship Id="rId5" Type="http://schemas.openxmlformats.org/officeDocument/2006/relationships/diagramQuickStyle" Target="../diagrams/quickStyle7.xml"/><Relationship Id="rId15" Type="http://schemas.openxmlformats.org/officeDocument/2006/relationships/image" Target="../media/image10.jpg"/><Relationship Id="rId23" Type="http://schemas.openxmlformats.org/officeDocument/2006/relationships/image" Target="../media/image15.jpeg"/><Relationship Id="rId10" Type="http://schemas.openxmlformats.org/officeDocument/2006/relationships/image" Target="../media/image4.WMF"/><Relationship Id="rId19" Type="http://schemas.openxmlformats.org/officeDocument/2006/relationships/image" Target="../media/image11.jpeg"/><Relationship Id="rId4" Type="http://schemas.openxmlformats.org/officeDocument/2006/relationships/diagramLayout" Target="../diagrams/layout7.xml"/><Relationship Id="rId9" Type="http://schemas.openxmlformats.org/officeDocument/2006/relationships/image" Target="../media/image2.jpeg"/><Relationship Id="rId14" Type="http://schemas.openxmlformats.org/officeDocument/2006/relationships/image" Target="../media/image9.gif"/><Relationship Id="rId22"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8.jpeg"/><Relationship Id="rId18" Type="http://schemas.openxmlformats.org/officeDocument/2006/relationships/image" Target="../media/image6.jpeg"/><Relationship Id="rId26" Type="http://schemas.openxmlformats.org/officeDocument/2006/relationships/image" Target="../media/image14.jpg"/><Relationship Id="rId3" Type="http://schemas.openxmlformats.org/officeDocument/2006/relationships/diagramData" Target="../diagrams/data8.xml"/><Relationship Id="rId21" Type="http://schemas.openxmlformats.org/officeDocument/2006/relationships/image" Target="../media/image16.jpeg"/><Relationship Id="rId7" Type="http://schemas.microsoft.com/office/2007/relationships/diagramDrawing" Target="../diagrams/drawing8.xml"/><Relationship Id="rId12" Type="http://schemas.openxmlformats.org/officeDocument/2006/relationships/image" Target="../media/image7.png"/><Relationship Id="rId17" Type="http://schemas.openxmlformats.org/officeDocument/2006/relationships/image" Target="../media/image3.jpeg"/><Relationship Id="rId25" Type="http://schemas.openxmlformats.org/officeDocument/2006/relationships/image" Target="../media/image20.png"/><Relationship Id="rId2" Type="http://schemas.openxmlformats.org/officeDocument/2006/relationships/notesSlide" Target="../notesSlides/notesSlide16.xml"/><Relationship Id="rId16" Type="http://schemas.openxmlformats.org/officeDocument/2006/relationships/image" Target="../media/image12.jpeg"/><Relationship Id="rId20"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diagramColors" Target="../diagrams/colors8.xml"/><Relationship Id="rId11" Type="http://schemas.openxmlformats.org/officeDocument/2006/relationships/image" Target="../media/image5.WMF"/><Relationship Id="rId24" Type="http://schemas.openxmlformats.org/officeDocument/2006/relationships/image" Target="../media/image18.jpeg"/><Relationship Id="rId5" Type="http://schemas.openxmlformats.org/officeDocument/2006/relationships/diagramQuickStyle" Target="../diagrams/quickStyle8.xml"/><Relationship Id="rId15" Type="http://schemas.openxmlformats.org/officeDocument/2006/relationships/image" Target="../media/image10.jpg"/><Relationship Id="rId23" Type="http://schemas.openxmlformats.org/officeDocument/2006/relationships/image" Target="../media/image15.jpeg"/><Relationship Id="rId10" Type="http://schemas.openxmlformats.org/officeDocument/2006/relationships/image" Target="../media/image4.WMF"/><Relationship Id="rId19" Type="http://schemas.openxmlformats.org/officeDocument/2006/relationships/image" Target="../media/image11.jpeg"/><Relationship Id="rId4" Type="http://schemas.openxmlformats.org/officeDocument/2006/relationships/diagramLayout" Target="../diagrams/layout8.xml"/><Relationship Id="rId9" Type="http://schemas.openxmlformats.org/officeDocument/2006/relationships/image" Target="../media/image2.jpeg"/><Relationship Id="rId14" Type="http://schemas.openxmlformats.org/officeDocument/2006/relationships/image" Target="../media/image9.gif"/><Relationship Id="rId22"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8.jpeg"/><Relationship Id="rId18" Type="http://schemas.openxmlformats.org/officeDocument/2006/relationships/image" Target="../media/image6.jpeg"/><Relationship Id="rId26" Type="http://schemas.openxmlformats.org/officeDocument/2006/relationships/image" Target="../media/image14.jpg"/><Relationship Id="rId3" Type="http://schemas.openxmlformats.org/officeDocument/2006/relationships/diagramData" Target="../diagrams/data9.xml"/><Relationship Id="rId21" Type="http://schemas.openxmlformats.org/officeDocument/2006/relationships/image" Target="../media/image16.jpeg"/><Relationship Id="rId7" Type="http://schemas.microsoft.com/office/2007/relationships/diagramDrawing" Target="../diagrams/drawing9.xml"/><Relationship Id="rId12" Type="http://schemas.openxmlformats.org/officeDocument/2006/relationships/image" Target="../media/image7.png"/><Relationship Id="rId17" Type="http://schemas.openxmlformats.org/officeDocument/2006/relationships/image" Target="../media/image3.jpeg"/><Relationship Id="rId25" Type="http://schemas.openxmlformats.org/officeDocument/2006/relationships/image" Target="../media/image20.png"/><Relationship Id="rId2" Type="http://schemas.openxmlformats.org/officeDocument/2006/relationships/notesSlide" Target="../notesSlides/notesSlide17.xml"/><Relationship Id="rId16" Type="http://schemas.openxmlformats.org/officeDocument/2006/relationships/image" Target="../media/image12.jpeg"/><Relationship Id="rId20"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diagramColors" Target="../diagrams/colors9.xml"/><Relationship Id="rId11" Type="http://schemas.openxmlformats.org/officeDocument/2006/relationships/image" Target="../media/image5.WMF"/><Relationship Id="rId24" Type="http://schemas.openxmlformats.org/officeDocument/2006/relationships/image" Target="../media/image18.jpeg"/><Relationship Id="rId5" Type="http://schemas.openxmlformats.org/officeDocument/2006/relationships/diagramQuickStyle" Target="../diagrams/quickStyle9.xml"/><Relationship Id="rId15" Type="http://schemas.openxmlformats.org/officeDocument/2006/relationships/image" Target="../media/image10.jpg"/><Relationship Id="rId23" Type="http://schemas.openxmlformats.org/officeDocument/2006/relationships/image" Target="../media/image15.jpeg"/><Relationship Id="rId10" Type="http://schemas.openxmlformats.org/officeDocument/2006/relationships/image" Target="../media/image4.WMF"/><Relationship Id="rId19" Type="http://schemas.openxmlformats.org/officeDocument/2006/relationships/image" Target="../media/image11.jpeg"/><Relationship Id="rId4" Type="http://schemas.openxmlformats.org/officeDocument/2006/relationships/diagramLayout" Target="../diagrams/layout9.xml"/><Relationship Id="rId9" Type="http://schemas.openxmlformats.org/officeDocument/2006/relationships/image" Target="../media/image2.jpeg"/><Relationship Id="rId14" Type="http://schemas.openxmlformats.org/officeDocument/2006/relationships/image" Target="../media/image9.gif"/><Relationship Id="rId22"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8.jpeg"/><Relationship Id="rId18" Type="http://schemas.openxmlformats.org/officeDocument/2006/relationships/image" Target="../media/image6.jpeg"/><Relationship Id="rId26" Type="http://schemas.openxmlformats.org/officeDocument/2006/relationships/image" Target="../media/image14.jpg"/><Relationship Id="rId3" Type="http://schemas.openxmlformats.org/officeDocument/2006/relationships/diagramData" Target="../diagrams/data10.xml"/><Relationship Id="rId21" Type="http://schemas.openxmlformats.org/officeDocument/2006/relationships/image" Target="../media/image16.jpeg"/><Relationship Id="rId7" Type="http://schemas.microsoft.com/office/2007/relationships/diagramDrawing" Target="../diagrams/drawing10.xml"/><Relationship Id="rId12" Type="http://schemas.openxmlformats.org/officeDocument/2006/relationships/image" Target="../media/image7.png"/><Relationship Id="rId17" Type="http://schemas.openxmlformats.org/officeDocument/2006/relationships/image" Target="../media/image3.jpeg"/><Relationship Id="rId25" Type="http://schemas.openxmlformats.org/officeDocument/2006/relationships/image" Target="../media/image20.png"/><Relationship Id="rId2" Type="http://schemas.openxmlformats.org/officeDocument/2006/relationships/notesSlide" Target="../notesSlides/notesSlide18.xml"/><Relationship Id="rId16" Type="http://schemas.openxmlformats.org/officeDocument/2006/relationships/image" Target="../media/image12.jpeg"/><Relationship Id="rId20"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diagramColors" Target="../diagrams/colors10.xml"/><Relationship Id="rId11" Type="http://schemas.openxmlformats.org/officeDocument/2006/relationships/image" Target="../media/image5.WMF"/><Relationship Id="rId24" Type="http://schemas.openxmlformats.org/officeDocument/2006/relationships/image" Target="../media/image18.jpeg"/><Relationship Id="rId5" Type="http://schemas.openxmlformats.org/officeDocument/2006/relationships/diagramQuickStyle" Target="../diagrams/quickStyle10.xml"/><Relationship Id="rId15" Type="http://schemas.openxmlformats.org/officeDocument/2006/relationships/image" Target="../media/image10.jpg"/><Relationship Id="rId23" Type="http://schemas.openxmlformats.org/officeDocument/2006/relationships/image" Target="../media/image15.jpeg"/><Relationship Id="rId10" Type="http://schemas.openxmlformats.org/officeDocument/2006/relationships/image" Target="../media/image4.WMF"/><Relationship Id="rId19" Type="http://schemas.openxmlformats.org/officeDocument/2006/relationships/image" Target="../media/image11.jpeg"/><Relationship Id="rId4" Type="http://schemas.openxmlformats.org/officeDocument/2006/relationships/diagramLayout" Target="../diagrams/layout10.xml"/><Relationship Id="rId9" Type="http://schemas.openxmlformats.org/officeDocument/2006/relationships/image" Target="../media/image2.jpeg"/><Relationship Id="rId14" Type="http://schemas.openxmlformats.org/officeDocument/2006/relationships/image" Target="../media/image9.gif"/><Relationship Id="rId22"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8.jpeg"/><Relationship Id="rId18" Type="http://schemas.openxmlformats.org/officeDocument/2006/relationships/image" Target="../media/image6.jpeg"/><Relationship Id="rId26" Type="http://schemas.openxmlformats.org/officeDocument/2006/relationships/image" Target="../media/image14.jpg"/><Relationship Id="rId3" Type="http://schemas.openxmlformats.org/officeDocument/2006/relationships/diagramData" Target="../diagrams/data11.xml"/><Relationship Id="rId21" Type="http://schemas.openxmlformats.org/officeDocument/2006/relationships/image" Target="../media/image16.jpeg"/><Relationship Id="rId7" Type="http://schemas.microsoft.com/office/2007/relationships/diagramDrawing" Target="../diagrams/drawing11.xml"/><Relationship Id="rId12" Type="http://schemas.openxmlformats.org/officeDocument/2006/relationships/image" Target="../media/image7.png"/><Relationship Id="rId17" Type="http://schemas.openxmlformats.org/officeDocument/2006/relationships/image" Target="../media/image3.jpeg"/><Relationship Id="rId25" Type="http://schemas.openxmlformats.org/officeDocument/2006/relationships/image" Target="../media/image20.png"/><Relationship Id="rId2" Type="http://schemas.openxmlformats.org/officeDocument/2006/relationships/notesSlide" Target="../notesSlides/notesSlide19.xml"/><Relationship Id="rId16" Type="http://schemas.openxmlformats.org/officeDocument/2006/relationships/image" Target="../media/image12.jpeg"/><Relationship Id="rId20"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diagramColors" Target="../diagrams/colors11.xml"/><Relationship Id="rId11" Type="http://schemas.openxmlformats.org/officeDocument/2006/relationships/image" Target="../media/image5.WMF"/><Relationship Id="rId24" Type="http://schemas.openxmlformats.org/officeDocument/2006/relationships/image" Target="../media/image18.jpeg"/><Relationship Id="rId5" Type="http://schemas.openxmlformats.org/officeDocument/2006/relationships/diagramQuickStyle" Target="../diagrams/quickStyle11.xml"/><Relationship Id="rId15" Type="http://schemas.openxmlformats.org/officeDocument/2006/relationships/image" Target="../media/image10.jpg"/><Relationship Id="rId23" Type="http://schemas.openxmlformats.org/officeDocument/2006/relationships/image" Target="../media/image15.jpeg"/><Relationship Id="rId10" Type="http://schemas.openxmlformats.org/officeDocument/2006/relationships/image" Target="../media/image4.WMF"/><Relationship Id="rId19" Type="http://schemas.openxmlformats.org/officeDocument/2006/relationships/image" Target="../media/image11.jpeg"/><Relationship Id="rId4" Type="http://schemas.openxmlformats.org/officeDocument/2006/relationships/diagramLayout" Target="../diagrams/layout11.xml"/><Relationship Id="rId9" Type="http://schemas.openxmlformats.org/officeDocument/2006/relationships/image" Target="../media/image2.jpeg"/><Relationship Id="rId14" Type="http://schemas.openxmlformats.org/officeDocument/2006/relationships/image" Target="../media/image9.gif"/><Relationship Id="rId22"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8.jpeg"/><Relationship Id="rId18" Type="http://schemas.openxmlformats.org/officeDocument/2006/relationships/image" Target="../media/image6.jpeg"/><Relationship Id="rId26" Type="http://schemas.openxmlformats.org/officeDocument/2006/relationships/image" Target="../media/image14.jpg"/><Relationship Id="rId3" Type="http://schemas.openxmlformats.org/officeDocument/2006/relationships/diagramData" Target="../diagrams/data12.xml"/><Relationship Id="rId21" Type="http://schemas.openxmlformats.org/officeDocument/2006/relationships/image" Target="../media/image16.jpeg"/><Relationship Id="rId7" Type="http://schemas.microsoft.com/office/2007/relationships/diagramDrawing" Target="../diagrams/drawing12.xml"/><Relationship Id="rId12" Type="http://schemas.openxmlformats.org/officeDocument/2006/relationships/image" Target="../media/image7.png"/><Relationship Id="rId17" Type="http://schemas.openxmlformats.org/officeDocument/2006/relationships/image" Target="../media/image3.jpeg"/><Relationship Id="rId25" Type="http://schemas.openxmlformats.org/officeDocument/2006/relationships/image" Target="../media/image20.png"/><Relationship Id="rId2" Type="http://schemas.openxmlformats.org/officeDocument/2006/relationships/notesSlide" Target="../notesSlides/notesSlide20.xml"/><Relationship Id="rId16" Type="http://schemas.openxmlformats.org/officeDocument/2006/relationships/image" Target="../media/image12.jpeg"/><Relationship Id="rId20"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diagramColors" Target="../diagrams/colors12.xml"/><Relationship Id="rId11" Type="http://schemas.openxmlformats.org/officeDocument/2006/relationships/image" Target="../media/image5.WMF"/><Relationship Id="rId24" Type="http://schemas.openxmlformats.org/officeDocument/2006/relationships/image" Target="../media/image18.jpeg"/><Relationship Id="rId5" Type="http://schemas.openxmlformats.org/officeDocument/2006/relationships/diagramQuickStyle" Target="../diagrams/quickStyle12.xml"/><Relationship Id="rId15" Type="http://schemas.openxmlformats.org/officeDocument/2006/relationships/image" Target="../media/image10.jpg"/><Relationship Id="rId23" Type="http://schemas.openxmlformats.org/officeDocument/2006/relationships/image" Target="../media/image15.jpeg"/><Relationship Id="rId10" Type="http://schemas.openxmlformats.org/officeDocument/2006/relationships/image" Target="../media/image4.WMF"/><Relationship Id="rId19" Type="http://schemas.openxmlformats.org/officeDocument/2006/relationships/image" Target="../media/image11.jpeg"/><Relationship Id="rId4" Type="http://schemas.openxmlformats.org/officeDocument/2006/relationships/diagramLayout" Target="../diagrams/layout12.xml"/><Relationship Id="rId9" Type="http://schemas.openxmlformats.org/officeDocument/2006/relationships/image" Target="../media/image2.jpeg"/><Relationship Id="rId14" Type="http://schemas.openxmlformats.org/officeDocument/2006/relationships/image" Target="../media/image9.gif"/><Relationship Id="rId22"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8.jpeg"/><Relationship Id="rId18" Type="http://schemas.openxmlformats.org/officeDocument/2006/relationships/image" Target="../media/image6.jpeg"/><Relationship Id="rId26" Type="http://schemas.openxmlformats.org/officeDocument/2006/relationships/image" Target="../media/image14.jpg"/><Relationship Id="rId3" Type="http://schemas.openxmlformats.org/officeDocument/2006/relationships/diagramData" Target="../diagrams/data13.xml"/><Relationship Id="rId21" Type="http://schemas.openxmlformats.org/officeDocument/2006/relationships/image" Target="../media/image16.jpeg"/><Relationship Id="rId7" Type="http://schemas.microsoft.com/office/2007/relationships/diagramDrawing" Target="../diagrams/drawing13.xml"/><Relationship Id="rId12" Type="http://schemas.openxmlformats.org/officeDocument/2006/relationships/image" Target="../media/image7.png"/><Relationship Id="rId17" Type="http://schemas.openxmlformats.org/officeDocument/2006/relationships/image" Target="../media/image3.jpeg"/><Relationship Id="rId25" Type="http://schemas.openxmlformats.org/officeDocument/2006/relationships/image" Target="../media/image20.png"/><Relationship Id="rId2" Type="http://schemas.openxmlformats.org/officeDocument/2006/relationships/notesSlide" Target="../notesSlides/notesSlide21.xml"/><Relationship Id="rId16" Type="http://schemas.openxmlformats.org/officeDocument/2006/relationships/image" Target="../media/image12.jpeg"/><Relationship Id="rId20"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diagramColors" Target="../diagrams/colors13.xml"/><Relationship Id="rId11" Type="http://schemas.openxmlformats.org/officeDocument/2006/relationships/image" Target="../media/image5.WMF"/><Relationship Id="rId24" Type="http://schemas.openxmlformats.org/officeDocument/2006/relationships/image" Target="../media/image18.jpeg"/><Relationship Id="rId5" Type="http://schemas.openxmlformats.org/officeDocument/2006/relationships/diagramQuickStyle" Target="../diagrams/quickStyle13.xml"/><Relationship Id="rId15" Type="http://schemas.openxmlformats.org/officeDocument/2006/relationships/image" Target="../media/image10.jpg"/><Relationship Id="rId23" Type="http://schemas.openxmlformats.org/officeDocument/2006/relationships/image" Target="../media/image15.jpeg"/><Relationship Id="rId10" Type="http://schemas.openxmlformats.org/officeDocument/2006/relationships/image" Target="../media/image4.WMF"/><Relationship Id="rId19" Type="http://schemas.openxmlformats.org/officeDocument/2006/relationships/image" Target="../media/image11.jpeg"/><Relationship Id="rId4" Type="http://schemas.openxmlformats.org/officeDocument/2006/relationships/diagramLayout" Target="../diagrams/layout13.xml"/><Relationship Id="rId9" Type="http://schemas.openxmlformats.org/officeDocument/2006/relationships/image" Target="../media/image2.jpeg"/><Relationship Id="rId14" Type="http://schemas.openxmlformats.org/officeDocument/2006/relationships/image" Target="../media/image9.gif"/><Relationship Id="rId22" Type="http://schemas.openxmlformats.org/officeDocument/2006/relationships/image" Target="../media/image17.png"/><Relationship Id="rId27" Type="http://schemas.openxmlformats.org/officeDocument/2006/relationships/image" Target="../media/image21.jpeg"/></Relationships>
</file>

<file path=ppt/slides/_rels/slide22.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8.jpeg"/><Relationship Id="rId18" Type="http://schemas.openxmlformats.org/officeDocument/2006/relationships/image" Target="../media/image6.jpeg"/><Relationship Id="rId26" Type="http://schemas.openxmlformats.org/officeDocument/2006/relationships/image" Target="../media/image14.jpg"/><Relationship Id="rId3" Type="http://schemas.openxmlformats.org/officeDocument/2006/relationships/diagramData" Target="../diagrams/data14.xml"/><Relationship Id="rId21" Type="http://schemas.openxmlformats.org/officeDocument/2006/relationships/image" Target="../media/image16.jpeg"/><Relationship Id="rId7" Type="http://schemas.microsoft.com/office/2007/relationships/diagramDrawing" Target="../diagrams/drawing14.xml"/><Relationship Id="rId12" Type="http://schemas.openxmlformats.org/officeDocument/2006/relationships/image" Target="../media/image7.png"/><Relationship Id="rId17" Type="http://schemas.openxmlformats.org/officeDocument/2006/relationships/image" Target="../media/image3.jpeg"/><Relationship Id="rId25" Type="http://schemas.openxmlformats.org/officeDocument/2006/relationships/image" Target="../media/image20.png"/><Relationship Id="rId2" Type="http://schemas.openxmlformats.org/officeDocument/2006/relationships/notesSlide" Target="../notesSlides/notesSlide22.xml"/><Relationship Id="rId16" Type="http://schemas.openxmlformats.org/officeDocument/2006/relationships/image" Target="../media/image12.jpeg"/><Relationship Id="rId20"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diagramColors" Target="../diagrams/colors14.xml"/><Relationship Id="rId11" Type="http://schemas.openxmlformats.org/officeDocument/2006/relationships/image" Target="../media/image5.WMF"/><Relationship Id="rId24" Type="http://schemas.openxmlformats.org/officeDocument/2006/relationships/image" Target="../media/image18.jpeg"/><Relationship Id="rId5" Type="http://schemas.openxmlformats.org/officeDocument/2006/relationships/diagramQuickStyle" Target="../diagrams/quickStyle14.xml"/><Relationship Id="rId15" Type="http://schemas.openxmlformats.org/officeDocument/2006/relationships/image" Target="../media/image10.jpg"/><Relationship Id="rId23" Type="http://schemas.openxmlformats.org/officeDocument/2006/relationships/image" Target="../media/image15.jpeg"/><Relationship Id="rId10" Type="http://schemas.openxmlformats.org/officeDocument/2006/relationships/image" Target="../media/image4.WMF"/><Relationship Id="rId19" Type="http://schemas.openxmlformats.org/officeDocument/2006/relationships/image" Target="../media/image11.jpeg"/><Relationship Id="rId4" Type="http://schemas.openxmlformats.org/officeDocument/2006/relationships/diagramLayout" Target="../diagrams/layout14.xml"/><Relationship Id="rId9" Type="http://schemas.openxmlformats.org/officeDocument/2006/relationships/image" Target="../media/image2.jpeg"/><Relationship Id="rId14" Type="http://schemas.openxmlformats.org/officeDocument/2006/relationships/image" Target="../media/image9.gif"/><Relationship Id="rId22" Type="http://schemas.openxmlformats.org/officeDocument/2006/relationships/image" Target="../media/image17.png"/><Relationship Id="rId27"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8.jpeg"/><Relationship Id="rId18" Type="http://schemas.openxmlformats.org/officeDocument/2006/relationships/image" Target="../media/image6.jpeg"/><Relationship Id="rId3" Type="http://schemas.openxmlformats.org/officeDocument/2006/relationships/diagramData" Target="../diagrams/data15.xml"/><Relationship Id="rId7" Type="http://schemas.microsoft.com/office/2007/relationships/diagramDrawing" Target="../diagrams/drawing15.xml"/><Relationship Id="rId12" Type="http://schemas.openxmlformats.org/officeDocument/2006/relationships/image" Target="../media/image7.png"/><Relationship Id="rId17" Type="http://schemas.openxmlformats.org/officeDocument/2006/relationships/image" Target="../media/image3.jpeg"/><Relationship Id="rId2" Type="http://schemas.openxmlformats.org/officeDocument/2006/relationships/notesSlide" Target="../notesSlides/notesSlide25.xml"/><Relationship Id="rId16" Type="http://schemas.openxmlformats.org/officeDocument/2006/relationships/image" Target="../media/image12.jpeg"/><Relationship Id="rId20"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diagramColors" Target="../diagrams/colors15.xml"/><Relationship Id="rId11" Type="http://schemas.openxmlformats.org/officeDocument/2006/relationships/image" Target="../media/image5.WMF"/><Relationship Id="rId5" Type="http://schemas.openxmlformats.org/officeDocument/2006/relationships/diagramQuickStyle" Target="../diagrams/quickStyle15.xml"/><Relationship Id="rId15" Type="http://schemas.openxmlformats.org/officeDocument/2006/relationships/image" Target="../media/image10.jpg"/><Relationship Id="rId10" Type="http://schemas.openxmlformats.org/officeDocument/2006/relationships/image" Target="../media/image4.WMF"/><Relationship Id="rId19" Type="http://schemas.openxmlformats.org/officeDocument/2006/relationships/image" Target="../media/image11.jpeg"/><Relationship Id="rId4" Type="http://schemas.openxmlformats.org/officeDocument/2006/relationships/diagramLayout" Target="../diagrams/layout15.xml"/><Relationship Id="rId9" Type="http://schemas.openxmlformats.org/officeDocument/2006/relationships/image" Target="../media/image2.jpeg"/><Relationship Id="rId14" Type="http://schemas.openxmlformats.org/officeDocument/2006/relationships/image" Target="../media/image9.gif"/></Relationships>
</file>

<file path=ppt/slides/_rels/slide26.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image" Target="../media/image23.jpeg"/><Relationship Id="rId9" Type="http://schemas.openxmlformats.org/officeDocument/2006/relationships/image" Target="../media/image28.jpeg"/></Relationships>
</file>

<file path=ppt/slides/_rels/slide27.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jpeg"/><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diagramColors" Target="../diagrams/colors16.xml"/><Relationship Id="rId11" Type="http://schemas.openxmlformats.org/officeDocument/2006/relationships/image" Target="../media/image29.wmf"/><Relationship Id="rId5" Type="http://schemas.openxmlformats.org/officeDocument/2006/relationships/diagramQuickStyle" Target="../diagrams/quickStyle16.xml"/><Relationship Id="rId1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diagramLayout" Target="../diagrams/layout16.xml"/><Relationship Id="rId9" Type="http://schemas.openxmlformats.org/officeDocument/2006/relationships/image" Target="../media/image9.gif"/><Relationship Id="rId14" Type="http://schemas.openxmlformats.org/officeDocument/2006/relationships/image" Target="../media/image11.jpeg"/></Relationships>
</file>

<file path=ppt/slides/_rels/slide2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diagramData" Target="../diagrams/data17.xml"/><Relationship Id="rId7" Type="http://schemas.microsoft.com/office/2007/relationships/diagramDrawing" Target="../diagrams/drawing17.xml"/><Relationship Id="rId12"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diagramColors" Target="../diagrams/colors17.xml"/><Relationship Id="rId11" Type="http://schemas.openxmlformats.org/officeDocument/2006/relationships/image" Target="../media/image11.jpeg"/><Relationship Id="rId5" Type="http://schemas.openxmlformats.org/officeDocument/2006/relationships/diagramQuickStyle" Target="../diagrams/quickStyle17.xml"/><Relationship Id="rId10" Type="http://schemas.openxmlformats.org/officeDocument/2006/relationships/image" Target="../media/image6.jpeg"/><Relationship Id="rId4" Type="http://schemas.openxmlformats.org/officeDocument/2006/relationships/diagramLayout" Target="../diagrams/layout17.xml"/><Relationship Id="rId9" Type="http://schemas.openxmlformats.org/officeDocument/2006/relationships/image" Target="../media/image3.jpeg"/></Relationships>
</file>

<file path=ppt/slides/_rels/slide29.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13.png"/><Relationship Id="rId3" Type="http://schemas.openxmlformats.org/officeDocument/2006/relationships/diagramData" Target="../diagrams/data18.xml"/><Relationship Id="rId7" Type="http://schemas.microsoft.com/office/2007/relationships/diagramDrawing" Target="../diagrams/drawing18.xml"/><Relationship Id="rId12"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diagramColors" Target="../diagrams/colors18.xml"/><Relationship Id="rId11" Type="http://schemas.openxmlformats.org/officeDocument/2006/relationships/image" Target="../media/image6.jpeg"/><Relationship Id="rId5" Type="http://schemas.openxmlformats.org/officeDocument/2006/relationships/diagramQuickStyle" Target="../diagrams/quickStyle18.xml"/><Relationship Id="rId10" Type="http://schemas.openxmlformats.org/officeDocument/2006/relationships/image" Target="../media/image3.jpeg"/><Relationship Id="rId4" Type="http://schemas.openxmlformats.org/officeDocument/2006/relationships/diagramLayout" Target="../diagrams/layout18.xml"/><Relationship Id="rId9" Type="http://schemas.openxmlformats.org/officeDocument/2006/relationships/image" Target="../media/image29.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13.png"/><Relationship Id="rId3" Type="http://schemas.openxmlformats.org/officeDocument/2006/relationships/diagramData" Target="../diagrams/data19.xml"/><Relationship Id="rId7" Type="http://schemas.microsoft.com/office/2007/relationships/diagramDrawing" Target="../diagrams/drawing19.xml"/><Relationship Id="rId12"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diagramColors" Target="../diagrams/colors19.xml"/><Relationship Id="rId11" Type="http://schemas.openxmlformats.org/officeDocument/2006/relationships/image" Target="../media/image6.jpeg"/><Relationship Id="rId5" Type="http://schemas.openxmlformats.org/officeDocument/2006/relationships/diagramQuickStyle" Target="../diagrams/quickStyle19.xml"/><Relationship Id="rId10" Type="http://schemas.openxmlformats.org/officeDocument/2006/relationships/image" Target="../media/image3.jpeg"/><Relationship Id="rId4" Type="http://schemas.openxmlformats.org/officeDocument/2006/relationships/diagramLayout" Target="../diagrams/layout19.xml"/><Relationship Id="rId9" Type="http://schemas.openxmlformats.org/officeDocument/2006/relationships/image" Target="../media/image29.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WMF"/><Relationship Id="rId12"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image" Target="../media/image4.WMF"/><Relationship Id="rId11" Type="http://schemas.openxmlformats.org/officeDocument/2006/relationships/image" Target="../media/image6.jpeg"/><Relationship Id="rId5" Type="http://schemas.openxmlformats.org/officeDocument/2006/relationships/image" Target="../media/image9.gif"/><Relationship Id="rId10" Type="http://schemas.openxmlformats.org/officeDocument/2006/relationships/image" Target="../media/image3.jpeg"/><Relationship Id="rId4" Type="http://schemas.openxmlformats.org/officeDocument/2006/relationships/image" Target="../media/image7.png"/><Relationship Id="rId9"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8.jpeg"/><Relationship Id="rId18" Type="http://schemas.openxmlformats.org/officeDocument/2006/relationships/image" Target="../media/image3.jpeg"/><Relationship Id="rId3" Type="http://schemas.openxmlformats.org/officeDocument/2006/relationships/diagramData" Target="../diagrams/data20.xml"/><Relationship Id="rId21" Type="http://schemas.openxmlformats.org/officeDocument/2006/relationships/image" Target="../media/image13.png"/><Relationship Id="rId7" Type="http://schemas.microsoft.com/office/2007/relationships/diagramDrawing" Target="../diagrams/drawing20.xml"/><Relationship Id="rId12" Type="http://schemas.openxmlformats.org/officeDocument/2006/relationships/image" Target="../media/image7.png"/><Relationship Id="rId17" Type="http://schemas.openxmlformats.org/officeDocument/2006/relationships/image" Target="../media/image31.jpeg"/><Relationship Id="rId2" Type="http://schemas.openxmlformats.org/officeDocument/2006/relationships/notesSlide" Target="../notesSlides/notesSlide39.xml"/><Relationship Id="rId16" Type="http://schemas.openxmlformats.org/officeDocument/2006/relationships/image" Target="../media/image12.jpeg"/><Relationship Id="rId20" Type="http://schemas.openxmlformats.org/officeDocument/2006/relationships/image" Target="../media/image11.jpeg"/><Relationship Id="rId1" Type="http://schemas.openxmlformats.org/officeDocument/2006/relationships/slideLayout" Target="../slideLayouts/slideLayout16.xml"/><Relationship Id="rId6" Type="http://schemas.openxmlformats.org/officeDocument/2006/relationships/diagramColors" Target="../diagrams/colors20.xml"/><Relationship Id="rId11" Type="http://schemas.openxmlformats.org/officeDocument/2006/relationships/image" Target="../media/image5.WMF"/><Relationship Id="rId5" Type="http://schemas.openxmlformats.org/officeDocument/2006/relationships/diagramQuickStyle" Target="../diagrams/quickStyle20.xml"/><Relationship Id="rId15" Type="http://schemas.openxmlformats.org/officeDocument/2006/relationships/image" Target="../media/image10.jpg"/><Relationship Id="rId10" Type="http://schemas.openxmlformats.org/officeDocument/2006/relationships/image" Target="../media/image4.WMF"/><Relationship Id="rId19" Type="http://schemas.openxmlformats.org/officeDocument/2006/relationships/image" Target="../media/image6.jpeg"/><Relationship Id="rId4" Type="http://schemas.openxmlformats.org/officeDocument/2006/relationships/diagramLayout" Target="../diagrams/layout20.xml"/><Relationship Id="rId9" Type="http://schemas.openxmlformats.org/officeDocument/2006/relationships/image" Target="../media/image2.jpeg"/><Relationship Id="rId1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6.jpeg"/><Relationship Id="rId18" Type="http://schemas.openxmlformats.org/officeDocument/2006/relationships/image" Target="../media/image11.jpeg"/><Relationship Id="rId3" Type="http://schemas.openxmlformats.org/officeDocument/2006/relationships/diagramData" Target="../diagrams/data21.xml"/><Relationship Id="rId7" Type="http://schemas.microsoft.com/office/2007/relationships/diagramDrawing" Target="../diagrams/drawing21.xml"/><Relationship Id="rId12" Type="http://schemas.openxmlformats.org/officeDocument/2006/relationships/image" Target="../media/image5.WMF"/><Relationship Id="rId17" Type="http://schemas.openxmlformats.org/officeDocument/2006/relationships/image" Target="../media/image10.jpg"/><Relationship Id="rId2" Type="http://schemas.openxmlformats.org/officeDocument/2006/relationships/notesSlide" Target="../notesSlides/notesSlide40.xml"/><Relationship Id="rId16" Type="http://schemas.openxmlformats.org/officeDocument/2006/relationships/image" Target="../media/image9.gif"/><Relationship Id="rId20"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diagramColors" Target="../diagrams/colors21.xml"/><Relationship Id="rId11" Type="http://schemas.openxmlformats.org/officeDocument/2006/relationships/image" Target="../media/image4.WMF"/><Relationship Id="rId5" Type="http://schemas.openxmlformats.org/officeDocument/2006/relationships/diagramQuickStyle" Target="../diagrams/quickStyle21.xml"/><Relationship Id="rId15" Type="http://schemas.openxmlformats.org/officeDocument/2006/relationships/image" Target="../media/image8.jpeg"/><Relationship Id="rId10" Type="http://schemas.openxmlformats.org/officeDocument/2006/relationships/image" Target="../media/image3.jpeg"/><Relationship Id="rId19" Type="http://schemas.openxmlformats.org/officeDocument/2006/relationships/image" Target="../media/image12.jpeg"/><Relationship Id="rId4" Type="http://schemas.openxmlformats.org/officeDocument/2006/relationships/diagramLayout" Target="../diagrams/layout21.xml"/><Relationship Id="rId9" Type="http://schemas.openxmlformats.org/officeDocument/2006/relationships/image" Target="../media/image2.jpeg"/><Relationship Id="rId14" Type="http://schemas.openxmlformats.org/officeDocument/2006/relationships/image" Target="../media/image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chart" Target="../charts/chart3.xml"/><Relationship Id="rId5" Type="http://schemas.openxmlformats.org/officeDocument/2006/relationships/image" Target="../media/image39.emf"/><Relationship Id="rId4" Type="http://schemas.openxmlformats.org/officeDocument/2006/relationships/package" Target="../embeddings/Microsoft_Excel_Worksheet3.xlsx"/></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1.xml"/><Relationship Id="rId1" Type="http://schemas.openxmlformats.org/officeDocument/2006/relationships/vmlDrawing" Target="../drawings/vmlDrawing2.vml"/><Relationship Id="rId6" Type="http://schemas.openxmlformats.org/officeDocument/2006/relationships/chart" Target="../charts/chart4.xml"/><Relationship Id="rId5" Type="http://schemas.openxmlformats.org/officeDocument/2006/relationships/image" Target="../media/image39.emf"/><Relationship Id="rId4" Type="http://schemas.openxmlformats.org/officeDocument/2006/relationships/package" Target="../embeddings/Microsoft_Excel_Worksheet5.xlsx"/></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1.xml"/><Relationship Id="rId1" Type="http://schemas.openxmlformats.org/officeDocument/2006/relationships/vmlDrawing" Target="../drawings/vmlDrawing3.vml"/><Relationship Id="rId6" Type="http://schemas.openxmlformats.org/officeDocument/2006/relationships/chart" Target="../charts/chart5.xml"/><Relationship Id="rId5" Type="http://schemas.openxmlformats.org/officeDocument/2006/relationships/image" Target="../media/image39.emf"/><Relationship Id="rId4" Type="http://schemas.openxmlformats.org/officeDocument/2006/relationships/package" Target="../embeddings/Microsoft_Excel_Worksheet7.xlsx"/></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1.xml"/><Relationship Id="rId1" Type="http://schemas.openxmlformats.org/officeDocument/2006/relationships/vmlDrawing" Target="../drawings/vmlDrawing4.vml"/><Relationship Id="rId6" Type="http://schemas.openxmlformats.org/officeDocument/2006/relationships/chart" Target="../charts/chart6.xml"/><Relationship Id="rId5" Type="http://schemas.openxmlformats.org/officeDocument/2006/relationships/image" Target="../media/image39.emf"/><Relationship Id="rId4" Type="http://schemas.openxmlformats.org/officeDocument/2006/relationships/package" Target="../embeddings/Microsoft_Excel_Worksheet9.xlsx"/></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16.xml"/><Relationship Id="rId4" Type="http://schemas.openxmlformats.org/officeDocument/2006/relationships/image" Target="../media/image43.jpg"/></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1.xml"/><Relationship Id="rId1" Type="http://schemas.openxmlformats.org/officeDocument/2006/relationships/slideLayout" Target="../slideLayouts/slideLayout16.xml"/><Relationship Id="rId4" Type="http://schemas.openxmlformats.org/officeDocument/2006/relationships/image" Target="../media/image45.jpeg"/></Relationships>
</file>

<file path=ppt/slides/_rels/slide62.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5.WMF"/><Relationship Id="rId18" Type="http://schemas.openxmlformats.org/officeDocument/2006/relationships/image" Target="../media/image12.jpeg"/><Relationship Id="rId26" Type="http://schemas.openxmlformats.org/officeDocument/2006/relationships/image" Target="../media/image18.jpeg"/><Relationship Id="rId3" Type="http://schemas.openxmlformats.org/officeDocument/2006/relationships/diagramData" Target="../diagrams/data22.xml"/><Relationship Id="rId21" Type="http://schemas.openxmlformats.org/officeDocument/2006/relationships/image" Target="../media/image11.jpeg"/><Relationship Id="rId7" Type="http://schemas.microsoft.com/office/2007/relationships/diagramDrawing" Target="../diagrams/drawing22.xml"/><Relationship Id="rId12" Type="http://schemas.openxmlformats.org/officeDocument/2006/relationships/image" Target="../media/image4.WMF"/><Relationship Id="rId17" Type="http://schemas.openxmlformats.org/officeDocument/2006/relationships/image" Target="../media/image10.jpg"/><Relationship Id="rId25" Type="http://schemas.openxmlformats.org/officeDocument/2006/relationships/image" Target="../media/image15.jpeg"/><Relationship Id="rId2" Type="http://schemas.openxmlformats.org/officeDocument/2006/relationships/notesSlide" Target="../notesSlides/notesSlide62.xml"/><Relationship Id="rId16" Type="http://schemas.openxmlformats.org/officeDocument/2006/relationships/image" Target="../media/image9.gif"/><Relationship Id="rId20" Type="http://schemas.openxmlformats.org/officeDocument/2006/relationships/image" Target="../media/image6.jpeg"/><Relationship Id="rId29" Type="http://schemas.openxmlformats.org/officeDocument/2006/relationships/image" Target="../media/image21.jpeg"/><Relationship Id="rId1" Type="http://schemas.openxmlformats.org/officeDocument/2006/relationships/slideLayout" Target="../slideLayouts/slideLayout16.xml"/><Relationship Id="rId6" Type="http://schemas.openxmlformats.org/officeDocument/2006/relationships/diagramColors" Target="../diagrams/colors22.xml"/><Relationship Id="rId11" Type="http://schemas.openxmlformats.org/officeDocument/2006/relationships/image" Target="../media/image55.emf"/><Relationship Id="rId24" Type="http://schemas.openxmlformats.org/officeDocument/2006/relationships/image" Target="../media/image17.png"/><Relationship Id="rId5" Type="http://schemas.openxmlformats.org/officeDocument/2006/relationships/diagramQuickStyle" Target="../diagrams/quickStyle22.xml"/><Relationship Id="rId15" Type="http://schemas.openxmlformats.org/officeDocument/2006/relationships/image" Target="../media/image8.jpeg"/><Relationship Id="rId23" Type="http://schemas.openxmlformats.org/officeDocument/2006/relationships/image" Target="../media/image16.jpeg"/><Relationship Id="rId28" Type="http://schemas.openxmlformats.org/officeDocument/2006/relationships/image" Target="../media/image14.jpg"/><Relationship Id="rId10" Type="http://schemas.openxmlformats.org/officeDocument/2006/relationships/customXml" Target="../ink/ink1.xml"/><Relationship Id="rId19" Type="http://schemas.openxmlformats.org/officeDocument/2006/relationships/image" Target="../media/image3.jpeg"/><Relationship Id="rId4" Type="http://schemas.openxmlformats.org/officeDocument/2006/relationships/diagramLayout" Target="../diagrams/layout22.xml"/><Relationship Id="rId9" Type="http://schemas.openxmlformats.org/officeDocument/2006/relationships/image" Target="../media/image2.jpeg"/><Relationship Id="rId14" Type="http://schemas.openxmlformats.org/officeDocument/2006/relationships/image" Target="../media/image7.png"/><Relationship Id="rId22" Type="http://schemas.openxmlformats.org/officeDocument/2006/relationships/image" Target="../media/image13.png"/><Relationship Id="rId27" Type="http://schemas.openxmlformats.org/officeDocument/2006/relationships/image" Target="../media/image20.png"/></Relationships>
</file>

<file path=ppt/slides/_rels/slide63.xml.rels><?xml version="1.0" encoding="UTF-8" standalone="yes"?>
<Relationships xmlns="http://schemas.openxmlformats.org/package/2006/relationships"><Relationship Id="rId13" Type="http://schemas.openxmlformats.org/officeDocument/2006/relationships/image" Target="../media/image5.WMF"/><Relationship Id="rId18" Type="http://schemas.openxmlformats.org/officeDocument/2006/relationships/image" Target="../media/image12.jpeg"/><Relationship Id="rId26" Type="http://schemas.openxmlformats.org/officeDocument/2006/relationships/image" Target="../media/image6.jpeg"/><Relationship Id="rId3" Type="http://schemas.openxmlformats.org/officeDocument/2006/relationships/diagramData" Target="../diagrams/data23.xml"/><Relationship Id="rId21" Type="http://schemas.openxmlformats.org/officeDocument/2006/relationships/image" Target="../media/image18.jpeg"/><Relationship Id="rId34" Type="http://schemas.openxmlformats.org/officeDocument/2006/relationships/image" Target="../media/image15.jpeg"/><Relationship Id="rId7" Type="http://schemas.microsoft.com/office/2007/relationships/diagramDrawing" Target="../diagrams/drawing23.xml"/><Relationship Id="rId12" Type="http://schemas.openxmlformats.org/officeDocument/2006/relationships/image" Target="../media/image4.WMF"/><Relationship Id="rId17" Type="http://schemas.openxmlformats.org/officeDocument/2006/relationships/image" Target="../media/image10.jpg"/><Relationship Id="rId25" Type="http://schemas.openxmlformats.org/officeDocument/2006/relationships/image" Target="../media/image3.jpeg"/><Relationship Id="rId33" Type="http://schemas.openxmlformats.org/officeDocument/2006/relationships/image" Target="../media/image49.jpg"/><Relationship Id="rId2" Type="http://schemas.openxmlformats.org/officeDocument/2006/relationships/notesSlide" Target="../notesSlides/notesSlide63.xml"/><Relationship Id="rId16" Type="http://schemas.openxmlformats.org/officeDocument/2006/relationships/image" Target="../media/image9.gif"/><Relationship Id="rId20" Type="http://schemas.openxmlformats.org/officeDocument/2006/relationships/image" Target="../media/image16.jpeg"/><Relationship Id="rId29" Type="http://schemas.openxmlformats.org/officeDocument/2006/relationships/image" Target="../media/image46.jpg"/><Relationship Id="rId1" Type="http://schemas.openxmlformats.org/officeDocument/2006/relationships/slideLayout" Target="../slideLayouts/slideLayout16.xml"/><Relationship Id="rId6" Type="http://schemas.openxmlformats.org/officeDocument/2006/relationships/diagramColors" Target="../diagrams/colors23.xml"/><Relationship Id="rId11" Type="http://schemas.openxmlformats.org/officeDocument/2006/relationships/image" Target="../media/image550.emf"/><Relationship Id="rId24" Type="http://schemas.openxmlformats.org/officeDocument/2006/relationships/image" Target="../media/image19.png"/><Relationship Id="rId32" Type="http://schemas.openxmlformats.org/officeDocument/2006/relationships/image" Target="../media/image48.jpeg"/><Relationship Id="rId5" Type="http://schemas.openxmlformats.org/officeDocument/2006/relationships/diagramQuickStyle" Target="../diagrams/quickStyle23.xml"/><Relationship Id="rId15" Type="http://schemas.openxmlformats.org/officeDocument/2006/relationships/image" Target="../media/image8.jpeg"/><Relationship Id="rId23" Type="http://schemas.openxmlformats.org/officeDocument/2006/relationships/image" Target="../media/image20.png"/><Relationship Id="rId28" Type="http://schemas.openxmlformats.org/officeDocument/2006/relationships/image" Target="../media/image13.png"/><Relationship Id="rId10" Type="http://schemas.openxmlformats.org/officeDocument/2006/relationships/customXml" Target="../ink/ink2.xml"/><Relationship Id="rId19" Type="http://schemas.openxmlformats.org/officeDocument/2006/relationships/image" Target="../media/image14.jpg"/><Relationship Id="rId31" Type="http://schemas.openxmlformats.org/officeDocument/2006/relationships/image" Target="../media/image21.jpeg"/><Relationship Id="rId4" Type="http://schemas.openxmlformats.org/officeDocument/2006/relationships/diagramLayout" Target="../diagrams/layout23.xml"/><Relationship Id="rId9" Type="http://schemas.openxmlformats.org/officeDocument/2006/relationships/image" Target="../media/image2.jpeg"/><Relationship Id="rId14" Type="http://schemas.openxmlformats.org/officeDocument/2006/relationships/image" Target="../media/image7.png"/><Relationship Id="rId22" Type="http://schemas.openxmlformats.org/officeDocument/2006/relationships/image" Target="../media/image17.png"/><Relationship Id="rId27" Type="http://schemas.openxmlformats.org/officeDocument/2006/relationships/image" Target="../media/image11.jpeg"/><Relationship Id="rId30" Type="http://schemas.openxmlformats.org/officeDocument/2006/relationships/image" Target="../media/image47.jpg"/><Relationship Id="rId35" Type="http://schemas.openxmlformats.org/officeDocument/2006/relationships/image" Target="../media/image50.jpg"/><Relationship Id="rId8" Type="http://schemas.openxmlformats.org/officeDocument/2006/relationships/image" Target="../media/image1.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6.jpeg"/><Relationship Id="rId1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WMF"/><Relationship Id="rId17" Type="http://schemas.openxmlformats.org/officeDocument/2006/relationships/image" Target="../media/image10.jpg"/><Relationship Id="rId2" Type="http://schemas.openxmlformats.org/officeDocument/2006/relationships/notesSlide" Target="../notesSlides/notesSlide9.xml"/><Relationship Id="rId16" Type="http://schemas.openxmlformats.org/officeDocument/2006/relationships/image" Target="../media/image9.gif"/><Relationship Id="rId20"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image" Target="../media/image4.WMF"/><Relationship Id="rId5" Type="http://schemas.openxmlformats.org/officeDocument/2006/relationships/diagramQuickStyle" Target="../diagrams/quickStyle1.xml"/><Relationship Id="rId15" Type="http://schemas.openxmlformats.org/officeDocument/2006/relationships/image" Target="../media/image8.jpeg"/><Relationship Id="rId10" Type="http://schemas.openxmlformats.org/officeDocument/2006/relationships/image" Target="../media/image3.jpeg"/><Relationship Id="rId19" Type="http://schemas.openxmlformats.org/officeDocument/2006/relationships/image" Target="../media/image12.jpeg"/><Relationship Id="rId4" Type="http://schemas.openxmlformats.org/officeDocument/2006/relationships/diagramLayout" Target="../diagrams/layout1.xml"/><Relationship Id="rId9" Type="http://schemas.openxmlformats.org/officeDocument/2006/relationships/image" Target="../media/image2.jpe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877077"/>
            <a:ext cx="6858000" cy="1596774"/>
          </a:xfrm>
          <a:solidFill>
            <a:srgbClr val="FFC000"/>
          </a:solidFill>
          <a:ln w="38100">
            <a:solidFill>
              <a:schemeClr val="tx1"/>
            </a:solidFill>
          </a:ln>
        </p:spPr>
        <p:txBody>
          <a:bodyPr>
            <a:normAutofit/>
          </a:bodyPr>
          <a:lstStyle/>
          <a:p>
            <a:pPr>
              <a:lnSpc>
                <a:spcPct val="100000"/>
              </a:lnSpc>
            </a:pPr>
            <a:r>
              <a:rPr lang="en-US" sz="4400" b="1" dirty="0" smtClean="0">
                <a:latin typeface="Tempus Sans ITC" panose="04020404030D07020202" pitchFamily="82" charset="0"/>
              </a:rPr>
              <a:t>Empirical Treasure, Lost and Found</a:t>
            </a:r>
            <a:endParaRPr lang="en-US" sz="4400" b="1" dirty="0">
              <a:latin typeface="Tempus Sans ITC" panose="04020404030D07020202" pitchFamily="82" charset="0"/>
            </a:endParaRPr>
          </a:p>
        </p:txBody>
      </p:sp>
      <p:sp>
        <p:nvSpPr>
          <p:cNvPr id="3" name="Subtitle 2"/>
          <p:cNvSpPr>
            <a:spLocks noGrp="1"/>
          </p:cNvSpPr>
          <p:nvPr>
            <p:ph type="subTitle" idx="1"/>
          </p:nvPr>
        </p:nvSpPr>
        <p:spPr>
          <a:xfrm>
            <a:off x="1143001" y="2701528"/>
            <a:ext cx="6858000" cy="1683861"/>
          </a:xfrm>
        </p:spPr>
        <p:txBody>
          <a:bodyPr>
            <a:normAutofit fontScale="92500" lnSpcReduction="20000"/>
          </a:bodyPr>
          <a:lstStyle/>
          <a:p>
            <a:r>
              <a:rPr lang="en-US" dirty="0" smtClean="0">
                <a:latin typeface="Comic Sans MS" panose="030F0702030302020204" pitchFamily="66" charset="0"/>
              </a:rPr>
              <a:t>Linda S. Gottfredson</a:t>
            </a:r>
          </a:p>
          <a:p>
            <a:r>
              <a:rPr lang="en-US" sz="2100" dirty="0" smtClean="0">
                <a:latin typeface="Comic Sans MS" panose="030F0702030302020204" pitchFamily="66" charset="0"/>
              </a:rPr>
              <a:t>University of Delaware, USA</a:t>
            </a:r>
          </a:p>
          <a:p>
            <a:r>
              <a:rPr lang="en-US" sz="2100" dirty="0" smtClean="0">
                <a:latin typeface="Comic Sans MS" panose="030F0702030302020204" pitchFamily="66" charset="0"/>
              </a:rPr>
              <a:t>International Society for Intelligence Research</a:t>
            </a:r>
          </a:p>
          <a:p>
            <a:r>
              <a:rPr lang="en-US" sz="2100" dirty="0" smtClean="0">
                <a:latin typeface="Comic Sans MS" panose="030F0702030302020204" pitchFamily="66" charset="0"/>
              </a:rPr>
              <a:t>Melbourne, Australia </a:t>
            </a:r>
          </a:p>
          <a:p>
            <a:r>
              <a:rPr lang="en-US" sz="2100" dirty="0" smtClean="0">
                <a:latin typeface="Comic Sans MS" panose="030F0702030302020204" pitchFamily="66" charset="0"/>
              </a:rPr>
              <a:t>December 12, 2013</a:t>
            </a:r>
          </a:p>
          <a:p>
            <a:endParaRPr lang="en-US" dirty="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2002370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633056189"/>
              </p:ext>
            </p:extLst>
          </p:nvPr>
        </p:nvGraphicFramePr>
        <p:xfrm>
          <a:off x="1511710"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39" name="Rectangle 38"/>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1" name="Rectangle 6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38" name="Picture 37"/>
          <p:cNvPicPr>
            <a:picLocks noChangeAspect="1"/>
          </p:cNvPicPr>
          <p:nvPr/>
        </p:nvPicPr>
        <p:blipFill rotWithShape="1">
          <a:blip r:embed="rId13"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44" name="Picture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71229" y="4718055"/>
            <a:ext cx="2057400" cy="273844"/>
          </a:xfrm>
        </p:spPr>
        <p:txBody>
          <a:bodyPr/>
          <a:lstStyle/>
          <a:p>
            <a:fld id="{4FAB73BC-B049-4115-A692-8D63A059BFB8}" type="slidenum">
              <a:rPr lang="en-US" smtClean="0"/>
              <a:t>10</a:t>
            </a:fld>
            <a:endParaRPr lang="en-US" dirty="0"/>
          </a:p>
        </p:txBody>
      </p:sp>
      <p:pic>
        <p:nvPicPr>
          <p:cNvPr id="1026" name="Picture 2" descr="http://bestclipartblog.com/clipart-pics/diploma-clip-art-12.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12" name="Rectangle 11"/>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pic>
        <p:nvPicPr>
          <p:cNvPr id="40" name="Picture 39"/>
          <p:cNvPicPr>
            <a:picLocks noChangeAspect="1"/>
          </p:cNvPicPr>
          <p:nvPr/>
        </p:nvPicPr>
        <p:blipFill rotWithShape="1">
          <a:blip r:embed="rId20" cstate="print">
            <a:extLst>
              <a:ext uri="{28A0092B-C50C-407E-A947-70E740481C1C}">
                <a14:useLocalDpi xmlns:a14="http://schemas.microsoft.com/office/drawing/2010/main" val="0"/>
              </a:ext>
            </a:extLst>
          </a:blip>
          <a:srcRect l="25384" t="2522" r="49039" b="56508"/>
          <a:stretch/>
        </p:blipFill>
        <p:spPr>
          <a:xfrm>
            <a:off x="3945731" y="356536"/>
            <a:ext cx="954628" cy="1207750"/>
          </a:xfrm>
          <a:prstGeom prst="rect">
            <a:avLst/>
          </a:prstGeom>
          <a:ln>
            <a:solidFill>
              <a:schemeClr val="tx1"/>
            </a:solidFill>
          </a:ln>
        </p:spPr>
      </p:pic>
      <p:pic>
        <p:nvPicPr>
          <p:cNvPr id="9220" name="Picture 4" descr="http://srmo.sagepub.com/view/author-images/522688.jpg"/>
          <p:cNvPicPr>
            <a:picLocks noChangeAspect="1" noChangeArrowheads="1"/>
          </p:cNvPicPr>
          <p:nvPr/>
        </p:nvPicPr>
        <p:blipFill rotWithShape="1">
          <a:blip r:embed="rId21">
            <a:extLst>
              <a:ext uri="{28A0092B-C50C-407E-A947-70E740481C1C}">
                <a14:useLocalDpi xmlns:a14="http://schemas.microsoft.com/office/drawing/2010/main" val="0"/>
              </a:ext>
            </a:extLst>
          </a:blip>
          <a:srcRect b="15801"/>
          <a:stretch/>
        </p:blipFill>
        <p:spPr bwMode="auto">
          <a:xfrm>
            <a:off x="6228146" y="928243"/>
            <a:ext cx="995319" cy="1243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5" name="Picture 35" descr="File:Wheelchair symbol.sv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116682" y="85210"/>
            <a:ext cx="1750393" cy="580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i="1" dirty="0" smtClean="0"/>
              <a:t>g </a:t>
            </a:r>
            <a:r>
              <a:rPr lang="en-US" b="1" dirty="0" smtClean="0"/>
              <a:t>rediscovered</a:t>
            </a:r>
          </a:p>
          <a:p>
            <a:pPr algn="ctr"/>
            <a:r>
              <a:rPr lang="en-US" sz="1000" b="1" i="1" dirty="0" smtClean="0">
                <a:solidFill>
                  <a:schemeClr val="bg1"/>
                </a:solidFill>
              </a:rPr>
              <a:t>(See notes for slide)</a:t>
            </a:r>
            <a:endParaRPr lang="en-US" sz="1000" b="1" i="1" dirty="0">
              <a:solidFill>
                <a:schemeClr val="bg1"/>
              </a:solidFill>
            </a:endParaRPr>
          </a:p>
        </p:txBody>
      </p:sp>
    </p:spTree>
    <p:extLst>
      <p:ext uri="{BB962C8B-B14F-4D97-AF65-F5344CB8AC3E}">
        <p14:creationId xmlns:p14="http://schemas.microsoft.com/office/powerpoint/2010/main" val="15945043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3455753122"/>
              </p:ext>
            </p:extLst>
          </p:nvPr>
        </p:nvGraphicFramePr>
        <p:xfrm>
          <a:off x="1511710"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1" name="Rectangle 6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11</a:t>
            </a:fld>
            <a:endParaRPr lang="en-US" dirty="0"/>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12" name="Rectangle 11"/>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pic>
        <p:nvPicPr>
          <p:cNvPr id="40" name="Picture 39"/>
          <p:cNvPicPr>
            <a:picLocks noChangeAspect="1"/>
          </p:cNvPicPr>
          <p:nvPr/>
        </p:nvPicPr>
        <p:blipFill rotWithShape="1">
          <a:blip r:embed="rId17" cstate="print">
            <a:extLst>
              <a:ext uri="{28A0092B-C50C-407E-A947-70E740481C1C}">
                <a14:useLocalDpi xmlns:a14="http://schemas.microsoft.com/office/drawing/2010/main" val="0"/>
              </a:ext>
            </a:extLst>
          </a:blip>
          <a:srcRect l="25384" t="2522" r="49039" b="56508"/>
          <a:stretch/>
        </p:blipFill>
        <p:spPr>
          <a:xfrm>
            <a:off x="3945731" y="356536"/>
            <a:ext cx="954628" cy="1207750"/>
          </a:xfrm>
          <a:prstGeom prst="rect">
            <a:avLst/>
          </a:prstGeom>
          <a:ln>
            <a:solidFill>
              <a:schemeClr val="tx1"/>
            </a:solidFill>
          </a:ln>
        </p:spPr>
      </p:pic>
      <p:pic>
        <p:nvPicPr>
          <p:cNvPr id="9218" name="Picture 2" descr="Thomas J. Bouchard, Jr."/>
          <p:cNvPicPr>
            <a:picLocks noChangeAspect="1" noChangeArrowheads="1"/>
          </p:cNvPicPr>
          <p:nvPr/>
        </p:nvPicPr>
        <p:blipFill rotWithShape="1">
          <a:blip r:embed="rId18">
            <a:extLst>
              <a:ext uri="{28A0092B-C50C-407E-A947-70E740481C1C}">
                <a14:useLocalDpi xmlns:a14="http://schemas.microsoft.com/office/drawing/2010/main" val="0"/>
              </a:ext>
            </a:extLst>
          </a:blip>
          <a:srcRect r="9101" b="31485"/>
          <a:stretch/>
        </p:blipFill>
        <p:spPr bwMode="auto">
          <a:xfrm>
            <a:off x="1523585" y="2633248"/>
            <a:ext cx="1049083" cy="118884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rmo.sagepub.com/view/author-images/522688.jpg"/>
          <p:cNvPicPr>
            <a:picLocks noChangeAspect="1" noChangeArrowheads="1"/>
          </p:cNvPicPr>
          <p:nvPr/>
        </p:nvPicPr>
        <p:blipFill rotWithShape="1">
          <a:blip r:embed="rId19">
            <a:extLst>
              <a:ext uri="{28A0092B-C50C-407E-A947-70E740481C1C}">
                <a14:useLocalDpi xmlns:a14="http://schemas.microsoft.com/office/drawing/2010/main" val="0"/>
              </a:ext>
            </a:extLst>
          </a:blip>
          <a:srcRect b="15801"/>
          <a:stretch/>
        </p:blipFill>
        <p:spPr bwMode="auto">
          <a:xfrm>
            <a:off x="6228146" y="928243"/>
            <a:ext cx="995319" cy="1243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5" name="Picture 10"/>
          <p:cNvPicPr>
            <a:picLocks noChangeAspect="1" noChangeArrowheads="1"/>
          </p:cNvPicPr>
          <p:nvPr/>
        </p:nvPicPr>
        <p:blipFill rotWithShape="1">
          <a:blip r:embed="rId20">
            <a:extLst>
              <a:ext uri="{28A0092B-C50C-407E-A947-70E740481C1C}">
                <a14:useLocalDpi xmlns:a14="http://schemas.microsoft.com/office/drawing/2010/main" val="0"/>
              </a:ext>
            </a:extLst>
          </a:blip>
          <a:srcRect l="28380" t="14609" r="59620" b="61542"/>
          <a:stretch/>
        </p:blipFill>
        <p:spPr bwMode="auto">
          <a:xfrm>
            <a:off x="5077021" y="3530858"/>
            <a:ext cx="926954" cy="121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46"/>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55" name="Picture 5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56" name="Picture 55"/>
          <p:cNvPicPr>
            <a:picLocks noChangeAspect="1"/>
          </p:cNvPicPr>
          <p:nvPr/>
        </p:nvPicPr>
        <p:blipFill rotWithShape="1">
          <a:blip r:embed="rId22"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57" name="Picture 2" descr="http://bestclipartblog.com/clipart-pics/diploma-clip-art-12.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5" descr="File:Wheelchair symbol.sv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116682" y="73063"/>
            <a:ext cx="1750393" cy="580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i="1" dirty="0" smtClean="0"/>
              <a:t>g </a:t>
            </a:r>
            <a:r>
              <a:rPr lang="en-US" b="1" dirty="0" smtClean="0"/>
              <a:t>rediscovered</a:t>
            </a:r>
          </a:p>
          <a:p>
            <a:pPr algn="ctr"/>
            <a:r>
              <a:rPr lang="en-US" sz="1000" b="1" i="1" dirty="0" smtClean="0">
                <a:solidFill>
                  <a:schemeClr val="bg1"/>
                </a:solidFill>
              </a:rPr>
              <a:t>(See notes for slide)</a:t>
            </a:r>
            <a:endParaRPr lang="en-US" sz="1000" b="1" i="1" dirty="0">
              <a:solidFill>
                <a:schemeClr val="bg1"/>
              </a:solidFill>
            </a:endParaRPr>
          </a:p>
        </p:txBody>
      </p:sp>
    </p:spTree>
    <p:extLst>
      <p:ext uri="{BB962C8B-B14F-4D97-AF65-F5344CB8AC3E}">
        <p14:creationId xmlns:p14="http://schemas.microsoft.com/office/powerpoint/2010/main" val="5620949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nvPr>
        </p:nvGraphicFramePr>
        <p:xfrm>
          <a:off x="1519661"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1" name="Rectangle 6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12</a:t>
            </a:fld>
            <a:endParaRPr lang="en-US" dirty="0"/>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12" name="Rectangle 11"/>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sp>
        <p:nvSpPr>
          <p:cNvPr id="55" name="Rectangle 54"/>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56" name="Picture 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57" name="Picture 56"/>
          <p:cNvPicPr>
            <a:picLocks noChangeAspect="1"/>
          </p:cNvPicPr>
          <p:nvPr/>
        </p:nvPicPr>
        <p:blipFill rotWithShape="1">
          <a:blip r:embed="rId18"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59" name="Picture 2" descr="http://bestclipartblog.com/clipart-pics/diploma-clip-art-12.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5" descr="File:Wheelchair symbol.sv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homas J. Bouchard, Jr."/>
          <p:cNvPicPr>
            <a:picLocks noChangeAspect="1" noChangeArrowheads="1"/>
          </p:cNvPicPr>
          <p:nvPr/>
        </p:nvPicPr>
        <p:blipFill rotWithShape="1">
          <a:blip r:embed="rId21">
            <a:extLst>
              <a:ext uri="{28A0092B-C50C-407E-A947-70E740481C1C}">
                <a14:useLocalDpi xmlns:a14="http://schemas.microsoft.com/office/drawing/2010/main" val="0"/>
              </a:ext>
            </a:extLst>
          </a:blip>
          <a:srcRect r="9101" b="31485"/>
          <a:stretch/>
        </p:blipFill>
        <p:spPr bwMode="auto">
          <a:xfrm>
            <a:off x="1523585" y="2633248"/>
            <a:ext cx="1049083" cy="1188845"/>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www.inlab.co.uk/people/Rosalind.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30194" y="3606316"/>
            <a:ext cx="1152427" cy="11524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220" name="Picture 4" descr="http://srmo.sagepub.com/view/author-images/522688.jpg"/>
          <p:cNvPicPr>
            <a:picLocks noChangeAspect="1" noChangeArrowheads="1"/>
          </p:cNvPicPr>
          <p:nvPr/>
        </p:nvPicPr>
        <p:blipFill rotWithShape="1">
          <a:blip r:embed="rId23">
            <a:extLst>
              <a:ext uri="{28A0092B-C50C-407E-A947-70E740481C1C}">
                <a14:useLocalDpi xmlns:a14="http://schemas.microsoft.com/office/drawing/2010/main" val="0"/>
              </a:ext>
            </a:extLst>
          </a:blip>
          <a:srcRect b="15801"/>
          <a:stretch/>
        </p:blipFill>
        <p:spPr bwMode="auto">
          <a:xfrm>
            <a:off x="6228146" y="928243"/>
            <a:ext cx="995319" cy="1243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5" name="Picture 10"/>
          <p:cNvPicPr>
            <a:picLocks noChangeAspect="1" noChangeArrowheads="1"/>
          </p:cNvPicPr>
          <p:nvPr/>
        </p:nvPicPr>
        <p:blipFill rotWithShape="1">
          <a:blip r:embed="rId24">
            <a:extLst>
              <a:ext uri="{28A0092B-C50C-407E-A947-70E740481C1C}">
                <a14:useLocalDpi xmlns:a14="http://schemas.microsoft.com/office/drawing/2010/main" val="0"/>
              </a:ext>
            </a:extLst>
          </a:blip>
          <a:srcRect l="28380" t="14609" r="59620" b="61542"/>
          <a:stretch/>
        </p:blipFill>
        <p:spPr bwMode="auto">
          <a:xfrm>
            <a:off x="5077021" y="3530858"/>
            <a:ext cx="926954" cy="121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rotWithShape="1">
          <a:blip r:embed="rId25" cstate="print">
            <a:extLst>
              <a:ext uri="{28A0092B-C50C-407E-A947-70E740481C1C}">
                <a14:useLocalDpi xmlns:a14="http://schemas.microsoft.com/office/drawing/2010/main" val="0"/>
              </a:ext>
            </a:extLst>
          </a:blip>
          <a:srcRect l="25384" t="2522" r="49039" b="56508"/>
          <a:stretch/>
        </p:blipFill>
        <p:spPr>
          <a:xfrm>
            <a:off x="3945731" y="356536"/>
            <a:ext cx="954628" cy="1207750"/>
          </a:xfrm>
          <a:prstGeom prst="rect">
            <a:avLst/>
          </a:prstGeom>
          <a:ln>
            <a:solidFill>
              <a:schemeClr val="tx1"/>
            </a:solidFill>
          </a:ln>
        </p:spPr>
      </p:pic>
      <p:sp>
        <p:nvSpPr>
          <p:cNvPr id="80" name="Content Placeholder 2"/>
          <p:cNvSpPr txBox="1">
            <a:spLocks/>
          </p:cNvSpPr>
          <p:nvPr/>
        </p:nvSpPr>
        <p:spPr>
          <a:xfrm>
            <a:off x="-895350" y="143510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p>
        </p:txBody>
      </p:sp>
      <p:sp>
        <p:nvSpPr>
          <p:cNvPr id="47" name="Rectangle 46"/>
          <p:cNvSpPr/>
          <p:nvPr/>
        </p:nvSpPr>
        <p:spPr>
          <a:xfrm>
            <a:off x="116682" y="73063"/>
            <a:ext cx="1750393" cy="580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i="1" dirty="0" smtClean="0"/>
              <a:t>g </a:t>
            </a:r>
            <a:r>
              <a:rPr lang="en-US" b="1" dirty="0" smtClean="0"/>
              <a:t>rediscovered</a:t>
            </a:r>
          </a:p>
          <a:p>
            <a:pPr algn="ctr"/>
            <a:r>
              <a:rPr lang="en-US" sz="1000" b="1" i="1" dirty="0" smtClean="0">
                <a:solidFill>
                  <a:schemeClr val="bg1"/>
                </a:solidFill>
              </a:rPr>
              <a:t>(See notes for slide)</a:t>
            </a:r>
            <a:endParaRPr lang="en-US" sz="1000" b="1" i="1" dirty="0">
              <a:solidFill>
                <a:schemeClr val="bg1"/>
              </a:solidFill>
            </a:endParaRPr>
          </a:p>
        </p:txBody>
      </p:sp>
    </p:spTree>
    <p:extLst>
      <p:ext uri="{BB962C8B-B14F-4D97-AF65-F5344CB8AC3E}">
        <p14:creationId xmlns:p14="http://schemas.microsoft.com/office/powerpoint/2010/main" val="29239761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3259051736"/>
              </p:ext>
            </p:extLst>
          </p:nvPr>
        </p:nvGraphicFramePr>
        <p:xfrm>
          <a:off x="1519661"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1" name="Rectangle 6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0288" y="4826966"/>
            <a:ext cx="2057400" cy="273844"/>
          </a:xfrm>
        </p:spPr>
        <p:txBody>
          <a:bodyPr/>
          <a:lstStyle/>
          <a:p>
            <a:fld id="{4FAB73BC-B049-4115-A692-8D63A059BFB8}" type="slidenum">
              <a:rPr lang="en-US" smtClean="0"/>
              <a:t>13</a:t>
            </a:fld>
            <a:endParaRPr lang="en-US" dirty="0"/>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12" name="Rectangle 11"/>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sp>
        <p:nvSpPr>
          <p:cNvPr id="55" name="Rectangle 54"/>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56" name="Picture 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57" name="Picture 56"/>
          <p:cNvPicPr>
            <a:picLocks noChangeAspect="1"/>
          </p:cNvPicPr>
          <p:nvPr/>
        </p:nvPicPr>
        <p:blipFill rotWithShape="1">
          <a:blip r:embed="rId18"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59" name="Picture 2" descr="http://bestclipartblog.com/clipart-pics/diploma-clip-art-12.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5" descr="File:Wheelchair symbol.sv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5173" y="874544"/>
            <a:ext cx="2485393" cy="140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Thomas J. Bouchard, Jr."/>
          <p:cNvPicPr>
            <a:picLocks noChangeAspect="1" noChangeArrowheads="1"/>
          </p:cNvPicPr>
          <p:nvPr/>
        </p:nvPicPr>
        <p:blipFill rotWithShape="1">
          <a:blip r:embed="rId22">
            <a:extLst>
              <a:ext uri="{28A0092B-C50C-407E-A947-70E740481C1C}">
                <a14:useLocalDpi xmlns:a14="http://schemas.microsoft.com/office/drawing/2010/main" val="0"/>
              </a:ext>
            </a:extLst>
          </a:blip>
          <a:srcRect r="9101" b="31485"/>
          <a:stretch/>
        </p:blipFill>
        <p:spPr bwMode="auto">
          <a:xfrm>
            <a:off x="1523585" y="2633248"/>
            <a:ext cx="1049083" cy="118884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rmo.sagepub.com/view/author-images/522688.jpg"/>
          <p:cNvPicPr>
            <a:picLocks noChangeAspect="1" noChangeArrowheads="1"/>
          </p:cNvPicPr>
          <p:nvPr/>
        </p:nvPicPr>
        <p:blipFill rotWithShape="1">
          <a:blip r:embed="rId23">
            <a:extLst>
              <a:ext uri="{28A0092B-C50C-407E-A947-70E740481C1C}">
                <a14:useLocalDpi xmlns:a14="http://schemas.microsoft.com/office/drawing/2010/main" val="0"/>
              </a:ext>
            </a:extLst>
          </a:blip>
          <a:srcRect b="15801"/>
          <a:stretch/>
        </p:blipFill>
        <p:spPr bwMode="auto">
          <a:xfrm>
            <a:off x="6228146" y="928243"/>
            <a:ext cx="995319" cy="1243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5" name="Picture 10"/>
          <p:cNvPicPr>
            <a:picLocks noChangeAspect="1" noChangeArrowheads="1"/>
          </p:cNvPicPr>
          <p:nvPr/>
        </p:nvPicPr>
        <p:blipFill rotWithShape="1">
          <a:blip r:embed="rId24">
            <a:extLst>
              <a:ext uri="{28A0092B-C50C-407E-A947-70E740481C1C}">
                <a14:useLocalDpi xmlns:a14="http://schemas.microsoft.com/office/drawing/2010/main" val="0"/>
              </a:ext>
            </a:extLst>
          </a:blip>
          <a:srcRect l="28380" t="14609" r="59620" b="61542"/>
          <a:stretch/>
        </p:blipFill>
        <p:spPr bwMode="auto">
          <a:xfrm>
            <a:off x="5077021" y="3530858"/>
            <a:ext cx="926954" cy="121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rotWithShape="1">
          <a:blip r:embed="rId25" cstate="print">
            <a:extLst>
              <a:ext uri="{28A0092B-C50C-407E-A947-70E740481C1C}">
                <a14:useLocalDpi xmlns:a14="http://schemas.microsoft.com/office/drawing/2010/main" val="0"/>
              </a:ext>
            </a:extLst>
          </a:blip>
          <a:srcRect l="25384" t="2522" r="49039" b="56508"/>
          <a:stretch/>
        </p:blipFill>
        <p:spPr>
          <a:xfrm>
            <a:off x="3945731" y="356536"/>
            <a:ext cx="954628" cy="1207750"/>
          </a:xfrm>
          <a:prstGeom prst="rect">
            <a:avLst/>
          </a:prstGeom>
          <a:ln>
            <a:solidFill>
              <a:schemeClr val="tx1"/>
            </a:solidFill>
          </a:ln>
        </p:spPr>
      </p:pic>
      <p:sp>
        <p:nvSpPr>
          <p:cNvPr id="80" name="Content Placeholder 2"/>
          <p:cNvSpPr txBox="1">
            <a:spLocks/>
          </p:cNvSpPr>
          <p:nvPr/>
        </p:nvSpPr>
        <p:spPr>
          <a:xfrm>
            <a:off x="-895350" y="143510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p>
        </p:txBody>
      </p:sp>
      <p:sp>
        <p:nvSpPr>
          <p:cNvPr id="11" name="Arc 10"/>
          <p:cNvSpPr/>
          <p:nvPr/>
        </p:nvSpPr>
        <p:spPr>
          <a:xfrm>
            <a:off x="5983427" y="1550099"/>
            <a:ext cx="235567" cy="28592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Rectangle 46"/>
          <p:cNvSpPr/>
          <p:nvPr/>
        </p:nvSpPr>
        <p:spPr>
          <a:xfrm>
            <a:off x="116682" y="73063"/>
            <a:ext cx="1750393" cy="580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i="1" dirty="0" smtClean="0"/>
              <a:t>g </a:t>
            </a:r>
            <a:r>
              <a:rPr lang="en-US" b="1" dirty="0" smtClean="0"/>
              <a:t>rediscovered</a:t>
            </a:r>
          </a:p>
          <a:p>
            <a:pPr algn="ctr"/>
            <a:r>
              <a:rPr lang="en-US" sz="1000" b="1" i="1" dirty="0" smtClean="0">
                <a:solidFill>
                  <a:schemeClr val="bg1"/>
                </a:solidFill>
              </a:rPr>
              <a:t>(See notes for slide)</a:t>
            </a:r>
            <a:endParaRPr lang="en-US" sz="1000" b="1" i="1" dirty="0">
              <a:solidFill>
                <a:schemeClr val="bg1"/>
              </a:solidFill>
            </a:endParaRPr>
          </a:p>
        </p:txBody>
      </p:sp>
      <p:pic>
        <p:nvPicPr>
          <p:cNvPr id="53" name="Picture 10" descr="http://www.inlab.co.uk/people/Rosalind.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30194" y="3606316"/>
            <a:ext cx="1152427" cy="11524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998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3259051736"/>
              </p:ext>
            </p:extLst>
          </p:nvPr>
        </p:nvGraphicFramePr>
        <p:xfrm>
          <a:off x="1519661"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1" name="Rectangle 6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14</a:t>
            </a:fld>
            <a:endParaRPr lang="en-US" dirty="0"/>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12" name="Rectangle 11"/>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pic>
        <p:nvPicPr>
          <p:cNvPr id="10244" name="Picture 4"/>
          <p:cNvPicPr>
            <a:picLocks noChangeAspect="1" noChangeArrowheads="1"/>
          </p:cNvPicPr>
          <p:nvPr/>
        </p:nvPicPr>
        <p:blipFill rotWithShape="1">
          <a:blip r:embed="rId17">
            <a:extLst>
              <a:ext uri="{28A0092B-C50C-407E-A947-70E740481C1C}">
                <a14:useLocalDpi xmlns:a14="http://schemas.microsoft.com/office/drawing/2010/main" val="0"/>
              </a:ext>
            </a:extLst>
          </a:blip>
          <a:srcRect l="49803" t="23609" r="37444" b="56414"/>
          <a:stretch/>
        </p:blipFill>
        <p:spPr bwMode="auto">
          <a:xfrm>
            <a:off x="1638517" y="962326"/>
            <a:ext cx="1059169" cy="1243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ectangle 54"/>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56" name="Picture 5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57" name="Picture 56"/>
          <p:cNvPicPr>
            <a:picLocks noChangeAspect="1"/>
          </p:cNvPicPr>
          <p:nvPr/>
        </p:nvPicPr>
        <p:blipFill rotWithShape="1">
          <a:blip r:embed="rId19"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59" name="Picture 2" descr="http://bestclipartblog.com/clipart-pics/diploma-clip-art-12.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5" descr="File:Wheelchair symbol.sv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homas J. Bouchard, Jr."/>
          <p:cNvPicPr>
            <a:picLocks noChangeAspect="1" noChangeArrowheads="1"/>
          </p:cNvPicPr>
          <p:nvPr/>
        </p:nvPicPr>
        <p:blipFill rotWithShape="1">
          <a:blip r:embed="rId22">
            <a:extLst>
              <a:ext uri="{28A0092B-C50C-407E-A947-70E740481C1C}">
                <a14:useLocalDpi xmlns:a14="http://schemas.microsoft.com/office/drawing/2010/main" val="0"/>
              </a:ext>
            </a:extLst>
          </a:blip>
          <a:srcRect r="9101" b="31485"/>
          <a:stretch/>
        </p:blipFill>
        <p:spPr bwMode="auto">
          <a:xfrm>
            <a:off x="1523585" y="2633248"/>
            <a:ext cx="1049083" cy="1188845"/>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www.inlab.co.uk/people/Rosalind.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30194" y="3606316"/>
            <a:ext cx="1152427" cy="11524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220" name="Picture 4" descr="http://srmo.sagepub.com/view/author-images/522688.jpg"/>
          <p:cNvPicPr>
            <a:picLocks noChangeAspect="1" noChangeArrowheads="1"/>
          </p:cNvPicPr>
          <p:nvPr/>
        </p:nvPicPr>
        <p:blipFill rotWithShape="1">
          <a:blip r:embed="rId24">
            <a:extLst>
              <a:ext uri="{28A0092B-C50C-407E-A947-70E740481C1C}">
                <a14:useLocalDpi xmlns:a14="http://schemas.microsoft.com/office/drawing/2010/main" val="0"/>
              </a:ext>
            </a:extLst>
          </a:blip>
          <a:srcRect b="15801"/>
          <a:stretch/>
        </p:blipFill>
        <p:spPr bwMode="auto">
          <a:xfrm>
            <a:off x="6228146" y="928243"/>
            <a:ext cx="995319" cy="1243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5" name="Picture 10"/>
          <p:cNvPicPr>
            <a:picLocks noChangeAspect="1" noChangeArrowheads="1"/>
          </p:cNvPicPr>
          <p:nvPr/>
        </p:nvPicPr>
        <p:blipFill rotWithShape="1">
          <a:blip r:embed="rId25">
            <a:extLst>
              <a:ext uri="{28A0092B-C50C-407E-A947-70E740481C1C}">
                <a14:useLocalDpi xmlns:a14="http://schemas.microsoft.com/office/drawing/2010/main" val="0"/>
              </a:ext>
            </a:extLst>
          </a:blip>
          <a:srcRect l="28380" t="14609" r="59620" b="61542"/>
          <a:stretch/>
        </p:blipFill>
        <p:spPr bwMode="auto">
          <a:xfrm>
            <a:off x="5077021" y="3530858"/>
            <a:ext cx="926954" cy="121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rotWithShape="1">
          <a:blip r:embed="rId26" cstate="print">
            <a:extLst>
              <a:ext uri="{28A0092B-C50C-407E-A947-70E740481C1C}">
                <a14:useLocalDpi xmlns:a14="http://schemas.microsoft.com/office/drawing/2010/main" val="0"/>
              </a:ext>
            </a:extLst>
          </a:blip>
          <a:srcRect l="25384" t="2522" r="49039" b="56508"/>
          <a:stretch/>
        </p:blipFill>
        <p:spPr>
          <a:xfrm>
            <a:off x="3945731" y="356536"/>
            <a:ext cx="954628" cy="1207750"/>
          </a:xfrm>
          <a:prstGeom prst="rect">
            <a:avLst/>
          </a:prstGeom>
          <a:ln>
            <a:solidFill>
              <a:schemeClr val="tx1"/>
            </a:solidFill>
          </a:ln>
        </p:spPr>
      </p:pic>
      <p:sp>
        <p:nvSpPr>
          <p:cNvPr id="80" name="Content Placeholder 2"/>
          <p:cNvSpPr txBox="1">
            <a:spLocks/>
          </p:cNvSpPr>
          <p:nvPr/>
        </p:nvSpPr>
        <p:spPr>
          <a:xfrm>
            <a:off x="-895350" y="143510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p>
        </p:txBody>
      </p:sp>
      <p:sp>
        <p:nvSpPr>
          <p:cNvPr id="47" name="Rectangle 46"/>
          <p:cNvSpPr/>
          <p:nvPr/>
        </p:nvSpPr>
        <p:spPr>
          <a:xfrm>
            <a:off x="116682" y="73063"/>
            <a:ext cx="1750393" cy="580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i="1" dirty="0" smtClean="0"/>
              <a:t>g </a:t>
            </a:r>
            <a:r>
              <a:rPr lang="en-US" b="1" dirty="0" smtClean="0"/>
              <a:t>rediscovered</a:t>
            </a:r>
          </a:p>
          <a:p>
            <a:pPr algn="ctr"/>
            <a:r>
              <a:rPr lang="en-US" sz="1000" b="1" i="1" dirty="0" smtClean="0">
                <a:solidFill>
                  <a:schemeClr val="bg1"/>
                </a:solidFill>
              </a:rPr>
              <a:t>(See notes for slide)</a:t>
            </a:r>
            <a:endParaRPr lang="en-US" sz="1000" b="1" i="1" dirty="0">
              <a:solidFill>
                <a:schemeClr val="bg1"/>
              </a:solidFill>
            </a:endParaRPr>
          </a:p>
        </p:txBody>
      </p:sp>
    </p:spTree>
    <p:extLst>
      <p:ext uri="{BB962C8B-B14F-4D97-AF65-F5344CB8AC3E}">
        <p14:creationId xmlns:p14="http://schemas.microsoft.com/office/powerpoint/2010/main" val="24968783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202277250"/>
              </p:ext>
            </p:extLst>
          </p:nvPr>
        </p:nvGraphicFramePr>
        <p:xfrm>
          <a:off x="1519661"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1" name="Rectangle 6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15</a:t>
            </a:fld>
            <a:endParaRPr lang="en-US" dirty="0"/>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12" name="Rectangle 11"/>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sp>
        <p:nvSpPr>
          <p:cNvPr id="55" name="Rectangle 54"/>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56" name="Picture 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57" name="Picture 56"/>
          <p:cNvPicPr>
            <a:picLocks noChangeAspect="1"/>
          </p:cNvPicPr>
          <p:nvPr/>
        </p:nvPicPr>
        <p:blipFill rotWithShape="1">
          <a:blip r:embed="rId18"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59" name="Picture 2" descr="http://bestclipartblog.com/clipart-pics/diploma-clip-art-12.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5" descr="File:Wheelchair symbol.sv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a:off x="2329732" y="1155017"/>
            <a:ext cx="1976640" cy="867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4359" y="1228266"/>
            <a:ext cx="1821070" cy="1733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7117" y="1212169"/>
            <a:ext cx="2053769" cy="547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409245" y="1220391"/>
            <a:ext cx="2107096" cy="1762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805919" y="1245968"/>
            <a:ext cx="657885" cy="2602844"/>
          </a:xfrm>
          <a:prstGeom prst="line">
            <a:avLst/>
          </a:prstGeom>
        </p:spPr>
        <p:style>
          <a:lnRef idx="1">
            <a:schemeClr val="accent1"/>
          </a:lnRef>
          <a:fillRef idx="0">
            <a:schemeClr val="accent1"/>
          </a:fillRef>
          <a:effectRef idx="0">
            <a:schemeClr val="accent1"/>
          </a:effectRef>
          <a:fontRef idx="minor">
            <a:schemeClr val="tx1"/>
          </a:fontRef>
        </p:style>
      </p:cxnSp>
      <p:pic>
        <p:nvPicPr>
          <p:cNvPr id="9218" name="Picture 2" descr="Thomas J. Bouchard, Jr."/>
          <p:cNvPicPr>
            <a:picLocks noChangeAspect="1" noChangeArrowheads="1"/>
          </p:cNvPicPr>
          <p:nvPr/>
        </p:nvPicPr>
        <p:blipFill rotWithShape="1">
          <a:blip r:embed="rId21">
            <a:extLst>
              <a:ext uri="{28A0092B-C50C-407E-A947-70E740481C1C}">
                <a14:useLocalDpi xmlns:a14="http://schemas.microsoft.com/office/drawing/2010/main" val="0"/>
              </a:ext>
            </a:extLst>
          </a:blip>
          <a:srcRect r="9101" b="31485"/>
          <a:stretch/>
        </p:blipFill>
        <p:spPr bwMode="auto">
          <a:xfrm>
            <a:off x="1523585" y="2633248"/>
            <a:ext cx="1049083" cy="1188845"/>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Arrow Connector 71"/>
          <p:cNvCxnSpPr/>
          <p:nvPr/>
        </p:nvCxnSpPr>
        <p:spPr>
          <a:xfrm>
            <a:off x="4498692" y="1207178"/>
            <a:ext cx="886202" cy="2399138"/>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45" name="Picture 10"/>
          <p:cNvPicPr>
            <a:picLocks noChangeAspect="1" noChangeArrowheads="1"/>
          </p:cNvPicPr>
          <p:nvPr/>
        </p:nvPicPr>
        <p:blipFill rotWithShape="1">
          <a:blip r:embed="rId22">
            <a:extLst>
              <a:ext uri="{28A0092B-C50C-407E-A947-70E740481C1C}">
                <a14:useLocalDpi xmlns:a14="http://schemas.microsoft.com/office/drawing/2010/main" val="0"/>
              </a:ext>
            </a:extLst>
          </a:blip>
          <a:srcRect l="28380" t="14609" r="59620" b="61542"/>
          <a:stretch/>
        </p:blipFill>
        <p:spPr bwMode="auto">
          <a:xfrm>
            <a:off x="5077021" y="3530858"/>
            <a:ext cx="926954" cy="121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Content Placeholder 2"/>
          <p:cNvSpPr txBox="1">
            <a:spLocks/>
          </p:cNvSpPr>
          <p:nvPr/>
        </p:nvSpPr>
        <p:spPr>
          <a:xfrm>
            <a:off x="-895350" y="143510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p>
        </p:txBody>
      </p:sp>
      <p:pic>
        <p:nvPicPr>
          <p:cNvPr id="9220" name="Picture 4" descr="http://srmo.sagepub.com/view/author-images/522688.jpg"/>
          <p:cNvPicPr>
            <a:picLocks noChangeAspect="1" noChangeArrowheads="1"/>
          </p:cNvPicPr>
          <p:nvPr/>
        </p:nvPicPr>
        <p:blipFill rotWithShape="1">
          <a:blip r:embed="rId23">
            <a:extLst>
              <a:ext uri="{28A0092B-C50C-407E-A947-70E740481C1C}">
                <a14:useLocalDpi xmlns:a14="http://schemas.microsoft.com/office/drawing/2010/main" val="0"/>
              </a:ext>
            </a:extLst>
          </a:blip>
          <a:srcRect b="15801"/>
          <a:stretch/>
        </p:blipFill>
        <p:spPr bwMode="auto">
          <a:xfrm>
            <a:off x="6228146" y="928243"/>
            <a:ext cx="995319" cy="1243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3" name="Arc 82"/>
          <p:cNvSpPr/>
          <p:nvPr/>
        </p:nvSpPr>
        <p:spPr>
          <a:xfrm rot="7733033" flipH="1">
            <a:off x="821673" y="1726834"/>
            <a:ext cx="2174595" cy="1534497"/>
          </a:xfrm>
          <a:prstGeom prst="arc">
            <a:avLst>
              <a:gd name="adj1" fmla="val 17200431"/>
              <a:gd name="adj2" fmla="val 0"/>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utoShape 10" descr="http://www.clker.com/cliparts/G/R/H/K/x/7/crown-outline.svg"/>
          <p:cNvSpPr>
            <a:spLocks noChangeAspect="1" noChangeArrowheads="1"/>
          </p:cNvSpPr>
          <p:nvPr/>
        </p:nvSpPr>
        <p:spPr bwMode="auto">
          <a:xfrm>
            <a:off x="228554" y="-793810"/>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9226" name="Picture 10" descr="http://www.inlab.co.uk/people/Rosalind.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30194" y="3606316"/>
            <a:ext cx="1152427" cy="11524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rotWithShape="1">
          <a:blip r:embed="rId25">
            <a:extLst>
              <a:ext uri="{28A0092B-C50C-407E-A947-70E740481C1C}">
                <a14:useLocalDpi xmlns:a14="http://schemas.microsoft.com/office/drawing/2010/main" val="0"/>
              </a:ext>
            </a:extLst>
          </a:blip>
          <a:srcRect l="49803" t="23609" r="37444" b="56414"/>
          <a:stretch/>
        </p:blipFill>
        <p:spPr bwMode="auto">
          <a:xfrm>
            <a:off x="1638517" y="962326"/>
            <a:ext cx="1059169" cy="1243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rotWithShape="1">
          <a:blip r:embed="rId26" cstate="print">
            <a:extLst>
              <a:ext uri="{28A0092B-C50C-407E-A947-70E740481C1C}">
                <a14:useLocalDpi xmlns:a14="http://schemas.microsoft.com/office/drawing/2010/main" val="0"/>
              </a:ext>
            </a:extLst>
          </a:blip>
          <a:srcRect l="25384" t="2522" r="49039" b="56508"/>
          <a:stretch/>
        </p:blipFill>
        <p:spPr>
          <a:xfrm>
            <a:off x="3945731" y="356536"/>
            <a:ext cx="954628" cy="1207750"/>
          </a:xfrm>
          <a:prstGeom prst="rect">
            <a:avLst/>
          </a:prstGeom>
          <a:ln>
            <a:solidFill>
              <a:schemeClr val="tx1"/>
            </a:solidFill>
          </a:ln>
        </p:spPr>
      </p:pic>
      <p:sp>
        <p:nvSpPr>
          <p:cNvPr id="67" name="Rectangle 66"/>
          <p:cNvSpPr/>
          <p:nvPr/>
        </p:nvSpPr>
        <p:spPr>
          <a:xfrm>
            <a:off x="116682" y="73063"/>
            <a:ext cx="1750393" cy="580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i="1" dirty="0" smtClean="0"/>
              <a:t>g </a:t>
            </a:r>
            <a:r>
              <a:rPr lang="en-US" b="1" dirty="0" smtClean="0"/>
              <a:t>rediscovered</a:t>
            </a:r>
          </a:p>
          <a:p>
            <a:pPr algn="ctr"/>
            <a:r>
              <a:rPr lang="en-US" sz="1000" b="1" i="1" dirty="0" smtClean="0">
                <a:solidFill>
                  <a:schemeClr val="bg1"/>
                </a:solidFill>
              </a:rPr>
              <a:t>(See notes for slide)</a:t>
            </a:r>
            <a:endParaRPr lang="en-US" sz="1000" b="1" i="1" dirty="0">
              <a:solidFill>
                <a:schemeClr val="bg1"/>
              </a:solidFill>
            </a:endParaRPr>
          </a:p>
        </p:txBody>
      </p:sp>
    </p:spTree>
    <p:extLst>
      <p:ext uri="{BB962C8B-B14F-4D97-AF65-F5344CB8AC3E}">
        <p14:creationId xmlns:p14="http://schemas.microsoft.com/office/powerpoint/2010/main" val="34621933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202277250"/>
              </p:ext>
            </p:extLst>
          </p:nvPr>
        </p:nvGraphicFramePr>
        <p:xfrm>
          <a:off x="1519661"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c 13"/>
          <p:cNvSpPr/>
          <p:nvPr/>
        </p:nvSpPr>
        <p:spPr>
          <a:xfrm rot="13618232">
            <a:off x="5967150" y="1891682"/>
            <a:ext cx="1635958" cy="1170610"/>
          </a:xfrm>
          <a:prstGeom prst="arc">
            <a:avLst>
              <a:gd name="adj1" fmla="val 15742796"/>
              <a:gd name="adj2" fmla="val 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1" name="Rectangle 6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16</a:t>
            </a:fld>
            <a:endParaRPr lang="en-US" dirty="0"/>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12" name="Rectangle 11"/>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sp>
        <p:nvSpPr>
          <p:cNvPr id="55" name="Rectangle 54"/>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56" name="Picture 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57" name="Picture 56"/>
          <p:cNvPicPr>
            <a:picLocks noChangeAspect="1"/>
          </p:cNvPicPr>
          <p:nvPr/>
        </p:nvPicPr>
        <p:blipFill rotWithShape="1">
          <a:blip r:embed="rId18"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59" name="Picture 2" descr="http://bestclipartblog.com/clipart-pics/diploma-clip-art-12.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5" descr="File:Wheelchair symbol.sv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a:off x="2329732" y="1155017"/>
            <a:ext cx="1976640" cy="867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4359" y="1228266"/>
            <a:ext cx="1821070" cy="1733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7117" y="1212169"/>
            <a:ext cx="2053769" cy="547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409245" y="1220391"/>
            <a:ext cx="2107096" cy="1762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805919" y="1245968"/>
            <a:ext cx="657885" cy="2602844"/>
          </a:xfrm>
          <a:prstGeom prst="line">
            <a:avLst/>
          </a:prstGeom>
        </p:spPr>
        <p:style>
          <a:lnRef idx="1">
            <a:schemeClr val="accent1"/>
          </a:lnRef>
          <a:fillRef idx="0">
            <a:schemeClr val="accent1"/>
          </a:fillRef>
          <a:effectRef idx="0">
            <a:schemeClr val="accent1"/>
          </a:effectRef>
          <a:fontRef idx="minor">
            <a:schemeClr val="tx1"/>
          </a:fontRef>
        </p:style>
      </p:cxnSp>
      <p:pic>
        <p:nvPicPr>
          <p:cNvPr id="9218" name="Picture 2" descr="Thomas J. Bouchard, Jr."/>
          <p:cNvPicPr>
            <a:picLocks noChangeAspect="1" noChangeArrowheads="1"/>
          </p:cNvPicPr>
          <p:nvPr/>
        </p:nvPicPr>
        <p:blipFill rotWithShape="1">
          <a:blip r:embed="rId21">
            <a:extLst>
              <a:ext uri="{28A0092B-C50C-407E-A947-70E740481C1C}">
                <a14:useLocalDpi xmlns:a14="http://schemas.microsoft.com/office/drawing/2010/main" val="0"/>
              </a:ext>
            </a:extLst>
          </a:blip>
          <a:srcRect r="9101" b="31485"/>
          <a:stretch/>
        </p:blipFill>
        <p:spPr bwMode="auto">
          <a:xfrm>
            <a:off x="1523585" y="2633248"/>
            <a:ext cx="1049083" cy="1188845"/>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Arrow Connector 71"/>
          <p:cNvCxnSpPr/>
          <p:nvPr/>
        </p:nvCxnSpPr>
        <p:spPr>
          <a:xfrm>
            <a:off x="4498692" y="1207178"/>
            <a:ext cx="886202" cy="2399138"/>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45" name="Picture 10"/>
          <p:cNvPicPr>
            <a:picLocks noChangeAspect="1" noChangeArrowheads="1"/>
          </p:cNvPicPr>
          <p:nvPr/>
        </p:nvPicPr>
        <p:blipFill rotWithShape="1">
          <a:blip r:embed="rId22">
            <a:extLst>
              <a:ext uri="{28A0092B-C50C-407E-A947-70E740481C1C}">
                <a14:useLocalDpi xmlns:a14="http://schemas.microsoft.com/office/drawing/2010/main" val="0"/>
              </a:ext>
            </a:extLst>
          </a:blip>
          <a:srcRect l="28380" t="14609" r="59620" b="61542"/>
          <a:stretch/>
        </p:blipFill>
        <p:spPr bwMode="auto">
          <a:xfrm>
            <a:off x="5077021" y="3530858"/>
            <a:ext cx="926954" cy="121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Content Placeholder 2"/>
          <p:cNvSpPr txBox="1">
            <a:spLocks/>
          </p:cNvSpPr>
          <p:nvPr/>
        </p:nvSpPr>
        <p:spPr>
          <a:xfrm>
            <a:off x="-895350" y="143510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p>
        </p:txBody>
      </p:sp>
      <p:cxnSp>
        <p:nvCxnSpPr>
          <p:cNvPr id="82" name="Straight Arrow Connector 81"/>
          <p:cNvCxnSpPr/>
          <p:nvPr/>
        </p:nvCxnSpPr>
        <p:spPr>
          <a:xfrm>
            <a:off x="5255549" y="903584"/>
            <a:ext cx="973136" cy="636043"/>
          </a:xfrm>
          <a:prstGeom prst="straightConnector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9220" name="Picture 4" descr="http://srmo.sagepub.com/view/author-images/522688.jpg"/>
          <p:cNvPicPr>
            <a:picLocks noChangeAspect="1" noChangeArrowheads="1"/>
          </p:cNvPicPr>
          <p:nvPr/>
        </p:nvPicPr>
        <p:blipFill rotWithShape="1">
          <a:blip r:embed="rId23">
            <a:extLst>
              <a:ext uri="{28A0092B-C50C-407E-A947-70E740481C1C}">
                <a14:useLocalDpi xmlns:a14="http://schemas.microsoft.com/office/drawing/2010/main" val="0"/>
              </a:ext>
            </a:extLst>
          </a:blip>
          <a:srcRect b="15801"/>
          <a:stretch/>
        </p:blipFill>
        <p:spPr bwMode="auto">
          <a:xfrm>
            <a:off x="6228146" y="928243"/>
            <a:ext cx="995319" cy="1243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3" name="Arc 82"/>
          <p:cNvSpPr/>
          <p:nvPr/>
        </p:nvSpPr>
        <p:spPr>
          <a:xfrm rot="7733033" flipH="1">
            <a:off x="821673" y="1726834"/>
            <a:ext cx="2174595" cy="1534497"/>
          </a:xfrm>
          <a:prstGeom prst="arc">
            <a:avLst>
              <a:gd name="adj1" fmla="val 17200431"/>
              <a:gd name="adj2" fmla="val 0"/>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utoShape 10" descr="http://www.clker.com/cliparts/G/R/H/K/x/7/crown-outline.svg"/>
          <p:cNvSpPr>
            <a:spLocks noChangeAspect="1" noChangeArrowheads="1"/>
          </p:cNvSpPr>
          <p:nvPr/>
        </p:nvSpPr>
        <p:spPr bwMode="auto">
          <a:xfrm>
            <a:off x="228554" y="-793810"/>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9226" name="Picture 10" descr="http://www.inlab.co.uk/people/Rosalind.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30194" y="3606316"/>
            <a:ext cx="1152427" cy="11524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rotWithShape="1">
          <a:blip r:embed="rId25">
            <a:extLst>
              <a:ext uri="{28A0092B-C50C-407E-A947-70E740481C1C}">
                <a14:useLocalDpi xmlns:a14="http://schemas.microsoft.com/office/drawing/2010/main" val="0"/>
              </a:ext>
            </a:extLst>
          </a:blip>
          <a:srcRect l="49803" t="23609" r="37444" b="56414"/>
          <a:stretch/>
        </p:blipFill>
        <p:spPr bwMode="auto">
          <a:xfrm>
            <a:off x="1638517" y="962326"/>
            <a:ext cx="1059169" cy="1243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rotWithShape="1">
          <a:blip r:embed="rId26" cstate="print">
            <a:extLst>
              <a:ext uri="{28A0092B-C50C-407E-A947-70E740481C1C}">
                <a14:useLocalDpi xmlns:a14="http://schemas.microsoft.com/office/drawing/2010/main" val="0"/>
              </a:ext>
            </a:extLst>
          </a:blip>
          <a:srcRect l="25384" t="2522" r="49039" b="56508"/>
          <a:stretch/>
        </p:blipFill>
        <p:spPr>
          <a:xfrm>
            <a:off x="3945731" y="356536"/>
            <a:ext cx="954628" cy="1207750"/>
          </a:xfrm>
          <a:prstGeom prst="rect">
            <a:avLst/>
          </a:prstGeom>
          <a:ln>
            <a:solidFill>
              <a:schemeClr val="tx1"/>
            </a:solidFill>
          </a:ln>
        </p:spPr>
      </p:pic>
      <p:sp>
        <p:nvSpPr>
          <p:cNvPr id="77" name="Rectangle 76"/>
          <p:cNvSpPr/>
          <p:nvPr/>
        </p:nvSpPr>
        <p:spPr>
          <a:xfrm>
            <a:off x="116682" y="73063"/>
            <a:ext cx="1750393" cy="580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i="1" dirty="0" smtClean="0"/>
              <a:t>g </a:t>
            </a:r>
            <a:r>
              <a:rPr lang="en-US" b="1" dirty="0" smtClean="0"/>
              <a:t>rediscovered</a:t>
            </a:r>
          </a:p>
          <a:p>
            <a:pPr algn="ctr"/>
            <a:r>
              <a:rPr lang="en-US" sz="1000" b="1" i="1" dirty="0" smtClean="0">
                <a:solidFill>
                  <a:schemeClr val="bg1"/>
                </a:solidFill>
              </a:rPr>
              <a:t>(See notes for slide)</a:t>
            </a:r>
            <a:endParaRPr lang="en-US" sz="1000" b="1" i="1" dirty="0">
              <a:solidFill>
                <a:schemeClr val="bg1"/>
              </a:solidFill>
            </a:endParaRPr>
          </a:p>
        </p:txBody>
      </p:sp>
    </p:spTree>
    <p:extLst>
      <p:ext uri="{BB962C8B-B14F-4D97-AF65-F5344CB8AC3E}">
        <p14:creationId xmlns:p14="http://schemas.microsoft.com/office/powerpoint/2010/main" val="27825358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202277250"/>
              </p:ext>
            </p:extLst>
          </p:nvPr>
        </p:nvGraphicFramePr>
        <p:xfrm>
          <a:off x="1519661"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c 13"/>
          <p:cNvSpPr/>
          <p:nvPr/>
        </p:nvSpPr>
        <p:spPr>
          <a:xfrm rot="13618232">
            <a:off x="5967150" y="1891682"/>
            <a:ext cx="1635958" cy="1170610"/>
          </a:xfrm>
          <a:prstGeom prst="arc">
            <a:avLst>
              <a:gd name="adj1" fmla="val 15742796"/>
              <a:gd name="adj2" fmla="val 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1" name="Rectangle 6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17</a:t>
            </a:fld>
            <a:endParaRPr lang="en-US" dirty="0"/>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12" name="Rectangle 11"/>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sp>
        <p:nvSpPr>
          <p:cNvPr id="36" name="Rectangle 35"/>
          <p:cNvSpPr/>
          <p:nvPr/>
        </p:nvSpPr>
        <p:spPr>
          <a:xfrm>
            <a:off x="106427" y="73062"/>
            <a:ext cx="1750393" cy="430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i="1" dirty="0" smtClean="0"/>
              <a:t>g </a:t>
            </a:r>
            <a:r>
              <a:rPr lang="en-US" b="1" dirty="0" smtClean="0"/>
              <a:t>rediscovered</a:t>
            </a:r>
            <a:endParaRPr lang="en-US" b="1" i="1" dirty="0"/>
          </a:p>
        </p:txBody>
      </p:sp>
      <p:sp>
        <p:nvSpPr>
          <p:cNvPr id="55" name="Rectangle 54"/>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56" name="Picture 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57" name="Picture 56"/>
          <p:cNvPicPr>
            <a:picLocks noChangeAspect="1"/>
          </p:cNvPicPr>
          <p:nvPr/>
        </p:nvPicPr>
        <p:blipFill rotWithShape="1">
          <a:blip r:embed="rId18"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59" name="Picture 2" descr="http://bestclipartblog.com/clipart-pics/diploma-clip-art-12.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5" descr="File:Wheelchair symbol.sv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a:off x="2329732" y="1155017"/>
            <a:ext cx="1976640" cy="867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4359" y="1228266"/>
            <a:ext cx="1821070" cy="1733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7117" y="1212169"/>
            <a:ext cx="2053769" cy="547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409245" y="1220391"/>
            <a:ext cx="2107096" cy="1762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805919" y="1245968"/>
            <a:ext cx="657885" cy="2602844"/>
          </a:xfrm>
          <a:prstGeom prst="line">
            <a:avLst/>
          </a:prstGeom>
        </p:spPr>
        <p:style>
          <a:lnRef idx="1">
            <a:schemeClr val="accent1"/>
          </a:lnRef>
          <a:fillRef idx="0">
            <a:schemeClr val="accent1"/>
          </a:fillRef>
          <a:effectRef idx="0">
            <a:schemeClr val="accent1"/>
          </a:effectRef>
          <a:fontRef idx="minor">
            <a:schemeClr val="tx1"/>
          </a:fontRef>
        </p:style>
      </p:cxnSp>
      <p:pic>
        <p:nvPicPr>
          <p:cNvPr id="9218" name="Picture 2" descr="Thomas J. Bouchard, Jr."/>
          <p:cNvPicPr>
            <a:picLocks noChangeAspect="1" noChangeArrowheads="1"/>
          </p:cNvPicPr>
          <p:nvPr/>
        </p:nvPicPr>
        <p:blipFill rotWithShape="1">
          <a:blip r:embed="rId21">
            <a:extLst>
              <a:ext uri="{28A0092B-C50C-407E-A947-70E740481C1C}">
                <a14:useLocalDpi xmlns:a14="http://schemas.microsoft.com/office/drawing/2010/main" val="0"/>
              </a:ext>
            </a:extLst>
          </a:blip>
          <a:srcRect r="9101" b="31485"/>
          <a:stretch/>
        </p:blipFill>
        <p:spPr bwMode="auto">
          <a:xfrm>
            <a:off x="1523585" y="2633248"/>
            <a:ext cx="1049083" cy="1188845"/>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Arrow Connector 71"/>
          <p:cNvCxnSpPr/>
          <p:nvPr/>
        </p:nvCxnSpPr>
        <p:spPr>
          <a:xfrm>
            <a:off x="4498692" y="1207178"/>
            <a:ext cx="886202" cy="2399138"/>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45" name="Picture 10"/>
          <p:cNvPicPr>
            <a:picLocks noChangeAspect="1" noChangeArrowheads="1"/>
          </p:cNvPicPr>
          <p:nvPr/>
        </p:nvPicPr>
        <p:blipFill rotWithShape="1">
          <a:blip r:embed="rId22">
            <a:extLst>
              <a:ext uri="{28A0092B-C50C-407E-A947-70E740481C1C}">
                <a14:useLocalDpi xmlns:a14="http://schemas.microsoft.com/office/drawing/2010/main" val="0"/>
              </a:ext>
            </a:extLst>
          </a:blip>
          <a:srcRect l="28380" t="14609" r="59620" b="61542"/>
          <a:stretch/>
        </p:blipFill>
        <p:spPr bwMode="auto">
          <a:xfrm>
            <a:off x="5077021" y="3530858"/>
            <a:ext cx="926954" cy="121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Content Placeholder 2"/>
          <p:cNvSpPr txBox="1">
            <a:spLocks/>
          </p:cNvSpPr>
          <p:nvPr/>
        </p:nvSpPr>
        <p:spPr>
          <a:xfrm>
            <a:off x="-895350" y="143510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p>
        </p:txBody>
      </p:sp>
      <p:cxnSp>
        <p:nvCxnSpPr>
          <p:cNvPr id="82" name="Straight Arrow Connector 81"/>
          <p:cNvCxnSpPr/>
          <p:nvPr/>
        </p:nvCxnSpPr>
        <p:spPr>
          <a:xfrm>
            <a:off x="5255549" y="903584"/>
            <a:ext cx="973136" cy="636043"/>
          </a:xfrm>
          <a:prstGeom prst="straightConnector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4474871" y="1572161"/>
            <a:ext cx="763326" cy="19665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548426" y="1715066"/>
            <a:ext cx="663053" cy="181702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Arc 65"/>
          <p:cNvSpPr/>
          <p:nvPr/>
        </p:nvSpPr>
        <p:spPr>
          <a:xfrm rot="348402" flipH="1">
            <a:off x="5740854" y="2931636"/>
            <a:ext cx="1352390" cy="1421546"/>
          </a:xfrm>
          <a:prstGeom prst="arc">
            <a:avLst>
              <a:gd name="adj1" fmla="val 17200431"/>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220" name="Picture 4" descr="http://srmo.sagepub.com/view/author-images/522688.jpg"/>
          <p:cNvPicPr>
            <a:picLocks noChangeAspect="1" noChangeArrowheads="1"/>
          </p:cNvPicPr>
          <p:nvPr/>
        </p:nvPicPr>
        <p:blipFill rotWithShape="1">
          <a:blip r:embed="rId23">
            <a:extLst>
              <a:ext uri="{28A0092B-C50C-407E-A947-70E740481C1C}">
                <a14:useLocalDpi xmlns:a14="http://schemas.microsoft.com/office/drawing/2010/main" val="0"/>
              </a:ext>
            </a:extLst>
          </a:blip>
          <a:srcRect b="15801"/>
          <a:stretch/>
        </p:blipFill>
        <p:spPr bwMode="auto">
          <a:xfrm>
            <a:off x="6228146" y="928243"/>
            <a:ext cx="995319" cy="1243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3" name="Arc 82"/>
          <p:cNvSpPr/>
          <p:nvPr/>
        </p:nvSpPr>
        <p:spPr>
          <a:xfrm rot="7733033" flipH="1">
            <a:off x="821673" y="1726834"/>
            <a:ext cx="2174595" cy="1534497"/>
          </a:xfrm>
          <a:prstGeom prst="arc">
            <a:avLst>
              <a:gd name="adj1" fmla="val 17200431"/>
              <a:gd name="adj2" fmla="val 0"/>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utoShape 10" descr="http://www.clker.com/cliparts/G/R/H/K/x/7/crown-outline.svg"/>
          <p:cNvSpPr>
            <a:spLocks noChangeAspect="1" noChangeArrowheads="1"/>
          </p:cNvSpPr>
          <p:nvPr/>
        </p:nvSpPr>
        <p:spPr bwMode="auto">
          <a:xfrm>
            <a:off x="228554" y="-793810"/>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9226" name="Picture 10" descr="http://www.inlab.co.uk/people/Rosalind.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30194" y="3606316"/>
            <a:ext cx="1152427" cy="11524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rotWithShape="1">
          <a:blip r:embed="rId25">
            <a:extLst>
              <a:ext uri="{28A0092B-C50C-407E-A947-70E740481C1C}">
                <a14:useLocalDpi xmlns:a14="http://schemas.microsoft.com/office/drawing/2010/main" val="0"/>
              </a:ext>
            </a:extLst>
          </a:blip>
          <a:srcRect l="49803" t="23609" r="37444" b="56414"/>
          <a:stretch/>
        </p:blipFill>
        <p:spPr bwMode="auto">
          <a:xfrm>
            <a:off x="1638517" y="962326"/>
            <a:ext cx="1059169" cy="1243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rotWithShape="1">
          <a:blip r:embed="rId26" cstate="print">
            <a:extLst>
              <a:ext uri="{28A0092B-C50C-407E-A947-70E740481C1C}">
                <a14:useLocalDpi xmlns:a14="http://schemas.microsoft.com/office/drawing/2010/main" val="0"/>
              </a:ext>
            </a:extLst>
          </a:blip>
          <a:srcRect l="25384" t="2522" r="49039" b="56508"/>
          <a:stretch/>
        </p:blipFill>
        <p:spPr>
          <a:xfrm>
            <a:off x="3945731" y="356536"/>
            <a:ext cx="954628" cy="1207750"/>
          </a:xfrm>
          <a:prstGeom prst="rect">
            <a:avLst/>
          </a:prstGeom>
          <a:ln>
            <a:solidFill>
              <a:schemeClr val="tx1"/>
            </a:solidFill>
          </a:ln>
        </p:spPr>
      </p:pic>
    </p:spTree>
    <p:extLst>
      <p:ext uri="{BB962C8B-B14F-4D97-AF65-F5344CB8AC3E}">
        <p14:creationId xmlns:p14="http://schemas.microsoft.com/office/powerpoint/2010/main" val="145915514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202277250"/>
              </p:ext>
            </p:extLst>
          </p:nvPr>
        </p:nvGraphicFramePr>
        <p:xfrm>
          <a:off x="1519661"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c 13"/>
          <p:cNvSpPr/>
          <p:nvPr/>
        </p:nvSpPr>
        <p:spPr>
          <a:xfrm rot="13618232">
            <a:off x="5967150" y="1891682"/>
            <a:ext cx="1635958" cy="1170610"/>
          </a:xfrm>
          <a:prstGeom prst="arc">
            <a:avLst>
              <a:gd name="adj1" fmla="val 15742796"/>
              <a:gd name="adj2" fmla="val 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1" name="Rectangle 6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18</a:t>
            </a:fld>
            <a:endParaRPr lang="en-US" dirty="0"/>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12" name="Rectangle 11"/>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sp>
        <p:nvSpPr>
          <p:cNvPr id="36" name="Rectangle 35"/>
          <p:cNvSpPr/>
          <p:nvPr/>
        </p:nvSpPr>
        <p:spPr>
          <a:xfrm>
            <a:off x="106427" y="73062"/>
            <a:ext cx="1750393" cy="430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i="1" dirty="0" smtClean="0"/>
              <a:t>g </a:t>
            </a:r>
            <a:r>
              <a:rPr lang="en-US" b="1" dirty="0" smtClean="0"/>
              <a:t>rediscovered</a:t>
            </a:r>
            <a:endParaRPr lang="en-US" b="1" i="1" dirty="0"/>
          </a:p>
        </p:txBody>
      </p:sp>
      <p:sp>
        <p:nvSpPr>
          <p:cNvPr id="55" name="Rectangle 54"/>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56" name="Picture 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57" name="Picture 56"/>
          <p:cNvPicPr>
            <a:picLocks noChangeAspect="1"/>
          </p:cNvPicPr>
          <p:nvPr/>
        </p:nvPicPr>
        <p:blipFill rotWithShape="1">
          <a:blip r:embed="rId18"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59" name="Picture 2" descr="http://bestclipartblog.com/clipart-pics/diploma-clip-art-12.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5" descr="File:Wheelchair symbol.sv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a:off x="2329732" y="1155017"/>
            <a:ext cx="1976640" cy="867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4359" y="1228266"/>
            <a:ext cx="1821070" cy="1733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7117" y="1212169"/>
            <a:ext cx="2053769" cy="547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409245" y="1220391"/>
            <a:ext cx="2107096" cy="1762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805919" y="1245968"/>
            <a:ext cx="657885" cy="2602844"/>
          </a:xfrm>
          <a:prstGeom prst="line">
            <a:avLst/>
          </a:prstGeom>
        </p:spPr>
        <p:style>
          <a:lnRef idx="1">
            <a:schemeClr val="accent1"/>
          </a:lnRef>
          <a:fillRef idx="0">
            <a:schemeClr val="accent1"/>
          </a:fillRef>
          <a:effectRef idx="0">
            <a:schemeClr val="accent1"/>
          </a:effectRef>
          <a:fontRef idx="minor">
            <a:schemeClr val="tx1"/>
          </a:fontRef>
        </p:style>
      </p:cxnSp>
      <p:pic>
        <p:nvPicPr>
          <p:cNvPr id="9218" name="Picture 2" descr="Thomas J. Bouchard, Jr."/>
          <p:cNvPicPr>
            <a:picLocks noChangeAspect="1" noChangeArrowheads="1"/>
          </p:cNvPicPr>
          <p:nvPr/>
        </p:nvPicPr>
        <p:blipFill rotWithShape="1">
          <a:blip r:embed="rId21">
            <a:extLst>
              <a:ext uri="{28A0092B-C50C-407E-A947-70E740481C1C}">
                <a14:useLocalDpi xmlns:a14="http://schemas.microsoft.com/office/drawing/2010/main" val="0"/>
              </a:ext>
            </a:extLst>
          </a:blip>
          <a:srcRect r="9101" b="31485"/>
          <a:stretch/>
        </p:blipFill>
        <p:spPr bwMode="auto">
          <a:xfrm>
            <a:off x="1523585" y="2633248"/>
            <a:ext cx="1049083" cy="1188845"/>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Arrow Connector 71"/>
          <p:cNvCxnSpPr/>
          <p:nvPr/>
        </p:nvCxnSpPr>
        <p:spPr>
          <a:xfrm>
            <a:off x="4498692" y="1207178"/>
            <a:ext cx="886202" cy="2399138"/>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45" name="Picture 10"/>
          <p:cNvPicPr>
            <a:picLocks noChangeAspect="1" noChangeArrowheads="1"/>
          </p:cNvPicPr>
          <p:nvPr/>
        </p:nvPicPr>
        <p:blipFill rotWithShape="1">
          <a:blip r:embed="rId22">
            <a:extLst>
              <a:ext uri="{28A0092B-C50C-407E-A947-70E740481C1C}">
                <a14:useLocalDpi xmlns:a14="http://schemas.microsoft.com/office/drawing/2010/main" val="0"/>
              </a:ext>
            </a:extLst>
          </a:blip>
          <a:srcRect l="28380" t="14609" r="59620" b="61542"/>
          <a:stretch/>
        </p:blipFill>
        <p:spPr bwMode="auto">
          <a:xfrm>
            <a:off x="5077021" y="3530858"/>
            <a:ext cx="926954" cy="121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Content Placeholder 2"/>
          <p:cNvSpPr txBox="1">
            <a:spLocks/>
          </p:cNvSpPr>
          <p:nvPr/>
        </p:nvSpPr>
        <p:spPr>
          <a:xfrm>
            <a:off x="-895350" y="143510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p>
        </p:txBody>
      </p:sp>
      <p:cxnSp>
        <p:nvCxnSpPr>
          <p:cNvPr id="82" name="Straight Arrow Connector 81"/>
          <p:cNvCxnSpPr/>
          <p:nvPr/>
        </p:nvCxnSpPr>
        <p:spPr>
          <a:xfrm>
            <a:off x="5255549" y="903584"/>
            <a:ext cx="973136" cy="636043"/>
          </a:xfrm>
          <a:prstGeom prst="straightConnector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4474871" y="1572161"/>
            <a:ext cx="763326" cy="19665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548426" y="1715066"/>
            <a:ext cx="663053" cy="181702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Arc 65"/>
          <p:cNvSpPr/>
          <p:nvPr/>
        </p:nvSpPr>
        <p:spPr>
          <a:xfrm rot="348402" flipH="1">
            <a:off x="5740854" y="2931636"/>
            <a:ext cx="1352390" cy="1421546"/>
          </a:xfrm>
          <a:prstGeom prst="arc">
            <a:avLst>
              <a:gd name="adj1" fmla="val 17200431"/>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p:cNvSpPr/>
          <p:nvPr/>
        </p:nvSpPr>
        <p:spPr>
          <a:xfrm rot="5121773" flipH="1">
            <a:off x="1966331" y="3137437"/>
            <a:ext cx="1352390" cy="1421546"/>
          </a:xfrm>
          <a:prstGeom prst="arc">
            <a:avLst>
              <a:gd name="adj1" fmla="val 17200431"/>
              <a:gd name="adj2" fmla="val 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p:cNvCxnSpPr/>
          <p:nvPr/>
        </p:nvCxnSpPr>
        <p:spPr>
          <a:xfrm flipV="1">
            <a:off x="3560967" y="1563418"/>
            <a:ext cx="700563" cy="207699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9220" name="Picture 4" descr="http://srmo.sagepub.com/view/author-images/522688.jpg"/>
          <p:cNvPicPr>
            <a:picLocks noChangeAspect="1" noChangeArrowheads="1"/>
          </p:cNvPicPr>
          <p:nvPr/>
        </p:nvPicPr>
        <p:blipFill rotWithShape="1">
          <a:blip r:embed="rId23">
            <a:extLst>
              <a:ext uri="{28A0092B-C50C-407E-A947-70E740481C1C}">
                <a14:useLocalDpi xmlns:a14="http://schemas.microsoft.com/office/drawing/2010/main" val="0"/>
              </a:ext>
            </a:extLst>
          </a:blip>
          <a:srcRect b="15801"/>
          <a:stretch/>
        </p:blipFill>
        <p:spPr bwMode="auto">
          <a:xfrm>
            <a:off x="6228146" y="928243"/>
            <a:ext cx="995319" cy="1243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3" name="Arc 82"/>
          <p:cNvSpPr/>
          <p:nvPr/>
        </p:nvSpPr>
        <p:spPr>
          <a:xfrm rot="7733033" flipH="1">
            <a:off x="821673" y="1726834"/>
            <a:ext cx="2174595" cy="1534497"/>
          </a:xfrm>
          <a:prstGeom prst="arc">
            <a:avLst>
              <a:gd name="adj1" fmla="val 17200431"/>
              <a:gd name="adj2" fmla="val 0"/>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utoShape 10" descr="http://www.clker.com/cliparts/G/R/H/K/x/7/crown-outline.svg"/>
          <p:cNvSpPr>
            <a:spLocks noChangeAspect="1" noChangeArrowheads="1"/>
          </p:cNvSpPr>
          <p:nvPr/>
        </p:nvSpPr>
        <p:spPr bwMode="auto">
          <a:xfrm>
            <a:off x="228554" y="-793810"/>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cxnSp>
        <p:nvCxnSpPr>
          <p:cNvPr id="85" name="Straight Connector 84"/>
          <p:cNvCxnSpPr/>
          <p:nvPr/>
        </p:nvCxnSpPr>
        <p:spPr>
          <a:xfrm flipV="1">
            <a:off x="4040256" y="1642742"/>
            <a:ext cx="2171076" cy="197209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9226" name="Picture 10" descr="http://www.inlab.co.uk/people/Rosalind.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30194" y="3606316"/>
            <a:ext cx="1152427" cy="11524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rotWithShape="1">
          <a:blip r:embed="rId25">
            <a:extLst>
              <a:ext uri="{28A0092B-C50C-407E-A947-70E740481C1C}">
                <a14:useLocalDpi xmlns:a14="http://schemas.microsoft.com/office/drawing/2010/main" val="0"/>
              </a:ext>
            </a:extLst>
          </a:blip>
          <a:srcRect l="49803" t="23609" r="37444" b="56414"/>
          <a:stretch/>
        </p:blipFill>
        <p:spPr bwMode="auto">
          <a:xfrm>
            <a:off x="1638517" y="962326"/>
            <a:ext cx="1059169" cy="1243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rotWithShape="1">
          <a:blip r:embed="rId26" cstate="print">
            <a:extLst>
              <a:ext uri="{28A0092B-C50C-407E-A947-70E740481C1C}">
                <a14:useLocalDpi xmlns:a14="http://schemas.microsoft.com/office/drawing/2010/main" val="0"/>
              </a:ext>
            </a:extLst>
          </a:blip>
          <a:srcRect l="25384" t="2522" r="49039" b="56508"/>
          <a:stretch/>
        </p:blipFill>
        <p:spPr>
          <a:xfrm>
            <a:off x="3945731" y="356536"/>
            <a:ext cx="954628" cy="1207750"/>
          </a:xfrm>
          <a:prstGeom prst="rect">
            <a:avLst/>
          </a:prstGeom>
          <a:ln>
            <a:solidFill>
              <a:schemeClr val="tx1"/>
            </a:solidFill>
          </a:ln>
        </p:spPr>
      </p:pic>
    </p:spTree>
    <p:extLst>
      <p:ext uri="{BB962C8B-B14F-4D97-AF65-F5344CB8AC3E}">
        <p14:creationId xmlns:p14="http://schemas.microsoft.com/office/powerpoint/2010/main" val="164947934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202277250"/>
              </p:ext>
            </p:extLst>
          </p:nvPr>
        </p:nvGraphicFramePr>
        <p:xfrm>
          <a:off x="1519661"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c 13"/>
          <p:cNvSpPr/>
          <p:nvPr/>
        </p:nvSpPr>
        <p:spPr>
          <a:xfrm rot="13618232">
            <a:off x="5967150" y="1891682"/>
            <a:ext cx="1635958" cy="1170610"/>
          </a:xfrm>
          <a:prstGeom prst="arc">
            <a:avLst>
              <a:gd name="adj1" fmla="val 15742796"/>
              <a:gd name="adj2" fmla="val 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1" name="Rectangle 6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19</a:t>
            </a:fld>
            <a:endParaRPr lang="en-US" dirty="0"/>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12" name="Rectangle 11"/>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sp>
        <p:nvSpPr>
          <p:cNvPr id="36" name="Rectangle 35"/>
          <p:cNvSpPr/>
          <p:nvPr/>
        </p:nvSpPr>
        <p:spPr>
          <a:xfrm>
            <a:off x="106427" y="73062"/>
            <a:ext cx="1750393" cy="430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i="1" dirty="0" smtClean="0"/>
              <a:t>g </a:t>
            </a:r>
            <a:r>
              <a:rPr lang="en-US" b="1" dirty="0" smtClean="0"/>
              <a:t>rediscovered</a:t>
            </a:r>
            <a:endParaRPr lang="en-US" b="1" i="1" dirty="0"/>
          </a:p>
        </p:txBody>
      </p:sp>
      <p:sp>
        <p:nvSpPr>
          <p:cNvPr id="55" name="Rectangle 54"/>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56" name="Picture 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57" name="Picture 56"/>
          <p:cNvPicPr>
            <a:picLocks noChangeAspect="1"/>
          </p:cNvPicPr>
          <p:nvPr/>
        </p:nvPicPr>
        <p:blipFill rotWithShape="1">
          <a:blip r:embed="rId18"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59" name="Picture 2" descr="http://bestclipartblog.com/clipart-pics/diploma-clip-art-12.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5" descr="File:Wheelchair symbol.sv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a:off x="2329732" y="1155017"/>
            <a:ext cx="1976640" cy="867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4359" y="1228266"/>
            <a:ext cx="1821070" cy="1733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7117" y="1212169"/>
            <a:ext cx="2053769" cy="547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409245" y="1220391"/>
            <a:ext cx="2107096" cy="1762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805919" y="1245968"/>
            <a:ext cx="657885" cy="2602844"/>
          </a:xfrm>
          <a:prstGeom prst="line">
            <a:avLst/>
          </a:prstGeom>
        </p:spPr>
        <p:style>
          <a:lnRef idx="1">
            <a:schemeClr val="accent1"/>
          </a:lnRef>
          <a:fillRef idx="0">
            <a:schemeClr val="accent1"/>
          </a:fillRef>
          <a:effectRef idx="0">
            <a:schemeClr val="accent1"/>
          </a:effectRef>
          <a:fontRef idx="minor">
            <a:schemeClr val="tx1"/>
          </a:fontRef>
        </p:style>
      </p:cxnSp>
      <p:pic>
        <p:nvPicPr>
          <p:cNvPr id="9218" name="Picture 2" descr="Thomas J. Bouchard, Jr."/>
          <p:cNvPicPr>
            <a:picLocks noChangeAspect="1" noChangeArrowheads="1"/>
          </p:cNvPicPr>
          <p:nvPr/>
        </p:nvPicPr>
        <p:blipFill rotWithShape="1">
          <a:blip r:embed="rId21">
            <a:extLst>
              <a:ext uri="{28A0092B-C50C-407E-A947-70E740481C1C}">
                <a14:useLocalDpi xmlns:a14="http://schemas.microsoft.com/office/drawing/2010/main" val="0"/>
              </a:ext>
            </a:extLst>
          </a:blip>
          <a:srcRect r="9101" b="31485"/>
          <a:stretch/>
        </p:blipFill>
        <p:spPr bwMode="auto">
          <a:xfrm>
            <a:off x="1523585" y="2633248"/>
            <a:ext cx="1049083" cy="1188845"/>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Arrow Connector 71"/>
          <p:cNvCxnSpPr/>
          <p:nvPr/>
        </p:nvCxnSpPr>
        <p:spPr>
          <a:xfrm>
            <a:off x="4498692" y="1207178"/>
            <a:ext cx="886202" cy="2399138"/>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45" name="Picture 10"/>
          <p:cNvPicPr>
            <a:picLocks noChangeAspect="1" noChangeArrowheads="1"/>
          </p:cNvPicPr>
          <p:nvPr/>
        </p:nvPicPr>
        <p:blipFill rotWithShape="1">
          <a:blip r:embed="rId22">
            <a:extLst>
              <a:ext uri="{28A0092B-C50C-407E-A947-70E740481C1C}">
                <a14:useLocalDpi xmlns:a14="http://schemas.microsoft.com/office/drawing/2010/main" val="0"/>
              </a:ext>
            </a:extLst>
          </a:blip>
          <a:srcRect l="28380" t="14609" r="59620" b="61542"/>
          <a:stretch/>
        </p:blipFill>
        <p:spPr bwMode="auto">
          <a:xfrm>
            <a:off x="5077021" y="3530858"/>
            <a:ext cx="926954" cy="121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Content Placeholder 2"/>
          <p:cNvSpPr txBox="1">
            <a:spLocks/>
          </p:cNvSpPr>
          <p:nvPr/>
        </p:nvSpPr>
        <p:spPr>
          <a:xfrm>
            <a:off x="-895350" y="143510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p>
        </p:txBody>
      </p:sp>
      <p:cxnSp>
        <p:nvCxnSpPr>
          <p:cNvPr id="82" name="Straight Arrow Connector 81"/>
          <p:cNvCxnSpPr/>
          <p:nvPr/>
        </p:nvCxnSpPr>
        <p:spPr>
          <a:xfrm>
            <a:off x="5255549" y="903584"/>
            <a:ext cx="973136" cy="636043"/>
          </a:xfrm>
          <a:prstGeom prst="straightConnector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4474871" y="1572161"/>
            <a:ext cx="763326" cy="19665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548426" y="1715066"/>
            <a:ext cx="663053" cy="181702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Arc 65"/>
          <p:cNvSpPr/>
          <p:nvPr/>
        </p:nvSpPr>
        <p:spPr>
          <a:xfrm rot="348402" flipH="1">
            <a:off x="5740854" y="2931636"/>
            <a:ext cx="1352390" cy="1421546"/>
          </a:xfrm>
          <a:prstGeom prst="arc">
            <a:avLst>
              <a:gd name="adj1" fmla="val 17200431"/>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p:cNvSpPr/>
          <p:nvPr/>
        </p:nvSpPr>
        <p:spPr>
          <a:xfrm rot="5121773" flipH="1">
            <a:off x="1966331" y="3137437"/>
            <a:ext cx="1352390" cy="1421546"/>
          </a:xfrm>
          <a:prstGeom prst="arc">
            <a:avLst>
              <a:gd name="adj1" fmla="val 17200431"/>
              <a:gd name="adj2" fmla="val 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p:cNvCxnSpPr/>
          <p:nvPr/>
        </p:nvCxnSpPr>
        <p:spPr>
          <a:xfrm flipV="1">
            <a:off x="3560967" y="1563418"/>
            <a:ext cx="700563" cy="207699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566019" y="1563417"/>
            <a:ext cx="1642885" cy="15309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2583122" y="2922343"/>
            <a:ext cx="3712307" cy="1655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2579454" y="1659580"/>
            <a:ext cx="3715975" cy="141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220" name="Picture 4" descr="http://srmo.sagepub.com/view/author-images/522688.jpg"/>
          <p:cNvPicPr>
            <a:picLocks noChangeAspect="1" noChangeArrowheads="1"/>
          </p:cNvPicPr>
          <p:nvPr/>
        </p:nvPicPr>
        <p:blipFill rotWithShape="1">
          <a:blip r:embed="rId23">
            <a:extLst>
              <a:ext uri="{28A0092B-C50C-407E-A947-70E740481C1C}">
                <a14:useLocalDpi xmlns:a14="http://schemas.microsoft.com/office/drawing/2010/main" val="0"/>
              </a:ext>
            </a:extLst>
          </a:blip>
          <a:srcRect b="15801"/>
          <a:stretch/>
        </p:blipFill>
        <p:spPr bwMode="auto">
          <a:xfrm>
            <a:off x="6228146" y="928243"/>
            <a:ext cx="995319" cy="1243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3" name="Arc 82"/>
          <p:cNvSpPr/>
          <p:nvPr/>
        </p:nvSpPr>
        <p:spPr>
          <a:xfrm rot="7733033" flipH="1">
            <a:off x="821673" y="1726834"/>
            <a:ext cx="2174595" cy="1534497"/>
          </a:xfrm>
          <a:prstGeom prst="arc">
            <a:avLst>
              <a:gd name="adj1" fmla="val 17200431"/>
              <a:gd name="adj2" fmla="val 0"/>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utoShape 10" descr="http://www.clker.com/cliparts/G/R/H/K/x/7/crown-outline.svg"/>
          <p:cNvSpPr>
            <a:spLocks noChangeAspect="1" noChangeArrowheads="1"/>
          </p:cNvSpPr>
          <p:nvPr/>
        </p:nvSpPr>
        <p:spPr bwMode="auto">
          <a:xfrm>
            <a:off x="228554" y="-793810"/>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cxnSp>
        <p:nvCxnSpPr>
          <p:cNvPr id="85" name="Straight Connector 84"/>
          <p:cNvCxnSpPr/>
          <p:nvPr/>
        </p:nvCxnSpPr>
        <p:spPr>
          <a:xfrm flipV="1">
            <a:off x="4040256" y="1642742"/>
            <a:ext cx="2171076" cy="197209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9226" name="Picture 10" descr="http://www.inlab.co.uk/people/Rosalind.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30194" y="3606316"/>
            <a:ext cx="1152427" cy="11524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rotWithShape="1">
          <a:blip r:embed="rId25">
            <a:extLst>
              <a:ext uri="{28A0092B-C50C-407E-A947-70E740481C1C}">
                <a14:useLocalDpi xmlns:a14="http://schemas.microsoft.com/office/drawing/2010/main" val="0"/>
              </a:ext>
            </a:extLst>
          </a:blip>
          <a:srcRect l="49803" t="23609" r="37444" b="56414"/>
          <a:stretch/>
        </p:blipFill>
        <p:spPr bwMode="auto">
          <a:xfrm>
            <a:off x="1638517" y="962326"/>
            <a:ext cx="1059169" cy="1243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rotWithShape="1">
          <a:blip r:embed="rId26" cstate="print">
            <a:extLst>
              <a:ext uri="{28A0092B-C50C-407E-A947-70E740481C1C}">
                <a14:useLocalDpi xmlns:a14="http://schemas.microsoft.com/office/drawing/2010/main" val="0"/>
              </a:ext>
            </a:extLst>
          </a:blip>
          <a:srcRect l="25384" t="2522" r="49039" b="56508"/>
          <a:stretch/>
        </p:blipFill>
        <p:spPr>
          <a:xfrm>
            <a:off x="3945731" y="356536"/>
            <a:ext cx="954628" cy="1207750"/>
          </a:xfrm>
          <a:prstGeom prst="rect">
            <a:avLst/>
          </a:prstGeom>
          <a:ln>
            <a:solidFill>
              <a:schemeClr val="tx1"/>
            </a:solidFill>
          </a:ln>
        </p:spPr>
      </p:pic>
    </p:spTree>
    <p:extLst>
      <p:ext uri="{BB962C8B-B14F-4D97-AF65-F5344CB8AC3E}">
        <p14:creationId xmlns:p14="http://schemas.microsoft.com/office/powerpoint/2010/main" val="392187105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marL="0" indent="0" algn="ctr">
              <a:buNone/>
            </a:pPr>
            <a:r>
              <a:rPr lang="en-US" sz="6000" dirty="0" smtClean="0">
                <a:latin typeface="Comic Sans MS" panose="030F0702030302020204" pitchFamily="66" charset="0"/>
              </a:rPr>
              <a:t>Imagine</a:t>
            </a:r>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014827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202277250"/>
              </p:ext>
            </p:extLst>
          </p:nvPr>
        </p:nvGraphicFramePr>
        <p:xfrm>
          <a:off x="1519661"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c 13"/>
          <p:cNvSpPr/>
          <p:nvPr/>
        </p:nvSpPr>
        <p:spPr>
          <a:xfrm rot="13618232">
            <a:off x="5967150" y="1891682"/>
            <a:ext cx="1635958" cy="1170610"/>
          </a:xfrm>
          <a:prstGeom prst="arc">
            <a:avLst>
              <a:gd name="adj1" fmla="val 15742796"/>
              <a:gd name="adj2" fmla="val 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1" name="Rectangle 6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20</a:t>
            </a:fld>
            <a:endParaRPr lang="en-US" dirty="0"/>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12" name="Rectangle 11"/>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sp>
        <p:nvSpPr>
          <p:cNvPr id="36" name="Rectangle 35"/>
          <p:cNvSpPr/>
          <p:nvPr/>
        </p:nvSpPr>
        <p:spPr>
          <a:xfrm>
            <a:off x="106427" y="73062"/>
            <a:ext cx="1750393" cy="430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i="1" dirty="0" smtClean="0"/>
              <a:t>g </a:t>
            </a:r>
            <a:r>
              <a:rPr lang="en-US" b="1" dirty="0" smtClean="0"/>
              <a:t>rediscovered</a:t>
            </a:r>
            <a:endParaRPr lang="en-US" b="1" i="1" dirty="0"/>
          </a:p>
        </p:txBody>
      </p:sp>
      <p:sp>
        <p:nvSpPr>
          <p:cNvPr id="55" name="Rectangle 54"/>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56" name="Picture 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57" name="Picture 56"/>
          <p:cNvPicPr>
            <a:picLocks noChangeAspect="1"/>
          </p:cNvPicPr>
          <p:nvPr/>
        </p:nvPicPr>
        <p:blipFill rotWithShape="1">
          <a:blip r:embed="rId18"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59" name="Picture 2" descr="http://bestclipartblog.com/clipart-pics/diploma-clip-art-12.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5" descr="File:Wheelchair symbol.sv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a:off x="2329732" y="1155017"/>
            <a:ext cx="1976640" cy="867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4359" y="1228266"/>
            <a:ext cx="1821070" cy="1733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7117" y="1212169"/>
            <a:ext cx="2053769" cy="547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409245" y="1220391"/>
            <a:ext cx="2107096" cy="1762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805919" y="1245968"/>
            <a:ext cx="657885" cy="2602844"/>
          </a:xfrm>
          <a:prstGeom prst="line">
            <a:avLst/>
          </a:prstGeom>
        </p:spPr>
        <p:style>
          <a:lnRef idx="1">
            <a:schemeClr val="accent1"/>
          </a:lnRef>
          <a:fillRef idx="0">
            <a:schemeClr val="accent1"/>
          </a:fillRef>
          <a:effectRef idx="0">
            <a:schemeClr val="accent1"/>
          </a:effectRef>
          <a:fontRef idx="minor">
            <a:schemeClr val="tx1"/>
          </a:fontRef>
        </p:style>
      </p:cxnSp>
      <p:pic>
        <p:nvPicPr>
          <p:cNvPr id="9218" name="Picture 2" descr="Thomas J. Bouchard, Jr."/>
          <p:cNvPicPr>
            <a:picLocks noChangeAspect="1" noChangeArrowheads="1"/>
          </p:cNvPicPr>
          <p:nvPr/>
        </p:nvPicPr>
        <p:blipFill rotWithShape="1">
          <a:blip r:embed="rId21">
            <a:extLst>
              <a:ext uri="{28A0092B-C50C-407E-A947-70E740481C1C}">
                <a14:useLocalDpi xmlns:a14="http://schemas.microsoft.com/office/drawing/2010/main" val="0"/>
              </a:ext>
            </a:extLst>
          </a:blip>
          <a:srcRect r="9101" b="31485"/>
          <a:stretch/>
        </p:blipFill>
        <p:spPr bwMode="auto">
          <a:xfrm>
            <a:off x="1523585" y="2633248"/>
            <a:ext cx="1049083" cy="1188845"/>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Arrow Connector 71"/>
          <p:cNvCxnSpPr/>
          <p:nvPr/>
        </p:nvCxnSpPr>
        <p:spPr>
          <a:xfrm>
            <a:off x="4498692" y="1207178"/>
            <a:ext cx="886202" cy="2399138"/>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45" name="Picture 10"/>
          <p:cNvPicPr>
            <a:picLocks noChangeAspect="1" noChangeArrowheads="1"/>
          </p:cNvPicPr>
          <p:nvPr/>
        </p:nvPicPr>
        <p:blipFill rotWithShape="1">
          <a:blip r:embed="rId22">
            <a:extLst>
              <a:ext uri="{28A0092B-C50C-407E-A947-70E740481C1C}">
                <a14:useLocalDpi xmlns:a14="http://schemas.microsoft.com/office/drawing/2010/main" val="0"/>
              </a:ext>
            </a:extLst>
          </a:blip>
          <a:srcRect l="28380" t="14609" r="59620" b="61542"/>
          <a:stretch/>
        </p:blipFill>
        <p:spPr bwMode="auto">
          <a:xfrm>
            <a:off x="5077021" y="3530858"/>
            <a:ext cx="926954" cy="121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Content Placeholder 2"/>
          <p:cNvSpPr txBox="1">
            <a:spLocks/>
          </p:cNvSpPr>
          <p:nvPr/>
        </p:nvSpPr>
        <p:spPr>
          <a:xfrm>
            <a:off x="-895350" y="143510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p>
        </p:txBody>
      </p:sp>
      <p:cxnSp>
        <p:nvCxnSpPr>
          <p:cNvPr id="82" name="Straight Arrow Connector 81"/>
          <p:cNvCxnSpPr/>
          <p:nvPr/>
        </p:nvCxnSpPr>
        <p:spPr>
          <a:xfrm>
            <a:off x="5255549" y="903584"/>
            <a:ext cx="973136" cy="636043"/>
          </a:xfrm>
          <a:prstGeom prst="straightConnector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4474871" y="1572161"/>
            <a:ext cx="763326" cy="19665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548426" y="1715066"/>
            <a:ext cx="663053" cy="181702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Arc 65"/>
          <p:cNvSpPr/>
          <p:nvPr/>
        </p:nvSpPr>
        <p:spPr>
          <a:xfrm rot="348402" flipH="1">
            <a:off x="5740854" y="2931636"/>
            <a:ext cx="1352390" cy="1421546"/>
          </a:xfrm>
          <a:prstGeom prst="arc">
            <a:avLst>
              <a:gd name="adj1" fmla="val 17200431"/>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p:cNvSpPr/>
          <p:nvPr/>
        </p:nvSpPr>
        <p:spPr>
          <a:xfrm rot="5121773" flipH="1">
            <a:off x="1966331" y="3137437"/>
            <a:ext cx="1352390" cy="1421546"/>
          </a:xfrm>
          <a:prstGeom prst="arc">
            <a:avLst>
              <a:gd name="adj1" fmla="val 17200431"/>
              <a:gd name="adj2" fmla="val 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p:cNvCxnSpPr/>
          <p:nvPr/>
        </p:nvCxnSpPr>
        <p:spPr>
          <a:xfrm flipV="1">
            <a:off x="3560967" y="1563418"/>
            <a:ext cx="700563" cy="207699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566019" y="1563417"/>
            <a:ext cx="1642885" cy="15309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2583122" y="2922343"/>
            <a:ext cx="3712307" cy="1655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2579454" y="1659580"/>
            <a:ext cx="3715975" cy="141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220" name="Picture 4" descr="http://srmo.sagepub.com/view/author-images/522688.jpg"/>
          <p:cNvPicPr>
            <a:picLocks noChangeAspect="1" noChangeArrowheads="1"/>
          </p:cNvPicPr>
          <p:nvPr/>
        </p:nvPicPr>
        <p:blipFill rotWithShape="1">
          <a:blip r:embed="rId23">
            <a:extLst>
              <a:ext uri="{28A0092B-C50C-407E-A947-70E740481C1C}">
                <a14:useLocalDpi xmlns:a14="http://schemas.microsoft.com/office/drawing/2010/main" val="0"/>
              </a:ext>
            </a:extLst>
          </a:blip>
          <a:srcRect b="15801"/>
          <a:stretch/>
        </p:blipFill>
        <p:spPr bwMode="auto">
          <a:xfrm>
            <a:off x="6228146" y="928243"/>
            <a:ext cx="995319" cy="1243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a:xfrm flipV="1">
            <a:off x="2778700" y="1106091"/>
            <a:ext cx="858550" cy="46607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770031" y="1642392"/>
            <a:ext cx="3466987" cy="72448"/>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3" name="Arc 82"/>
          <p:cNvSpPr/>
          <p:nvPr/>
        </p:nvSpPr>
        <p:spPr>
          <a:xfrm rot="7733033" flipH="1">
            <a:off x="821673" y="1726834"/>
            <a:ext cx="2174595" cy="1534497"/>
          </a:xfrm>
          <a:prstGeom prst="arc">
            <a:avLst>
              <a:gd name="adj1" fmla="val 17200431"/>
              <a:gd name="adj2" fmla="val 0"/>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utoShape 10" descr="http://www.clker.com/cliparts/G/R/H/K/x/7/crown-outline.svg"/>
          <p:cNvSpPr>
            <a:spLocks noChangeAspect="1" noChangeArrowheads="1"/>
          </p:cNvSpPr>
          <p:nvPr/>
        </p:nvSpPr>
        <p:spPr bwMode="auto">
          <a:xfrm>
            <a:off x="228554" y="-793810"/>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cxnSp>
        <p:nvCxnSpPr>
          <p:cNvPr id="85" name="Straight Connector 84"/>
          <p:cNvCxnSpPr/>
          <p:nvPr/>
        </p:nvCxnSpPr>
        <p:spPr>
          <a:xfrm flipV="1">
            <a:off x="4040256" y="1642742"/>
            <a:ext cx="2171076" cy="197209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9226" name="Picture 10" descr="http://www.inlab.co.uk/people/Rosalind.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30194" y="3606316"/>
            <a:ext cx="1152427" cy="11524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rotWithShape="1">
          <a:blip r:embed="rId25">
            <a:extLst>
              <a:ext uri="{28A0092B-C50C-407E-A947-70E740481C1C}">
                <a14:useLocalDpi xmlns:a14="http://schemas.microsoft.com/office/drawing/2010/main" val="0"/>
              </a:ext>
            </a:extLst>
          </a:blip>
          <a:srcRect l="49803" t="23609" r="37444" b="56414"/>
          <a:stretch/>
        </p:blipFill>
        <p:spPr bwMode="auto">
          <a:xfrm>
            <a:off x="1638517" y="962326"/>
            <a:ext cx="1059169" cy="1243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rotWithShape="1">
          <a:blip r:embed="rId26" cstate="print">
            <a:extLst>
              <a:ext uri="{28A0092B-C50C-407E-A947-70E740481C1C}">
                <a14:useLocalDpi xmlns:a14="http://schemas.microsoft.com/office/drawing/2010/main" val="0"/>
              </a:ext>
            </a:extLst>
          </a:blip>
          <a:srcRect l="25384" t="2522" r="49039" b="56508"/>
          <a:stretch/>
        </p:blipFill>
        <p:spPr>
          <a:xfrm>
            <a:off x="3945731" y="356536"/>
            <a:ext cx="954628" cy="1207750"/>
          </a:xfrm>
          <a:prstGeom prst="rect">
            <a:avLst/>
          </a:prstGeom>
          <a:ln>
            <a:solidFill>
              <a:schemeClr val="tx1"/>
            </a:solidFill>
          </a:ln>
        </p:spPr>
      </p:pic>
    </p:spTree>
    <p:extLst>
      <p:ext uri="{BB962C8B-B14F-4D97-AF65-F5344CB8AC3E}">
        <p14:creationId xmlns:p14="http://schemas.microsoft.com/office/powerpoint/2010/main" val="361265441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202277250"/>
              </p:ext>
            </p:extLst>
          </p:nvPr>
        </p:nvGraphicFramePr>
        <p:xfrm>
          <a:off x="1519661"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c 13"/>
          <p:cNvSpPr/>
          <p:nvPr/>
        </p:nvSpPr>
        <p:spPr>
          <a:xfrm rot="13618232">
            <a:off x="5967150" y="1891682"/>
            <a:ext cx="1635958" cy="1170610"/>
          </a:xfrm>
          <a:prstGeom prst="arc">
            <a:avLst>
              <a:gd name="adj1" fmla="val 15742796"/>
              <a:gd name="adj2" fmla="val 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1" name="Rectangle 6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21</a:t>
            </a:fld>
            <a:endParaRPr lang="en-US" dirty="0"/>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12" name="Rectangle 11"/>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sp>
        <p:nvSpPr>
          <p:cNvPr id="36" name="Rectangle 35"/>
          <p:cNvSpPr/>
          <p:nvPr/>
        </p:nvSpPr>
        <p:spPr>
          <a:xfrm>
            <a:off x="106427" y="73062"/>
            <a:ext cx="1750393" cy="430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i="1" dirty="0" smtClean="0"/>
              <a:t>g </a:t>
            </a:r>
            <a:r>
              <a:rPr lang="en-US" b="1" dirty="0" smtClean="0"/>
              <a:t>rediscovered</a:t>
            </a:r>
            <a:endParaRPr lang="en-US" b="1" i="1" dirty="0"/>
          </a:p>
        </p:txBody>
      </p:sp>
      <p:sp>
        <p:nvSpPr>
          <p:cNvPr id="55" name="Rectangle 54"/>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56" name="Picture 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57" name="Picture 56"/>
          <p:cNvPicPr>
            <a:picLocks noChangeAspect="1"/>
          </p:cNvPicPr>
          <p:nvPr/>
        </p:nvPicPr>
        <p:blipFill rotWithShape="1">
          <a:blip r:embed="rId18"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59" name="Picture 2" descr="http://bestclipartblog.com/clipart-pics/diploma-clip-art-12.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5" descr="File:Wheelchair symbol.sv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a:off x="2329732" y="1155017"/>
            <a:ext cx="1976640" cy="867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4359" y="1228266"/>
            <a:ext cx="1821070" cy="1733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7117" y="1212169"/>
            <a:ext cx="2053769" cy="547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409245" y="1220391"/>
            <a:ext cx="2107096" cy="1762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805919" y="1245968"/>
            <a:ext cx="657885" cy="2602844"/>
          </a:xfrm>
          <a:prstGeom prst="line">
            <a:avLst/>
          </a:prstGeom>
        </p:spPr>
        <p:style>
          <a:lnRef idx="1">
            <a:schemeClr val="accent1"/>
          </a:lnRef>
          <a:fillRef idx="0">
            <a:schemeClr val="accent1"/>
          </a:fillRef>
          <a:effectRef idx="0">
            <a:schemeClr val="accent1"/>
          </a:effectRef>
          <a:fontRef idx="minor">
            <a:schemeClr val="tx1"/>
          </a:fontRef>
        </p:style>
      </p:cxnSp>
      <p:pic>
        <p:nvPicPr>
          <p:cNvPr id="9218" name="Picture 2" descr="Thomas J. Bouchard, Jr."/>
          <p:cNvPicPr>
            <a:picLocks noChangeAspect="1" noChangeArrowheads="1"/>
          </p:cNvPicPr>
          <p:nvPr/>
        </p:nvPicPr>
        <p:blipFill rotWithShape="1">
          <a:blip r:embed="rId21">
            <a:extLst>
              <a:ext uri="{28A0092B-C50C-407E-A947-70E740481C1C}">
                <a14:useLocalDpi xmlns:a14="http://schemas.microsoft.com/office/drawing/2010/main" val="0"/>
              </a:ext>
            </a:extLst>
          </a:blip>
          <a:srcRect r="9101" b="31485"/>
          <a:stretch/>
        </p:blipFill>
        <p:spPr bwMode="auto">
          <a:xfrm>
            <a:off x="1523585" y="2633248"/>
            <a:ext cx="1049083" cy="1188845"/>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Arrow Connector 71"/>
          <p:cNvCxnSpPr/>
          <p:nvPr/>
        </p:nvCxnSpPr>
        <p:spPr>
          <a:xfrm>
            <a:off x="4498692" y="1207178"/>
            <a:ext cx="886202" cy="2399138"/>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45" name="Picture 10"/>
          <p:cNvPicPr>
            <a:picLocks noChangeAspect="1" noChangeArrowheads="1"/>
          </p:cNvPicPr>
          <p:nvPr/>
        </p:nvPicPr>
        <p:blipFill rotWithShape="1">
          <a:blip r:embed="rId22">
            <a:extLst>
              <a:ext uri="{28A0092B-C50C-407E-A947-70E740481C1C}">
                <a14:useLocalDpi xmlns:a14="http://schemas.microsoft.com/office/drawing/2010/main" val="0"/>
              </a:ext>
            </a:extLst>
          </a:blip>
          <a:srcRect l="28380" t="14609" r="59620" b="61542"/>
          <a:stretch/>
        </p:blipFill>
        <p:spPr bwMode="auto">
          <a:xfrm>
            <a:off x="5077021" y="3530858"/>
            <a:ext cx="926954" cy="121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Content Placeholder 2"/>
          <p:cNvSpPr txBox="1">
            <a:spLocks/>
          </p:cNvSpPr>
          <p:nvPr/>
        </p:nvSpPr>
        <p:spPr>
          <a:xfrm>
            <a:off x="-895350" y="143510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p>
        </p:txBody>
      </p:sp>
      <p:cxnSp>
        <p:nvCxnSpPr>
          <p:cNvPr id="82" name="Straight Arrow Connector 81"/>
          <p:cNvCxnSpPr/>
          <p:nvPr/>
        </p:nvCxnSpPr>
        <p:spPr>
          <a:xfrm>
            <a:off x="5255549" y="903584"/>
            <a:ext cx="973136" cy="636043"/>
          </a:xfrm>
          <a:prstGeom prst="straightConnector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4474871" y="1572161"/>
            <a:ext cx="763326" cy="19665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548426" y="1715066"/>
            <a:ext cx="663053" cy="181702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Arc 65"/>
          <p:cNvSpPr/>
          <p:nvPr/>
        </p:nvSpPr>
        <p:spPr>
          <a:xfrm rot="348402" flipH="1">
            <a:off x="5740854" y="2931636"/>
            <a:ext cx="1352390" cy="1421546"/>
          </a:xfrm>
          <a:prstGeom prst="arc">
            <a:avLst>
              <a:gd name="adj1" fmla="val 17200431"/>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p:cNvSpPr/>
          <p:nvPr/>
        </p:nvSpPr>
        <p:spPr>
          <a:xfrm rot="5121773" flipH="1">
            <a:off x="1966331" y="3137437"/>
            <a:ext cx="1352390" cy="1421546"/>
          </a:xfrm>
          <a:prstGeom prst="arc">
            <a:avLst>
              <a:gd name="adj1" fmla="val 17200431"/>
              <a:gd name="adj2" fmla="val 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p:cNvCxnSpPr/>
          <p:nvPr/>
        </p:nvCxnSpPr>
        <p:spPr>
          <a:xfrm flipV="1">
            <a:off x="3560967" y="1563418"/>
            <a:ext cx="700563" cy="207699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566019" y="1563417"/>
            <a:ext cx="1642885" cy="15309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2583122" y="2922343"/>
            <a:ext cx="3712307" cy="1655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2579454" y="1659580"/>
            <a:ext cx="3715975" cy="141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220" name="Picture 4" descr="http://srmo.sagepub.com/view/author-images/522688.jpg"/>
          <p:cNvPicPr>
            <a:picLocks noChangeAspect="1" noChangeArrowheads="1"/>
          </p:cNvPicPr>
          <p:nvPr/>
        </p:nvPicPr>
        <p:blipFill rotWithShape="1">
          <a:blip r:embed="rId23">
            <a:extLst>
              <a:ext uri="{28A0092B-C50C-407E-A947-70E740481C1C}">
                <a14:useLocalDpi xmlns:a14="http://schemas.microsoft.com/office/drawing/2010/main" val="0"/>
              </a:ext>
            </a:extLst>
          </a:blip>
          <a:srcRect b="15801"/>
          <a:stretch/>
        </p:blipFill>
        <p:spPr bwMode="auto">
          <a:xfrm>
            <a:off x="6228146" y="928243"/>
            <a:ext cx="995319" cy="1243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a:xfrm flipV="1">
            <a:off x="2778700" y="1106091"/>
            <a:ext cx="858550" cy="46607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770031" y="1642392"/>
            <a:ext cx="3466987" cy="72448"/>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3" name="Arc 82"/>
          <p:cNvSpPr/>
          <p:nvPr/>
        </p:nvSpPr>
        <p:spPr>
          <a:xfrm rot="7733033" flipH="1">
            <a:off x="821673" y="1726834"/>
            <a:ext cx="2174595" cy="1534497"/>
          </a:xfrm>
          <a:prstGeom prst="arc">
            <a:avLst>
              <a:gd name="adj1" fmla="val 17200431"/>
              <a:gd name="adj2" fmla="val 0"/>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utoShape 10" descr="http://www.clker.com/cliparts/G/R/H/K/x/7/crown-outline.svg"/>
          <p:cNvSpPr>
            <a:spLocks noChangeAspect="1" noChangeArrowheads="1"/>
          </p:cNvSpPr>
          <p:nvPr/>
        </p:nvSpPr>
        <p:spPr bwMode="auto">
          <a:xfrm>
            <a:off x="228554" y="-793810"/>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cxnSp>
        <p:nvCxnSpPr>
          <p:cNvPr id="85" name="Straight Connector 84"/>
          <p:cNvCxnSpPr/>
          <p:nvPr/>
        </p:nvCxnSpPr>
        <p:spPr>
          <a:xfrm flipV="1">
            <a:off x="4040256" y="1642742"/>
            <a:ext cx="2171076" cy="197209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9226" name="Picture 10" descr="http://www.inlab.co.uk/people/Rosalind.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30194" y="3606316"/>
            <a:ext cx="1152427" cy="11524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rotWithShape="1">
          <a:blip r:embed="rId25">
            <a:extLst>
              <a:ext uri="{28A0092B-C50C-407E-A947-70E740481C1C}">
                <a14:useLocalDpi xmlns:a14="http://schemas.microsoft.com/office/drawing/2010/main" val="0"/>
              </a:ext>
            </a:extLst>
          </a:blip>
          <a:srcRect l="49803" t="23609" r="37444" b="56414"/>
          <a:stretch/>
        </p:blipFill>
        <p:spPr bwMode="auto">
          <a:xfrm>
            <a:off x="1638517" y="962326"/>
            <a:ext cx="1059169" cy="1243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rotWithShape="1">
          <a:blip r:embed="rId26" cstate="print">
            <a:extLst>
              <a:ext uri="{28A0092B-C50C-407E-A947-70E740481C1C}">
                <a14:useLocalDpi xmlns:a14="http://schemas.microsoft.com/office/drawing/2010/main" val="0"/>
              </a:ext>
            </a:extLst>
          </a:blip>
          <a:srcRect l="25384" t="2522" r="49039" b="56508"/>
          <a:stretch/>
        </p:blipFill>
        <p:spPr>
          <a:xfrm>
            <a:off x="3945731" y="356536"/>
            <a:ext cx="954628" cy="1207750"/>
          </a:xfrm>
          <a:prstGeom prst="rect">
            <a:avLst/>
          </a:prstGeom>
          <a:ln>
            <a:solidFill>
              <a:schemeClr val="tx1"/>
            </a:solidFill>
          </a:ln>
        </p:spPr>
      </p:pic>
      <p:sp>
        <p:nvSpPr>
          <p:cNvPr id="4" name="Oval 3"/>
          <p:cNvSpPr/>
          <p:nvPr/>
        </p:nvSpPr>
        <p:spPr>
          <a:xfrm rot="1765709">
            <a:off x="3822958" y="75104"/>
            <a:ext cx="2761877" cy="4873002"/>
          </a:xfrm>
          <a:prstGeom prst="ellipse">
            <a:avLst/>
          </a:prstGeom>
          <a:noFill/>
          <a:ln w="38100">
            <a:solidFill>
              <a:srgbClr val="A04FC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9" descr="https://scontent-b-iad.xx.fbcdn.net/hphotos-frc3/425542_10150936711447776_300139221_n.jpg"/>
          <p:cNvPicPr>
            <a:picLocks noChangeAspect="1" noChangeArrowheads="1"/>
          </p:cNvPicPr>
          <p:nvPr/>
        </p:nvPicPr>
        <p:blipFill rotWithShape="1">
          <a:blip r:embed="rId27">
            <a:extLst>
              <a:ext uri="{28A0092B-C50C-407E-A947-70E740481C1C}">
                <a14:useLocalDpi xmlns:a14="http://schemas.microsoft.com/office/drawing/2010/main" val="0"/>
              </a:ext>
            </a:extLst>
          </a:blip>
          <a:srcRect l="22903" t="20375" r="52855" b="62362"/>
          <a:stretch/>
        </p:blipFill>
        <p:spPr bwMode="auto">
          <a:xfrm>
            <a:off x="6265277" y="2486024"/>
            <a:ext cx="941101" cy="1011289"/>
          </a:xfrm>
          <a:prstGeom prst="rect">
            <a:avLst/>
          </a:prstGeom>
          <a:noFill/>
          <a:ln w="38100">
            <a:solidFill>
              <a:srgbClr val="A04FC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50262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202277250"/>
              </p:ext>
            </p:extLst>
          </p:nvPr>
        </p:nvGraphicFramePr>
        <p:xfrm>
          <a:off x="1519661"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c 13"/>
          <p:cNvSpPr/>
          <p:nvPr/>
        </p:nvSpPr>
        <p:spPr>
          <a:xfrm rot="13618232">
            <a:off x="5967150" y="1891682"/>
            <a:ext cx="1635958" cy="1170610"/>
          </a:xfrm>
          <a:prstGeom prst="arc">
            <a:avLst>
              <a:gd name="adj1" fmla="val 15742796"/>
              <a:gd name="adj2" fmla="val 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1" name="Rectangle 6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22</a:t>
            </a:fld>
            <a:endParaRPr lang="en-US" dirty="0"/>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12" name="Rectangle 11"/>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sp>
        <p:nvSpPr>
          <p:cNvPr id="36" name="Rectangle 35"/>
          <p:cNvSpPr/>
          <p:nvPr/>
        </p:nvSpPr>
        <p:spPr>
          <a:xfrm>
            <a:off x="106427" y="73062"/>
            <a:ext cx="1750393" cy="430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i="1" dirty="0" smtClean="0"/>
              <a:t>g </a:t>
            </a:r>
            <a:r>
              <a:rPr lang="en-US" b="1" dirty="0" smtClean="0"/>
              <a:t>rediscovered</a:t>
            </a:r>
            <a:endParaRPr lang="en-US" b="1" i="1" dirty="0"/>
          </a:p>
        </p:txBody>
      </p:sp>
      <p:sp>
        <p:nvSpPr>
          <p:cNvPr id="55" name="Rectangle 54"/>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56" name="Picture 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57" name="Picture 56"/>
          <p:cNvPicPr>
            <a:picLocks noChangeAspect="1"/>
          </p:cNvPicPr>
          <p:nvPr/>
        </p:nvPicPr>
        <p:blipFill rotWithShape="1">
          <a:blip r:embed="rId18"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59" name="Picture 2" descr="http://bestclipartblog.com/clipart-pics/diploma-clip-art-12.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5" descr="File:Wheelchair symbol.sv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a:off x="2329732" y="1155017"/>
            <a:ext cx="1976640" cy="867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4359" y="1228266"/>
            <a:ext cx="1821070" cy="1733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7117" y="1212169"/>
            <a:ext cx="2053769" cy="547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409245" y="1220391"/>
            <a:ext cx="2107096" cy="1762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805919" y="1245968"/>
            <a:ext cx="657885" cy="2602844"/>
          </a:xfrm>
          <a:prstGeom prst="line">
            <a:avLst/>
          </a:prstGeom>
        </p:spPr>
        <p:style>
          <a:lnRef idx="1">
            <a:schemeClr val="accent1"/>
          </a:lnRef>
          <a:fillRef idx="0">
            <a:schemeClr val="accent1"/>
          </a:fillRef>
          <a:effectRef idx="0">
            <a:schemeClr val="accent1"/>
          </a:effectRef>
          <a:fontRef idx="minor">
            <a:schemeClr val="tx1"/>
          </a:fontRef>
        </p:style>
      </p:cxnSp>
      <p:pic>
        <p:nvPicPr>
          <p:cNvPr id="9218" name="Picture 2" descr="Thomas J. Bouchard, Jr."/>
          <p:cNvPicPr>
            <a:picLocks noChangeAspect="1" noChangeArrowheads="1"/>
          </p:cNvPicPr>
          <p:nvPr/>
        </p:nvPicPr>
        <p:blipFill rotWithShape="1">
          <a:blip r:embed="rId21">
            <a:extLst>
              <a:ext uri="{28A0092B-C50C-407E-A947-70E740481C1C}">
                <a14:useLocalDpi xmlns:a14="http://schemas.microsoft.com/office/drawing/2010/main" val="0"/>
              </a:ext>
            </a:extLst>
          </a:blip>
          <a:srcRect r="9101" b="31485"/>
          <a:stretch/>
        </p:blipFill>
        <p:spPr bwMode="auto">
          <a:xfrm>
            <a:off x="1523585" y="2633248"/>
            <a:ext cx="1049083" cy="1188845"/>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Arrow Connector 71"/>
          <p:cNvCxnSpPr/>
          <p:nvPr/>
        </p:nvCxnSpPr>
        <p:spPr>
          <a:xfrm>
            <a:off x="4498692" y="1207178"/>
            <a:ext cx="886202" cy="2399138"/>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45" name="Picture 10"/>
          <p:cNvPicPr>
            <a:picLocks noChangeAspect="1" noChangeArrowheads="1"/>
          </p:cNvPicPr>
          <p:nvPr/>
        </p:nvPicPr>
        <p:blipFill rotWithShape="1">
          <a:blip r:embed="rId22">
            <a:extLst>
              <a:ext uri="{28A0092B-C50C-407E-A947-70E740481C1C}">
                <a14:useLocalDpi xmlns:a14="http://schemas.microsoft.com/office/drawing/2010/main" val="0"/>
              </a:ext>
            </a:extLst>
          </a:blip>
          <a:srcRect l="28380" t="14609" r="59620" b="61542"/>
          <a:stretch/>
        </p:blipFill>
        <p:spPr bwMode="auto">
          <a:xfrm>
            <a:off x="5077021" y="3530858"/>
            <a:ext cx="926954" cy="121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Content Placeholder 2"/>
          <p:cNvSpPr txBox="1">
            <a:spLocks/>
          </p:cNvSpPr>
          <p:nvPr/>
        </p:nvSpPr>
        <p:spPr>
          <a:xfrm>
            <a:off x="-895350" y="143510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p>
        </p:txBody>
      </p:sp>
      <p:cxnSp>
        <p:nvCxnSpPr>
          <p:cNvPr id="82" name="Straight Arrow Connector 81"/>
          <p:cNvCxnSpPr/>
          <p:nvPr/>
        </p:nvCxnSpPr>
        <p:spPr>
          <a:xfrm>
            <a:off x="5255549" y="903584"/>
            <a:ext cx="973136" cy="636043"/>
          </a:xfrm>
          <a:prstGeom prst="straightConnector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4474871" y="1572161"/>
            <a:ext cx="763326" cy="19665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548426" y="1715066"/>
            <a:ext cx="663053" cy="181702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Arc 65"/>
          <p:cNvSpPr/>
          <p:nvPr/>
        </p:nvSpPr>
        <p:spPr>
          <a:xfrm rot="348402" flipH="1">
            <a:off x="5740854" y="2931636"/>
            <a:ext cx="1352390" cy="1421546"/>
          </a:xfrm>
          <a:prstGeom prst="arc">
            <a:avLst>
              <a:gd name="adj1" fmla="val 17200431"/>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p:cNvSpPr/>
          <p:nvPr/>
        </p:nvSpPr>
        <p:spPr>
          <a:xfrm rot="5121773" flipH="1">
            <a:off x="1966331" y="3137437"/>
            <a:ext cx="1352390" cy="1421546"/>
          </a:xfrm>
          <a:prstGeom prst="arc">
            <a:avLst>
              <a:gd name="adj1" fmla="val 17200431"/>
              <a:gd name="adj2" fmla="val 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p:cNvCxnSpPr/>
          <p:nvPr/>
        </p:nvCxnSpPr>
        <p:spPr>
          <a:xfrm flipV="1">
            <a:off x="3560967" y="1563418"/>
            <a:ext cx="700563" cy="207699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566019" y="1563417"/>
            <a:ext cx="1642885" cy="15309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2583122" y="2922343"/>
            <a:ext cx="3712307" cy="1655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2579454" y="1659580"/>
            <a:ext cx="3715975" cy="141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220" name="Picture 4" descr="http://srmo.sagepub.com/view/author-images/522688.jpg"/>
          <p:cNvPicPr>
            <a:picLocks noChangeAspect="1" noChangeArrowheads="1"/>
          </p:cNvPicPr>
          <p:nvPr/>
        </p:nvPicPr>
        <p:blipFill rotWithShape="1">
          <a:blip r:embed="rId23">
            <a:extLst>
              <a:ext uri="{28A0092B-C50C-407E-A947-70E740481C1C}">
                <a14:useLocalDpi xmlns:a14="http://schemas.microsoft.com/office/drawing/2010/main" val="0"/>
              </a:ext>
            </a:extLst>
          </a:blip>
          <a:srcRect b="15801"/>
          <a:stretch/>
        </p:blipFill>
        <p:spPr bwMode="auto">
          <a:xfrm>
            <a:off x="6228146" y="928243"/>
            <a:ext cx="995319" cy="1243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a:xfrm flipV="1">
            <a:off x="2778700" y="1106091"/>
            <a:ext cx="858550" cy="46607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770031" y="1642392"/>
            <a:ext cx="3466987" cy="72448"/>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3" name="Arc 82"/>
          <p:cNvSpPr/>
          <p:nvPr/>
        </p:nvSpPr>
        <p:spPr>
          <a:xfrm rot="7733033" flipH="1">
            <a:off x="821673" y="1726834"/>
            <a:ext cx="2174595" cy="1534497"/>
          </a:xfrm>
          <a:prstGeom prst="arc">
            <a:avLst>
              <a:gd name="adj1" fmla="val 17200431"/>
              <a:gd name="adj2" fmla="val 0"/>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utoShape 10" descr="http://www.clker.com/cliparts/G/R/H/K/x/7/crown-outline.svg"/>
          <p:cNvSpPr>
            <a:spLocks noChangeAspect="1" noChangeArrowheads="1"/>
          </p:cNvSpPr>
          <p:nvPr/>
        </p:nvSpPr>
        <p:spPr bwMode="auto">
          <a:xfrm>
            <a:off x="228554" y="-793810"/>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cxnSp>
        <p:nvCxnSpPr>
          <p:cNvPr id="85" name="Straight Connector 84"/>
          <p:cNvCxnSpPr/>
          <p:nvPr/>
        </p:nvCxnSpPr>
        <p:spPr>
          <a:xfrm flipV="1">
            <a:off x="4040256" y="1642742"/>
            <a:ext cx="2171076" cy="197209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9226" name="Picture 10" descr="http://www.inlab.co.uk/people/Rosalind.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30194" y="3606316"/>
            <a:ext cx="1152427" cy="11524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rotWithShape="1">
          <a:blip r:embed="rId25">
            <a:extLst>
              <a:ext uri="{28A0092B-C50C-407E-A947-70E740481C1C}">
                <a14:useLocalDpi xmlns:a14="http://schemas.microsoft.com/office/drawing/2010/main" val="0"/>
              </a:ext>
            </a:extLst>
          </a:blip>
          <a:srcRect l="49803" t="23609" r="37444" b="56414"/>
          <a:stretch/>
        </p:blipFill>
        <p:spPr bwMode="auto">
          <a:xfrm>
            <a:off x="1638517" y="962326"/>
            <a:ext cx="1059169" cy="1243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rotWithShape="1">
          <a:blip r:embed="rId26" cstate="print">
            <a:extLst>
              <a:ext uri="{28A0092B-C50C-407E-A947-70E740481C1C}">
                <a14:useLocalDpi xmlns:a14="http://schemas.microsoft.com/office/drawing/2010/main" val="0"/>
              </a:ext>
            </a:extLst>
          </a:blip>
          <a:srcRect l="25384" t="2522" r="49039" b="56508"/>
          <a:stretch/>
        </p:blipFill>
        <p:spPr>
          <a:xfrm>
            <a:off x="3945731" y="356536"/>
            <a:ext cx="954628" cy="1207750"/>
          </a:xfrm>
          <a:prstGeom prst="rect">
            <a:avLst/>
          </a:prstGeom>
          <a:ln>
            <a:solidFill>
              <a:schemeClr val="tx1"/>
            </a:solidFill>
          </a:ln>
        </p:spPr>
      </p:pic>
      <p:sp>
        <p:nvSpPr>
          <p:cNvPr id="4" name="Oval 3"/>
          <p:cNvSpPr/>
          <p:nvPr/>
        </p:nvSpPr>
        <p:spPr>
          <a:xfrm rot="1765709">
            <a:off x="3822958" y="75104"/>
            <a:ext cx="2761877" cy="4873002"/>
          </a:xfrm>
          <a:prstGeom prst="ellipse">
            <a:avLst/>
          </a:prstGeom>
          <a:noFill/>
          <a:ln w="38100">
            <a:solidFill>
              <a:srgbClr val="A04FC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9" descr="https://scontent-b-iad.xx.fbcdn.net/hphotos-frc3/425542_10150936711447776_300139221_n.jpg"/>
          <p:cNvPicPr>
            <a:picLocks noChangeAspect="1" noChangeArrowheads="1"/>
          </p:cNvPicPr>
          <p:nvPr/>
        </p:nvPicPr>
        <p:blipFill rotWithShape="1">
          <a:blip r:embed="rId27">
            <a:extLst>
              <a:ext uri="{28A0092B-C50C-407E-A947-70E740481C1C}">
                <a14:useLocalDpi xmlns:a14="http://schemas.microsoft.com/office/drawing/2010/main" val="0"/>
              </a:ext>
            </a:extLst>
          </a:blip>
          <a:srcRect l="22903" t="20375" r="52855" b="62362"/>
          <a:stretch/>
        </p:blipFill>
        <p:spPr bwMode="auto">
          <a:xfrm>
            <a:off x="6265277" y="2486024"/>
            <a:ext cx="941101" cy="1011289"/>
          </a:xfrm>
          <a:prstGeom prst="rect">
            <a:avLst/>
          </a:prstGeom>
          <a:noFill/>
          <a:ln w="38100">
            <a:solidFill>
              <a:srgbClr val="A04FCD"/>
            </a:solidFill>
          </a:ln>
          <a:extLst>
            <a:ext uri="{909E8E84-426E-40DD-AFC4-6F175D3DCCD1}">
              <a14:hiddenFill xmlns:a14="http://schemas.microsoft.com/office/drawing/2010/main">
                <a:solidFill>
                  <a:srgbClr val="FFFFFF"/>
                </a:solidFill>
              </a14:hiddenFill>
            </a:ext>
          </a:extLst>
        </p:spPr>
      </p:pic>
      <p:sp>
        <p:nvSpPr>
          <p:cNvPr id="76" name="Rectangle 75"/>
          <p:cNvSpPr/>
          <p:nvPr/>
        </p:nvSpPr>
        <p:spPr>
          <a:xfrm>
            <a:off x="3386110" y="2047353"/>
            <a:ext cx="2204157" cy="6731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dirty="0" err="1" smtClean="0">
                <a:solidFill>
                  <a:srgbClr val="002060"/>
                </a:solidFill>
              </a:rPr>
              <a:t>Nomological</a:t>
            </a:r>
            <a:r>
              <a:rPr lang="en-US" b="1" dirty="0" smtClean="0">
                <a:solidFill>
                  <a:srgbClr val="002060"/>
                </a:solidFill>
              </a:rPr>
              <a:t> network</a:t>
            </a:r>
            <a:endParaRPr lang="en-US" b="1" dirty="0">
              <a:solidFill>
                <a:srgbClr val="002060"/>
              </a:solidFill>
            </a:endParaRPr>
          </a:p>
        </p:txBody>
      </p:sp>
    </p:spTree>
    <p:extLst>
      <p:ext uri="{BB962C8B-B14F-4D97-AF65-F5344CB8AC3E}">
        <p14:creationId xmlns:p14="http://schemas.microsoft.com/office/powerpoint/2010/main" val="142953335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Human variation in </a:t>
            </a:r>
            <a:r>
              <a:rPr lang="en-US" sz="3200" i="1" dirty="0" smtClean="0"/>
              <a:t>g: </a:t>
            </a:r>
            <a:br>
              <a:rPr lang="en-US" sz="3200" i="1" dirty="0" smtClean="0"/>
            </a:br>
            <a:r>
              <a:rPr lang="en-US" sz="3200" dirty="0" smtClean="0"/>
              <a:t>Extraordinary phenomenon</a:t>
            </a:r>
            <a:endParaRPr lang="en-US" sz="3200" dirty="0"/>
          </a:p>
        </p:txBody>
      </p:sp>
      <p:sp>
        <p:nvSpPr>
          <p:cNvPr id="3" name="Content Placeholder 2"/>
          <p:cNvSpPr>
            <a:spLocks noGrp="1"/>
          </p:cNvSpPr>
          <p:nvPr>
            <p:ph idx="1"/>
          </p:nvPr>
        </p:nvSpPr>
        <p:spPr>
          <a:xfrm>
            <a:off x="601980" y="1372792"/>
            <a:ext cx="8229600" cy="3394472"/>
          </a:xfrm>
        </p:spPr>
        <p:txBody>
          <a:bodyPr>
            <a:normAutofit/>
          </a:bodyPr>
          <a:lstStyle/>
          <a:p>
            <a:endParaRPr lang="en-US" dirty="0" smtClean="0"/>
          </a:p>
          <a:p>
            <a:r>
              <a:rPr lang="en-US" sz="2800" dirty="0" smtClean="0"/>
              <a:t>Recurring </a:t>
            </a:r>
          </a:p>
          <a:p>
            <a:r>
              <a:rPr lang="en-US" sz="2800" dirty="0" smtClean="0"/>
              <a:t>Species-wide</a:t>
            </a:r>
          </a:p>
          <a:p>
            <a:r>
              <a:rPr lang="en-US" sz="2800" dirty="0" smtClean="0"/>
              <a:t>General-use capacity</a:t>
            </a:r>
          </a:p>
          <a:p>
            <a:r>
              <a:rPr lang="en-US" sz="2800" dirty="0" smtClean="0"/>
              <a:t>Shapes human institutions</a:t>
            </a:r>
          </a:p>
          <a:p>
            <a:r>
              <a:rPr lang="en-US" sz="2800" dirty="0" smtClean="0"/>
              <a:t>Drives its own evolution </a:t>
            </a:r>
          </a:p>
          <a:p>
            <a:endParaRPr lang="en-US" dirty="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23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98" y="1372792"/>
            <a:ext cx="1915919" cy="955083"/>
          </a:xfrm>
          <a:prstGeom prst="rect">
            <a:avLst/>
          </a:prstGeom>
          <a:ln w="28575">
            <a:solidFill>
              <a:schemeClr val="tx1"/>
            </a:solidFill>
          </a:ln>
        </p:spPr>
      </p:pic>
      <p:sp>
        <p:nvSpPr>
          <p:cNvPr id="7" name="Rectangle 6"/>
          <p:cNvSpPr/>
          <p:nvPr/>
        </p:nvSpPr>
        <p:spPr>
          <a:xfrm>
            <a:off x="4521991" y="1503957"/>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spTree>
    <p:extLst>
      <p:ext uri="{BB962C8B-B14F-4D97-AF65-F5344CB8AC3E}">
        <p14:creationId xmlns:p14="http://schemas.microsoft.com/office/powerpoint/2010/main" val="3316080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48454" y="1909267"/>
            <a:ext cx="6638544" cy="936345"/>
          </a:xfrm>
          <a:solidFill>
            <a:schemeClr val="bg2"/>
          </a:solidFill>
          <a:ln w="12700">
            <a:solidFill>
              <a:srgbClr val="002060"/>
            </a:solidFill>
          </a:ln>
        </p:spPr>
        <p:txBody>
          <a:bodyPr>
            <a:normAutofit/>
          </a:bodyPr>
          <a:lstStyle/>
          <a:p>
            <a:pPr marL="0" indent="0" algn="ctr">
              <a:buNone/>
            </a:pPr>
            <a:r>
              <a:rPr lang="en-US" sz="4000" dirty="0" smtClean="0"/>
              <a:t>Dark Ages Before Rediscovery</a:t>
            </a:r>
            <a:endParaRPr lang="en-US" sz="4000" dirty="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4131234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3714553663"/>
              </p:ext>
            </p:extLst>
          </p:nvPr>
        </p:nvGraphicFramePr>
        <p:xfrm>
          <a:off x="1535460"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25</a:t>
            </a:fld>
            <a:endParaRPr lang="en-US" dirty="0"/>
          </a:p>
        </p:txBody>
      </p:sp>
      <p:sp>
        <p:nvSpPr>
          <p:cNvPr id="6" name="AutoShape 8" descr="http://www.clker.com/cliparts/G/R/H/K/x/7/crown-outline.svg"/>
          <p:cNvSpPr>
            <a:spLocks noChangeAspect="1" noChangeArrowheads="1"/>
          </p:cNvSpPr>
          <p:nvPr/>
        </p:nvSpPr>
        <p:spPr bwMode="auto">
          <a:xfrm>
            <a:off x="116682" y="-9084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12" name="Rectangle 11"/>
          <p:cNvSpPr/>
          <p:nvPr/>
        </p:nvSpPr>
        <p:spPr>
          <a:xfrm>
            <a:off x="116682" y="116916"/>
            <a:ext cx="2187746" cy="301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i="1" dirty="0" smtClean="0"/>
              <a:t>g </a:t>
            </a:r>
            <a:r>
              <a:rPr lang="en-US" b="1" dirty="0" smtClean="0"/>
              <a:t>lost by 1970s</a:t>
            </a:r>
            <a:endParaRPr lang="en-US" b="1" dirty="0"/>
          </a:p>
        </p:txBody>
      </p:sp>
      <p:sp>
        <p:nvSpPr>
          <p:cNvPr id="45" name="Rectangle 44"/>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a:solidFill>
                  <a:srgbClr val="FF0000"/>
                </a:solidFill>
              </a:rPr>
              <a:t>P</a:t>
            </a:r>
            <a:r>
              <a:rPr lang="en-US" b="1" dirty="0" smtClean="0">
                <a:solidFill>
                  <a:srgbClr val="FF0000"/>
                </a:solidFill>
              </a:rPr>
              <a:t>erformance</a:t>
            </a:r>
            <a:endParaRPr lang="en-US" b="1" dirty="0">
              <a:solidFill>
                <a:srgbClr val="FF0000"/>
              </a:solidFill>
            </a:endParaRPr>
          </a:p>
        </p:txBody>
      </p:sp>
      <p:sp>
        <p:nvSpPr>
          <p:cNvPr id="47" name="Rectangle 46"/>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55" name="Rectangle 54"/>
          <p:cNvSpPr/>
          <p:nvPr/>
        </p:nvSpPr>
        <p:spPr>
          <a:xfrm>
            <a:off x="4136972" y="458866"/>
            <a:ext cx="631797"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IQ</a:t>
            </a:r>
            <a:endParaRPr lang="en-US" sz="2800" dirty="0">
              <a:solidFill>
                <a:schemeClr val="tx1"/>
              </a:solidFill>
            </a:endParaRPr>
          </a:p>
        </p:txBody>
      </p:sp>
      <p:sp>
        <p:nvSpPr>
          <p:cNvPr id="4" name="Rectangle 3"/>
          <p:cNvSpPr/>
          <p:nvPr/>
        </p:nvSpPr>
        <p:spPr>
          <a:xfrm>
            <a:off x="1613177" y="952925"/>
            <a:ext cx="1225467" cy="1414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rgbClr val="C00000"/>
                </a:solidFill>
              </a:rPr>
              <a:t>X</a:t>
            </a:r>
            <a:endParaRPr lang="en-US" sz="9600" dirty="0">
              <a:solidFill>
                <a:srgbClr val="C00000"/>
              </a:solidFill>
            </a:endParaRPr>
          </a:p>
        </p:txBody>
      </p:sp>
      <p:sp>
        <p:nvSpPr>
          <p:cNvPr id="40" name="Rectangle 39"/>
          <p:cNvSpPr/>
          <p:nvPr/>
        </p:nvSpPr>
        <p:spPr>
          <a:xfrm>
            <a:off x="1438329" y="2510023"/>
            <a:ext cx="1225467" cy="1414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rgbClr val="C00000"/>
                </a:solidFill>
              </a:rPr>
              <a:t>X</a:t>
            </a:r>
            <a:endParaRPr lang="en-US" sz="9600" dirty="0">
              <a:solidFill>
                <a:srgbClr val="C00000"/>
              </a:solidFill>
            </a:endParaRPr>
          </a:p>
        </p:txBody>
      </p:sp>
      <p:sp>
        <p:nvSpPr>
          <p:cNvPr id="41" name="Rectangle 40"/>
          <p:cNvSpPr/>
          <p:nvPr/>
        </p:nvSpPr>
        <p:spPr>
          <a:xfrm>
            <a:off x="3131129" y="3621873"/>
            <a:ext cx="1225467" cy="1414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rgbClr val="C00000"/>
                </a:solidFill>
              </a:rPr>
              <a:t>X</a:t>
            </a:r>
            <a:endParaRPr lang="en-US" sz="9600" dirty="0">
              <a:solidFill>
                <a:srgbClr val="C00000"/>
              </a:solidFill>
            </a:endParaRPr>
          </a:p>
        </p:txBody>
      </p:sp>
      <p:sp>
        <p:nvSpPr>
          <p:cNvPr id="9" name="Circular Arrow 8"/>
          <p:cNvSpPr/>
          <p:nvPr/>
        </p:nvSpPr>
        <p:spPr>
          <a:xfrm rot="15700825" flipV="1">
            <a:off x="3996353" y="1284929"/>
            <a:ext cx="2689773" cy="2107867"/>
          </a:xfrm>
          <a:prstGeom prst="circularArrow">
            <a:avLst/>
          </a:prstGeom>
          <a:solidFill>
            <a:srgbClr val="51D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ectangle 52"/>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56" name="Picture 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57" name="Picture 56"/>
          <p:cNvPicPr>
            <a:picLocks noChangeAspect="1"/>
          </p:cNvPicPr>
          <p:nvPr/>
        </p:nvPicPr>
        <p:blipFill rotWithShape="1">
          <a:blip r:embed="rId18"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59" name="Picture 2" descr="http://bestclipartblog.com/clipart-pics/diploma-clip-art-12.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5" descr="File:Wheelchair symbol.sv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32808" y="1977683"/>
            <a:ext cx="1790893" cy="892676"/>
          </a:xfrm>
          <a:prstGeom prst="rect">
            <a:avLst/>
          </a:prstGeom>
          <a:solidFill>
            <a:schemeClr val="accent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when I entered grad school</a:t>
            </a:r>
            <a:endParaRPr lang="en-US" b="1" dirty="0">
              <a:solidFill>
                <a:schemeClr val="bg1"/>
              </a:solidFill>
            </a:endParaRPr>
          </a:p>
        </p:txBody>
      </p:sp>
    </p:spTree>
    <p:extLst>
      <p:ext uri="{BB962C8B-B14F-4D97-AF65-F5344CB8AC3E}">
        <p14:creationId xmlns:p14="http://schemas.microsoft.com/office/powerpoint/2010/main" val="23239482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30 years, pre-PhD</a:t>
            </a:r>
            <a:endParaRPr lang="en-US" dirty="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26</a:t>
            </a:fld>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213" y="966651"/>
            <a:ext cx="1101209" cy="1225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26699" y="2013157"/>
            <a:ext cx="1183014" cy="911298"/>
          </a:xfrm>
          <a:ln>
            <a:solidFill>
              <a:schemeClr val="tx1"/>
            </a:solidFill>
          </a:ln>
        </p:spPr>
      </p:pic>
      <p:pic>
        <p:nvPicPr>
          <p:cNvPr id="12" name="Picture 14" descr="MCPE07264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376688" y="1541417"/>
            <a:ext cx="1270633" cy="10212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encrypted-tbn3.gstatic.com/images?q=tbn:ANd9GcR7xG8K3_YjHglC4yZpg8JfWQmbfuNvsuC6ye8l-4-wRp4Zs9a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7998" y="2424390"/>
            <a:ext cx="689274" cy="669215"/>
          </a:xfrm>
          <a:prstGeom prst="rect">
            <a:avLst/>
          </a:prstGeom>
          <a:noFill/>
          <a:ln>
            <a:noFill/>
          </a:ln>
        </p:spPr>
      </p:pic>
      <p:pic>
        <p:nvPicPr>
          <p:cNvPr id="1434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9015" y="2807896"/>
            <a:ext cx="571418" cy="57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6025258" y="3695502"/>
            <a:ext cx="5899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19951" y="899652"/>
            <a:ext cx="3284835" cy="1769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b="1" dirty="0" smtClean="0">
                <a:solidFill>
                  <a:schemeClr val="tx1"/>
                </a:solidFill>
              </a:rPr>
              <a:t>Themes</a:t>
            </a:r>
          </a:p>
          <a:p>
            <a:pPr lvl="1"/>
            <a:r>
              <a:rPr lang="en-US" sz="1800" dirty="0" smtClean="0">
                <a:solidFill>
                  <a:schemeClr val="tx1"/>
                </a:solidFill>
              </a:rPr>
              <a:t>Explore, collect &amp; classify </a:t>
            </a:r>
          </a:p>
          <a:p>
            <a:pPr lvl="1"/>
            <a:r>
              <a:rPr lang="en-US" sz="1800" dirty="0" smtClean="0">
                <a:solidFill>
                  <a:schemeClr val="tx1"/>
                </a:solidFill>
              </a:rPr>
              <a:t>Chase puzzles </a:t>
            </a:r>
          </a:p>
          <a:p>
            <a:pPr lvl="1"/>
            <a:r>
              <a:rPr lang="en-US" sz="1800" dirty="0" smtClean="0">
                <a:solidFill>
                  <a:schemeClr val="tx1"/>
                </a:solidFill>
              </a:rPr>
              <a:t>Feet on the ground </a:t>
            </a:r>
          </a:p>
          <a:p>
            <a:pPr lvl="1"/>
            <a:r>
              <a:rPr lang="en-US" sz="1800" dirty="0" smtClean="0">
                <a:solidFill>
                  <a:schemeClr val="tx1"/>
                </a:solidFill>
              </a:rPr>
              <a:t>Man from Mars</a:t>
            </a:r>
          </a:p>
        </p:txBody>
      </p:sp>
      <p:pic>
        <p:nvPicPr>
          <p:cNvPr id="14" name="Picture 13" descr="http://www.southchinasea.org/files/2011/08/basemap.gif"/>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1099" y="2857259"/>
            <a:ext cx="1248502" cy="1242440"/>
          </a:xfrm>
          <a:prstGeom prst="rect">
            <a:avLst/>
          </a:prstGeom>
          <a:noFill/>
          <a:ln>
            <a:noFill/>
          </a:ln>
        </p:spPr>
      </p:pic>
      <p:sp>
        <p:nvSpPr>
          <p:cNvPr id="16" name="Line Callout 1 15"/>
          <p:cNvSpPr/>
          <p:nvPr/>
        </p:nvSpPr>
        <p:spPr>
          <a:xfrm flipH="1">
            <a:off x="4808154" y="3780516"/>
            <a:ext cx="776140" cy="319183"/>
          </a:xfrm>
          <a:prstGeom prst="borderCallout1">
            <a:avLst>
              <a:gd name="adj1" fmla="val 18750"/>
              <a:gd name="adj2" fmla="val 758"/>
              <a:gd name="adj3" fmla="val -33542"/>
              <a:gd name="adj4" fmla="val -27423"/>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Penang </a:t>
            </a:r>
            <a:r>
              <a:rPr lang="en-US" sz="1200" dirty="0">
                <a:solidFill>
                  <a:schemeClr val="tx1"/>
                </a:solidFill>
              </a:rPr>
              <a:t>M</a:t>
            </a:r>
            <a:r>
              <a:rPr lang="en-US" sz="1200" dirty="0" smtClean="0">
                <a:solidFill>
                  <a:schemeClr val="tx1"/>
                </a:solidFill>
              </a:rPr>
              <a:t>alaysia</a:t>
            </a:r>
            <a:endParaRPr lang="en-US" sz="1200" dirty="0">
              <a:solidFill>
                <a:schemeClr val="tx1"/>
              </a:solidFill>
            </a:endParaRPr>
          </a:p>
        </p:txBody>
      </p:sp>
      <p:pic>
        <p:nvPicPr>
          <p:cNvPr id="17" name="Picture 5" descr="http://www.self-directed-search.com/images/default-source/Content-Images/johnholland.jpg?sfvrsn=0"/>
          <p:cNvPicPr>
            <a:picLocks noChangeAspect="1" noChangeArrowheads="1"/>
          </p:cNvPicPr>
          <p:nvPr/>
        </p:nvPicPr>
        <p:blipFill rotWithShape="1">
          <a:blip r:embed="rId9">
            <a:extLst>
              <a:ext uri="{28A0092B-C50C-407E-A947-70E740481C1C}">
                <a14:useLocalDpi xmlns:a14="http://schemas.microsoft.com/office/drawing/2010/main" val="0"/>
              </a:ext>
            </a:extLst>
          </a:blip>
          <a:srcRect l="31036" r="12870" b="50000"/>
          <a:stretch/>
        </p:blipFill>
        <p:spPr bwMode="auto">
          <a:xfrm>
            <a:off x="7273760" y="3074837"/>
            <a:ext cx="1111911" cy="13327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4594421"/>
            <a:ext cx="7928471" cy="37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rPr>
              <a:t>1947								1977</a:t>
            </a:r>
            <a:endParaRPr lang="en-US" b="1" dirty="0">
              <a:solidFill>
                <a:schemeClr val="bg1"/>
              </a:solidFill>
            </a:endParaRPr>
          </a:p>
        </p:txBody>
      </p:sp>
    </p:spTree>
    <p:extLst>
      <p:ext uri="{BB962C8B-B14F-4D97-AF65-F5344CB8AC3E}">
        <p14:creationId xmlns:p14="http://schemas.microsoft.com/office/powerpoint/2010/main" val="2401981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772400" y="280048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graphicFrame>
        <p:nvGraphicFramePr>
          <p:cNvPr id="70" name="Diagram 69"/>
          <p:cNvGraphicFramePr/>
          <p:nvPr>
            <p:extLst>
              <p:ext uri="{D42A27DB-BD31-4B8C-83A1-F6EECF244321}">
                <p14:modId xmlns:p14="http://schemas.microsoft.com/office/powerpoint/2010/main" val="2390540830"/>
              </p:ext>
            </p:extLst>
          </p:nvPr>
        </p:nvGraphicFramePr>
        <p:xfrm>
          <a:off x="1535460"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42" name="Rectangle 41"/>
          <p:cNvSpPr/>
          <p:nvPr/>
        </p:nvSpPr>
        <p:spPr>
          <a:xfrm>
            <a:off x="6218994" y="1106093"/>
            <a:ext cx="1460500" cy="916385"/>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27</a:t>
            </a:fld>
            <a:endParaRPr lang="en-US" dirty="0"/>
          </a:p>
        </p:txBody>
      </p:sp>
      <p:sp>
        <p:nvSpPr>
          <p:cNvPr id="6" name="AutoShape 8" descr="http://www.clker.com/cliparts/G/R/H/K/x/7/crown-outline.svg"/>
          <p:cNvSpPr>
            <a:spLocks noChangeAspect="1" noChangeArrowheads="1"/>
          </p:cNvSpPr>
          <p:nvPr/>
        </p:nvSpPr>
        <p:spPr bwMode="auto">
          <a:xfrm>
            <a:off x="116682" y="-9084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47" name="Rectangle 46"/>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40" name="Rectangle 39"/>
          <p:cNvSpPr/>
          <p:nvPr/>
        </p:nvSpPr>
        <p:spPr>
          <a:xfrm>
            <a:off x="3686048" y="415019"/>
            <a:ext cx="1601653" cy="807244"/>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41" name="Rectangle 40"/>
          <p:cNvSpPr/>
          <p:nvPr/>
        </p:nvSpPr>
        <p:spPr>
          <a:xfrm>
            <a:off x="7820849" y="2725311"/>
            <a:ext cx="1227907" cy="434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0070C0"/>
                </a:solidFill>
                <a:latin typeface="Albertus Extra Bold" panose="020E0802040304020204" pitchFamily="34" charset="0"/>
              </a:rPr>
              <a:t>Social inequality</a:t>
            </a:r>
            <a:endParaRPr lang="en-US" b="1" dirty="0">
              <a:solidFill>
                <a:srgbClr val="0070C0"/>
              </a:solidFill>
              <a:latin typeface="Albertus Extra Bold" panose="020E0802040304020204" pitchFamily="34" charset="0"/>
            </a:endParaRPr>
          </a:p>
        </p:txBody>
      </p:sp>
      <p:sp>
        <p:nvSpPr>
          <p:cNvPr id="9" name="Bent Arrow 8"/>
          <p:cNvSpPr/>
          <p:nvPr/>
        </p:nvSpPr>
        <p:spPr>
          <a:xfrm>
            <a:off x="5381486" y="2844987"/>
            <a:ext cx="912592" cy="71212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Bent Arrow 52"/>
          <p:cNvSpPr/>
          <p:nvPr/>
        </p:nvSpPr>
        <p:spPr>
          <a:xfrm flipH="1" flipV="1">
            <a:off x="6037245" y="3468711"/>
            <a:ext cx="1468454" cy="71719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289145" y="133754"/>
            <a:ext cx="1231899" cy="156804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1970s</a:t>
            </a:r>
          </a:p>
          <a:p>
            <a:endParaRPr lang="en-US" sz="800" b="1" dirty="0" smtClean="0">
              <a:solidFill>
                <a:schemeClr val="tx1"/>
              </a:solidFill>
            </a:endParaRPr>
          </a:p>
          <a:p>
            <a:r>
              <a:rPr lang="en-US" sz="1800" b="1" dirty="0" smtClean="0">
                <a:solidFill>
                  <a:schemeClr val="tx1"/>
                </a:solidFill>
              </a:rPr>
              <a:t>Sociology</a:t>
            </a:r>
          </a:p>
          <a:p>
            <a:pPr marL="171450" indent="-171450">
              <a:buFont typeface="Arial" panose="020B0604020202020204" pitchFamily="34" charset="0"/>
              <a:buChar char="•"/>
            </a:pPr>
            <a:r>
              <a:rPr lang="en-US" sz="1000" b="1" dirty="0" smtClean="0">
                <a:solidFill>
                  <a:schemeClr val="tx1"/>
                </a:solidFill>
              </a:rPr>
              <a:t>Difference=  inequality</a:t>
            </a:r>
          </a:p>
          <a:p>
            <a:pPr marL="171450" indent="-171450">
              <a:buFont typeface="Arial" panose="020B0604020202020204" pitchFamily="34" charset="0"/>
              <a:buChar char="•"/>
            </a:pPr>
            <a:r>
              <a:rPr lang="en-US" sz="1000" b="1" dirty="0" smtClean="0">
                <a:solidFill>
                  <a:schemeClr val="tx1"/>
                </a:solidFill>
              </a:rPr>
              <a:t>Inequality is neither natural nor moral</a:t>
            </a:r>
            <a:endParaRPr lang="en-US" b="1" dirty="0">
              <a:solidFill>
                <a:schemeClr val="tx1"/>
              </a:solidFill>
            </a:endParaRPr>
          </a:p>
        </p:txBody>
      </p:sp>
      <p:sp>
        <p:nvSpPr>
          <p:cNvPr id="28" name="Rectangle 27"/>
          <p:cNvSpPr/>
          <p:nvPr/>
        </p:nvSpPr>
        <p:spPr>
          <a:xfrm>
            <a:off x="6246116" y="4179820"/>
            <a:ext cx="1805353" cy="58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0070C0"/>
                </a:solidFill>
                <a:latin typeface="Albertus Extra Bold" panose="020E0802040304020204" pitchFamily="34" charset="0"/>
              </a:rPr>
              <a:t>Social class hierarchy</a:t>
            </a:r>
            <a:endParaRPr lang="en-US" b="1" dirty="0">
              <a:solidFill>
                <a:srgbClr val="0070C0"/>
              </a:solidFill>
              <a:latin typeface="Albertus Extra Bold" panose="020E0802040304020204" pitchFamily="34" charset="0"/>
            </a:endParaRPr>
          </a:p>
        </p:txBody>
      </p:sp>
      <p:pic>
        <p:nvPicPr>
          <p:cNvPr id="30" name="Picture 4" descr="MCj00901250000[1]"/>
          <p:cNvPicPr>
            <a:picLocks noGrp="1" noChangeAspect="1" noChangeArrowheads="1"/>
          </p:cNvPicPr>
          <p:nvPr>
            <p:ph sz="quarter" idx="4294967295"/>
          </p:nvPr>
        </p:nvPicPr>
        <p:blipFill>
          <a:blip r:embed="rId11" cstate="print">
            <a:extLst>
              <a:ext uri="{28A0092B-C50C-407E-A947-70E740481C1C}">
                <a14:useLocalDpi xmlns:a14="http://schemas.microsoft.com/office/drawing/2010/main" val="0"/>
              </a:ext>
            </a:extLst>
          </a:blip>
          <a:srcRect/>
          <a:stretch>
            <a:fillRect/>
          </a:stretch>
        </p:blipFill>
        <p:spPr>
          <a:xfrm>
            <a:off x="4710962" y="3304762"/>
            <a:ext cx="1611896" cy="14836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 name="Rectangle 30"/>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34" name="Picture 33"/>
          <p:cNvPicPr>
            <a:picLocks noChangeAspect="1"/>
          </p:cNvPicPr>
          <p:nvPr/>
        </p:nvPicPr>
        <p:blipFill rotWithShape="1">
          <a:blip r:embed="rId13"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35" name="Picture 2" descr="http://bestclipartblog.com/clipart-pics/diploma-clip-art-1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File:Wheelchair symbol.sv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1903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8"/>
                                        </p:tgtEl>
                                      </p:cBhvr>
                                    </p:animEffect>
                                    <p:set>
                                      <p:cBhvr>
                                        <p:cTn id="10" dur="1" fill="hold">
                                          <p:stCondLst>
                                            <p:cond delay="499"/>
                                          </p:stCondLst>
                                        </p:cTn>
                                        <p:tgtEl>
                                          <p:spTgt spid="5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6"/>
                                        </p:tgtEl>
                                      </p:cBhvr>
                                    </p:animEffect>
                                    <p:set>
                                      <p:cBhvr>
                                        <p:cTn id="13" dur="1" fill="hold">
                                          <p:stCondLst>
                                            <p:cond delay="499"/>
                                          </p:stCondLst>
                                        </p:cTn>
                                        <p:tgtEl>
                                          <p:spTgt spid="4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4"/>
                                        </p:tgtEl>
                                      </p:cBhvr>
                                    </p:animEffect>
                                    <p:set>
                                      <p:cBhvr>
                                        <p:cTn id="16" dur="1" fill="hold">
                                          <p:stCondLst>
                                            <p:cond delay="499"/>
                                          </p:stCondLst>
                                        </p:cTn>
                                        <p:tgtEl>
                                          <p:spTgt spid="44"/>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7" grpId="0"/>
      <p:bldP spid="41"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3977440529"/>
              </p:ext>
            </p:extLst>
          </p:nvPr>
        </p:nvGraphicFramePr>
        <p:xfrm>
          <a:off x="1535460"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Rectangle 41"/>
          <p:cNvSpPr/>
          <p:nvPr/>
        </p:nvSpPr>
        <p:spPr>
          <a:xfrm>
            <a:off x="6218994" y="1106093"/>
            <a:ext cx="1460500" cy="916385"/>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49" name="Rectangle 48"/>
          <p:cNvSpPr/>
          <p:nvPr/>
        </p:nvSpPr>
        <p:spPr>
          <a:xfrm>
            <a:off x="3038475" y="3973654"/>
            <a:ext cx="1384570" cy="738049"/>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28</a:t>
            </a:fld>
            <a:endParaRPr lang="en-US" dirty="0"/>
          </a:p>
        </p:txBody>
      </p:sp>
      <p:sp>
        <p:nvSpPr>
          <p:cNvPr id="6" name="AutoShape 8" descr="http://www.clker.com/cliparts/G/R/H/K/x/7/crown-outline.svg"/>
          <p:cNvSpPr>
            <a:spLocks noChangeAspect="1" noChangeArrowheads="1"/>
          </p:cNvSpPr>
          <p:nvPr/>
        </p:nvSpPr>
        <p:spPr bwMode="auto">
          <a:xfrm>
            <a:off x="116682" y="-9084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40" name="Rectangle 39"/>
          <p:cNvSpPr/>
          <p:nvPr/>
        </p:nvSpPr>
        <p:spPr>
          <a:xfrm>
            <a:off x="3686048" y="415019"/>
            <a:ext cx="1601653" cy="807244"/>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41" name="Rectangle 40"/>
          <p:cNvSpPr/>
          <p:nvPr/>
        </p:nvSpPr>
        <p:spPr>
          <a:xfrm>
            <a:off x="7820849" y="2725311"/>
            <a:ext cx="1227907" cy="434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0070C0"/>
                </a:solidFill>
                <a:latin typeface="Albertus Extra Bold" panose="020E0802040304020204" pitchFamily="34" charset="0"/>
              </a:rPr>
              <a:t>Social inequality</a:t>
            </a:r>
            <a:endParaRPr lang="en-US" b="1" dirty="0">
              <a:solidFill>
                <a:srgbClr val="0070C0"/>
              </a:solidFill>
              <a:latin typeface="Albertus Extra Bold" panose="020E0802040304020204" pitchFamily="34" charset="0"/>
            </a:endParaRPr>
          </a:p>
        </p:txBody>
      </p:sp>
      <p:sp>
        <p:nvSpPr>
          <p:cNvPr id="9" name="Bent Arrow 8"/>
          <p:cNvSpPr/>
          <p:nvPr/>
        </p:nvSpPr>
        <p:spPr>
          <a:xfrm>
            <a:off x="5381486" y="2844987"/>
            <a:ext cx="912592" cy="71212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Bent Arrow 52"/>
          <p:cNvSpPr/>
          <p:nvPr/>
        </p:nvSpPr>
        <p:spPr>
          <a:xfrm flipH="1" flipV="1">
            <a:off x="6037245" y="3468711"/>
            <a:ext cx="1468454" cy="71719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32"/>
          <p:cNvSpPr/>
          <p:nvPr/>
        </p:nvSpPr>
        <p:spPr>
          <a:xfrm>
            <a:off x="289145" y="133754"/>
            <a:ext cx="1231899" cy="156804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1970s</a:t>
            </a:r>
          </a:p>
          <a:p>
            <a:endParaRPr lang="en-US" sz="800" b="1" dirty="0" smtClean="0">
              <a:solidFill>
                <a:schemeClr val="tx1"/>
              </a:solidFill>
            </a:endParaRPr>
          </a:p>
          <a:p>
            <a:r>
              <a:rPr lang="en-US" sz="1800" b="1" dirty="0" smtClean="0">
                <a:solidFill>
                  <a:schemeClr val="tx1"/>
                </a:solidFill>
              </a:rPr>
              <a:t>Social </a:t>
            </a:r>
            <a:r>
              <a:rPr lang="en-US" sz="1800" b="1" dirty="0">
                <a:solidFill>
                  <a:schemeClr val="tx1"/>
                </a:solidFill>
              </a:rPr>
              <a:t>privilege </a:t>
            </a:r>
            <a:r>
              <a:rPr lang="en-US" sz="1800" b="1" dirty="0" smtClean="0">
                <a:solidFill>
                  <a:schemeClr val="tx1"/>
                </a:solidFill>
              </a:rPr>
              <a:t>is…</a:t>
            </a:r>
            <a:endParaRPr lang="en-US" sz="1800" b="1" dirty="0">
              <a:solidFill>
                <a:schemeClr val="tx1"/>
              </a:solidFill>
            </a:endParaRPr>
          </a:p>
          <a:p>
            <a:endParaRPr lang="en-US" b="1" dirty="0">
              <a:solidFill>
                <a:schemeClr val="tx1"/>
              </a:solidFill>
            </a:endParaRPr>
          </a:p>
        </p:txBody>
      </p:sp>
      <p:sp>
        <p:nvSpPr>
          <p:cNvPr id="48" name="Rectangle 47"/>
          <p:cNvSpPr/>
          <p:nvPr/>
        </p:nvSpPr>
        <p:spPr>
          <a:xfrm>
            <a:off x="2858832" y="3026882"/>
            <a:ext cx="2094185" cy="441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r>
              <a:rPr lang="en-US" sz="1600" b="1" dirty="0" smtClean="0">
                <a:solidFill>
                  <a:schemeClr val="tx1"/>
                </a:solidFill>
              </a:rPr>
              <a:t>…socially reproduced</a:t>
            </a:r>
            <a:endParaRPr lang="en-US" sz="1600" b="1" dirty="0">
              <a:solidFill>
                <a:schemeClr val="tx1"/>
              </a:solidFill>
            </a:endParaRPr>
          </a:p>
        </p:txBody>
      </p:sp>
      <p:sp>
        <p:nvSpPr>
          <p:cNvPr id="28" name="Rectangle 27"/>
          <p:cNvSpPr/>
          <p:nvPr/>
        </p:nvSpPr>
        <p:spPr>
          <a:xfrm>
            <a:off x="6246117" y="4179820"/>
            <a:ext cx="1769727" cy="58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0070C0"/>
                </a:solidFill>
                <a:latin typeface="Albertus Extra Bold" panose="020E0802040304020204" pitchFamily="34" charset="0"/>
              </a:rPr>
              <a:t>Social class  hierarchy</a:t>
            </a:r>
            <a:endParaRPr lang="en-US" b="1" dirty="0">
              <a:solidFill>
                <a:srgbClr val="0070C0"/>
              </a:solidFill>
              <a:latin typeface="Albertus Extra Bold" panose="020E0802040304020204" pitchFamily="34" charset="0"/>
            </a:endParaRPr>
          </a:p>
        </p:txBody>
      </p:sp>
      <p:pic>
        <p:nvPicPr>
          <p:cNvPr id="30" name="Picture 4" descr="MCj00901250000[1]"/>
          <p:cNvPicPr>
            <a:picLocks noGrp="1" noChangeAspect="1" noChangeArrowheads="1"/>
          </p:cNvPicPr>
          <p:nvPr>
            <p:ph sz="quarter" idx="4294967295"/>
          </p:nvPr>
        </p:nvPicPr>
        <p:blipFill>
          <a:blip r:embed="rId8" cstate="print">
            <a:extLst>
              <a:ext uri="{28A0092B-C50C-407E-A947-70E740481C1C}">
                <a14:useLocalDpi xmlns:a14="http://schemas.microsoft.com/office/drawing/2010/main" val="0"/>
              </a:ext>
            </a:extLst>
          </a:blip>
          <a:srcRect/>
          <a:stretch>
            <a:fillRect/>
          </a:stretch>
        </p:blipFill>
        <p:spPr>
          <a:xfrm>
            <a:off x="4710962" y="3304762"/>
            <a:ext cx="1611896" cy="14836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Rectangle 24"/>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27" name="Picture 26"/>
          <p:cNvPicPr>
            <a:picLocks noChangeAspect="1"/>
          </p:cNvPicPr>
          <p:nvPr/>
        </p:nvPicPr>
        <p:blipFill rotWithShape="1">
          <a:blip r:embed="rId10"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29" name="Picture 2" descr="http://bestclipartblog.com/clipart-pics/diploma-clip-art-1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5" descr="File:Wheelchair symbol.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52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3994012044"/>
              </p:ext>
            </p:extLst>
          </p:nvPr>
        </p:nvGraphicFramePr>
        <p:xfrm>
          <a:off x="1535460"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49" name="Rectangle 48"/>
          <p:cNvSpPr/>
          <p:nvPr/>
        </p:nvSpPr>
        <p:spPr>
          <a:xfrm>
            <a:off x="3038475" y="3973654"/>
            <a:ext cx="1384570" cy="738049"/>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29</a:t>
            </a:fld>
            <a:endParaRPr lang="en-US" dirty="0"/>
          </a:p>
        </p:txBody>
      </p:sp>
      <p:sp>
        <p:nvSpPr>
          <p:cNvPr id="6" name="AutoShape 8" descr="http://www.clker.com/cliparts/G/R/H/K/x/7/crown-outline.svg"/>
          <p:cNvSpPr>
            <a:spLocks noChangeAspect="1" noChangeArrowheads="1"/>
          </p:cNvSpPr>
          <p:nvPr/>
        </p:nvSpPr>
        <p:spPr bwMode="auto">
          <a:xfrm>
            <a:off x="116682" y="-9084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40" name="Rectangle 39"/>
          <p:cNvSpPr/>
          <p:nvPr/>
        </p:nvSpPr>
        <p:spPr>
          <a:xfrm>
            <a:off x="3686048" y="415019"/>
            <a:ext cx="1601653" cy="807244"/>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41" name="Rectangle 40"/>
          <p:cNvSpPr/>
          <p:nvPr/>
        </p:nvSpPr>
        <p:spPr>
          <a:xfrm>
            <a:off x="7820849" y="2725311"/>
            <a:ext cx="1227907" cy="434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0070C0"/>
                </a:solidFill>
                <a:latin typeface="Albertus Extra Bold" panose="020E0802040304020204" pitchFamily="34" charset="0"/>
              </a:rPr>
              <a:t>Social inequality</a:t>
            </a:r>
            <a:endParaRPr lang="en-US" b="1" dirty="0">
              <a:solidFill>
                <a:srgbClr val="0070C0"/>
              </a:solidFill>
              <a:latin typeface="Albertus Extra Bold" panose="020E0802040304020204" pitchFamily="34" charset="0"/>
            </a:endParaRPr>
          </a:p>
        </p:txBody>
      </p:sp>
      <p:sp>
        <p:nvSpPr>
          <p:cNvPr id="9" name="Bent Arrow 8"/>
          <p:cNvSpPr/>
          <p:nvPr/>
        </p:nvSpPr>
        <p:spPr>
          <a:xfrm>
            <a:off x="5381486" y="2844987"/>
            <a:ext cx="912592" cy="712129"/>
          </a:xfrm>
          <a:prstGeom prst="bentArrow">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59" name="Rectangle 58"/>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a:solidFill>
                  <a:srgbClr val="FF0000"/>
                </a:solidFill>
              </a:rPr>
              <a:t>P</a:t>
            </a:r>
            <a:r>
              <a:rPr lang="en-US" b="1" dirty="0" smtClean="0">
                <a:solidFill>
                  <a:srgbClr val="FF0000"/>
                </a:solidFill>
              </a:rPr>
              <a:t>erformance</a:t>
            </a:r>
            <a:endParaRPr lang="en-US" b="1" dirty="0">
              <a:solidFill>
                <a:srgbClr val="FF0000"/>
              </a:solidFill>
            </a:endParaRPr>
          </a:p>
        </p:txBody>
      </p:sp>
      <p:sp>
        <p:nvSpPr>
          <p:cNvPr id="10" name="Up Arrow 9"/>
          <p:cNvSpPr/>
          <p:nvPr/>
        </p:nvSpPr>
        <p:spPr>
          <a:xfrm>
            <a:off x="6441101" y="2022478"/>
            <a:ext cx="313080" cy="463964"/>
          </a:xfrm>
          <a:prstGeom prst="upArrow">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Up Arrow 59"/>
          <p:cNvSpPr/>
          <p:nvPr/>
        </p:nvSpPr>
        <p:spPr>
          <a:xfrm flipV="1">
            <a:off x="7132821" y="2022478"/>
            <a:ext cx="313080" cy="463964"/>
          </a:xfrm>
          <a:prstGeom prst="upArrow">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145" y="133754"/>
            <a:ext cx="1231899" cy="156804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1970s</a:t>
            </a:r>
          </a:p>
          <a:p>
            <a:endParaRPr lang="en-US" sz="800" b="1" dirty="0" smtClean="0">
              <a:solidFill>
                <a:schemeClr val="tx1"/>
              </a:solidFill>
            </a:endParaRPr>
          </a:p>
          <a:p>
            <a:r>
              <a:rPr lang="en-US" sz="1800" b="1" dirty="0" smtClean="0">
                <a:solidFill>
                  <a:schemeClr val="tx1"/>
                </a:solidFill>
              </a:rPr>
              <a:t>Social </a:t>
            </a:r>
            <a:r>
              <a:rPr lang="en-US" sz="1800" b="1" dirty="0">
                <a:solidFill>
                  <a:schemeClr val="tx1"/>
                </a:solidFill>
              </a:rPr>
              <a:t>privilege </a:t>
            </a:r>
            <a:r>
              <a:rPr lang="en-US" sz="1800" b="1" dirty="0" smtClean="0">
                <a:solidFill>
                  <a:schemeClr val="tx1"/>
                </a:solidFill>
              </a:rPr>
              <a:t>is…</a:t>
            </a:r>
            <a:endParaRPr lang="en-US" sz="1800" b="1" dirty="0">
              <a:solidFill>
                <a:schemeClr val="tx1"/>
              </a:solidFill>
            </a:endParaRPr>
          </a:p>
          <a:p>
            <a:endParaRPr lang="en-US" b="1" dirty="0">
              <a:solidFill>
                <a:schemeClr val="tx1"/>
              </a:solidFill>
            </a:endParaRPr>
          </a:p>
        </p:txBody>
      </p:sp>
      <p:sp>
        <p:nvSpPr>
          <p:cNvPr id="79" name="Rectangle 78"/>
          <p:cNvSpPr/>
          <p:nvPr/>
        </p:nvSpPr>
        <p:spPr>
          <a:xfrm>
            <a:off x="2858832" y="3026882"/>
            <a:ext cx="2094185" cy="441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r>
              <a:rPr lang="en-US" sz="1600" b="1" dirty="0" smtClean="0">
                <a:solidFill>
                  <a:schemeClr val="tx1"/>
                </a:solidFill>
              </a:rPr>
              <a:t>…socially reproduced</a:t>
            </a:r>
            <a:endParaRPr lang="en-US" sz="1600" b="1" dirty="0">
              <a:solidFill>
                <a:schemeClr val="tx1"/>
              </a:solidFill>
            </a:endParaRPr>
          </a:p>
        </p:txBody>
      </p:sp>
      <p:sp>
        <p:nvSpPr>
          <p:cNvPr id="80" name="Rectangle 79"/>
          <p:cNvSpPr/>
          <p:nvPr/>
        </p:nvSpPr>
        <p:spPr>
          <a:xfrm>
            <a:off x="2867366" y="2166982"/>
            <a:ext cx="1999038" cy="492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r>
              <a:rPr lang="en-US" sz="1600" b="1" dirty="0" smtClean="0">
                <a:solidFill>
                  <a:schemeClr val="tx1"/>
                </a:solidFill>
              </a:rPr>
              <a:t>…socially inherited</a:t>
            </a:r>
            <a:endParaRPr lang="en-US" sz="1600" b="1" dirty="0">
              <a:solidFill>
                <a:schemeClr val="tx1"/>
              </a:solidFill>
            </a:endParaRPr>
          </a:p>
        </p:txBody>
      </p:sp>
      <p:sp>
        <p:nvSpPr>
          <p:cNvPr id="82" name="Bent Arrow 81"/>
          <p:cNvSpPr/>
          <p:nvPr/>
        </p:nvSpPr>
        <p:spPr>
          <a:xfrm flipH="1" flipV="1">
            <a:off x="6037245" y="3468711"/>
            <a:ext cx="1468454" cy="717194"/>
          </a:xfrm>
          <a:prstGeom prst="bentArrow">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4" descr="MCj00901250000[1]"/>
          <p:cNvPicPr>
            <a:picLocks noGrp="1" noChangeAspect="1" noChangeArrowheads="1"/>
          </p:cNvPicPr>
          <p:nvPr>
            <p:ph sz="quarter" idx="4294967295"/>
          </p:nvPr>
        </p:nvPicPr>
        <p:blipFill>
          <a:blip r:embed="rId9" cstate="print">
            <a:extLst>
              <a:ext uri="{28A0092B-C50C-407E-A947-70E740481C1C}">
                <a14:useLocalDpi xmlns:a14="http://schemas.microsoft.com/office/drawing/2010/main" val="0"/>
              </a:ext>
            </a:extLst>
          </a:blip>
          <a:srcRect/>
          <a:stretch>
            <a:fillRect/>
          </a:stretch>
        </p:blipFill>
        <p:spPr>
          <a:xfrm>
            <a:off x="4710962" y="3304762"/>
            <a:ext cx="1611896" cy="14836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 name="Rectangle 33"/>
          <p:cNvSpPr/>
          <p:nvPr/>
        </p:nvSpPr>
        <p:spPr>
          <a:xfrm>
            <a:off x="6246116" y="4179820"/>
            <a:ext cx="1947857" cy="58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0070C0"/>
                </a:solidFill>
                <a:latin typeface="Albertus Extra Bold" panose="020E0802040304020204" pitchFamily="34" charset="0"/>
              </a:rPr>
              <a:t>Social class hierarchy</a:t>
            </a:r>
            <a:endParaRPr lang="en-US" b="1" dirty="0">
              <a:solidFill>
                <a:srgbClr val="0070C0"/>
              </a:solidFill>
              <a:latin typeface="Albertus Extra Bold" panose="020E0802040304020204" pitchFamily="34" charset="0"/>
            </a:endParaRPr>
          </a:p>
        </p:txBody>
      </p:sp>
      <p:sp>
        <p:nvSpPr>
          <p:cNvPr id="30" name="Rectangle 29"/>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32" name="Picture 31"/>
          <p:cNvPicPr>
            <a:picLocks noChangeAspect="1"/>
          </p:cNvPicPr>
          <p:nvPr/>
        </p:nvPicPr>
        <p:blipFill rotWithShape="1">
          <a:blip r:embed="rId11"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35" name="Picture 2" descr="http://bestclipartblog.com/clipart-pics/diploma-clip-art-1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File:Wheelchair symbol.sv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3479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345319" y="4245814"/>
            <a:ext cx="1328609" cy="3740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Miraculous?</a:t>
            </a:r>
            <a:endParaRPr lang="en-US" dirty="0">
              <a:solidFill>
                <a:schemeClr val="tx1"/>
              </a:solidFill>
            </a:endParaRPr>
          </a:p>
        </p:txBody>
      </p:sp>
      <p:sp>
        <p:nvSpPr>
          <p:cNvPr id="2" name="Title 1"/>
          <p:cNvSpPr>
            <a:spLocks noGrp="1"/>
          </p:cNvSpPr>
          <p:nvPr>
            <p:ph type="title"/>
          </p:nvPr>
        </p:nvSpPr>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3</a:t>
            </a:fld>
            <a:endParaRPr lang="en-US" dirty="0"/>
          </a:p>
        </p:txBody>
      </p:sp>
      <p:sp>
        <p:nvSpPr>
          <p:cNvPr id="9" name="Notes Placeholder 2"/>
          <p:cNvSpPr txBox="1">
            <a:spLocks/>
          </p:cNvSpPr>
          <p:nvPr/>
        </p:nvSpPr>
        <p:spPr>
          <a:xfrm>
            <a:off x="914400" y="1397764"/>
            <a:ext cx="7315200" cy="2772511"/>
          </a:xfrm>
          <a:prstGeom prst="rect">
            <a:avLst/>
          </a:prstGeom>
          <a:solidFill>
            <a:schemeClr val="bg2"/>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t>“If all 13-year-olds took the same 15-minute test (WASI), I could give you each child’s odds for all these adult outcomes </a:t>
            </a:r>
            <a:r>
              <a:rPr lang="en-US" sz="1600" i="1" dirty="0" smtClean="0"/>
              <a:t>without </a:t>
            </a:r>
            <a:r>
              <a:rPr lang="en-US" sz="1600" dirty="0" smtClean="0"/>
              <a:t>knowing anything else about </a:t>
            </a:r>
            <a:r>
              <a:rPr lang="en-US" sz="1600" dirty="0" smtClean="0"/>
              <a:t>them</a:t>
            </a:r>
            <a:r>
              <a:rPr lang="en-US" sz="1400" dirty="0" smtClean="0"/>
              <a:t>.”</a:t>
            </a:r>
            <a:endParaRPr lang="en-US" sz="1400" dirty="0" smtClean="0"/>
          </a:p>
          <a:p>
            <a:pPr lvl="1"/>
            <a:endParaRPr lang="en-US" sz="800" dirty="0" smtClean="0"/>
          </a:p>
          <a:p>
            <a:pPr lvl="1"/>
            <a:r>
              <a:rPr lang="en-US" sz="1200" dirty="0" smtClean="0"/>
              <a:t>Drops out of high school, </a:t>
            </a:r>
          </a:p>
          <a:p>
            <a:pPr lvl="1"/>
            <a:r>
              <a:rPr lang="en-US" sz="1200" dirty="0" smtClean="0"/>
              <a:t>Holds mostly unskilled jobs, skilled jobs vs. professional jobs</a:t>
            </a:r>
          </a:p>
          <a:p>
            <a:pPr lvl="1"/>
            <a:r>
              <a:rPr lang="en-US" sz="1200" dirty="0" smtClean="0"/>
              <a:t>Performs those jobs well</a:t>
            </a:r>
          </a:p>
          <a:p>
            <a:pPr lvl="1"/>
            <a:r>
              <a:rPr lang="en-US" sz="1200" dirty="0" smtClean="0"/>
              <a:t>Lives in poverty</a:t>
            </a:r>
          </a:p>
          <a:p>
            <a:pPr marL="400050" lvl="1" indent="0">
              <a:buNone/>
            </a:pPr>
            <a:r>
              <a:rPr lang="en-US" sz="1200" i="1" dirty="0" smtClean="0"/>
              <a:t>AND</a:t>
            </a:r>
          </a:p>
          <a:p>
            <a:pPr lvl="1"/>
            <a:r>
              <a:rPr lang="en-US" sz="1200" dirty="0" smtClean="0"/>
              <a:t>Can find a particular intersection on a map, or grams of carbohydrate per serving on a food label</a:t>
            </a:r>
          </a:p>
          <a:p>
            <a:pPr lvl="1"/>
            <a:r>
              <a:rPr lang="en-US" sz="1200" dirty="0"/>
              <a:t>A</a:t>
            </a:r>
            <a:r>
              <a:rPr lang="en-US" sz="1200" dirty="0" smtClean="0"/>
              <a:t>dheres to a medical treatment regimen for diabetes or other chronic illness</a:t>
            </a:r>
          </a:p>
          <a:p>
            <a:pPr lvl="1"/>
            <a:r>
              <a:rPr lang="en-US" sz="1200" dirty="0" smtClean="0"/>
              <a:t>Dies prematurely      </a:t>
            </a:r>
            <a:endParaRPr lang="en-US" sz="1200" dirty="0"/>
          </a:p>
        </p:txBody>
      </p:sp>
      <p:sp>
        <p:nvSpPr>
          <p:cNvPr id="10" name="Rectangle 9"/>
          <p:cNvSpPr/>
          <p:nvPr/>
        </p:nvSpPr>
        <p:spPr>
          <a:xfrm>
            <a:off x="1667069" y="339101"/>
            <a:ext cx="5809861" cy="871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Comic Sans MS" panose="030F0702030302020204" pitchFamily="66" charset="0"/>
              </a:rPr>
              <a:t>…that </a:t>
            </a:r>
            <a:r>
              <a:rPr lang="en-US" sz="3200" dirty="0" smtClean="0">
                <a:solidFill>
                  <a:schemeClr val="tx1"/>
                </a:solidFill>
                <a:latin typeface="Comic Sans MS" panose="030F0702030302020204" pitchFamily="66" charset="0"/>
              </a:rPr>
              <a:t>someone </a:t>
            </a:r>
            <a:r>
              <a:rPr lang="en-US" sz="3200" dirty="0" smtClean="0">
                <a:solidFill>
                  <a:schemeClr val="tx1"/>
                </a:solidFill>
                <a:latin typeface="Comic Sans MS" panose="030F0702030302020204" pitchFamily="66" charset="0"/>
              </a:rPr>
              <a:t>told </a:t>
            </a:r>
            <a:r>
              <a:rPr lang="en-US" sz="3200" dirty="0" smtClean="0">
                <a:solidFill>
                  <a:schemeClr val="tx1"/>
                </a:solidFill>
                <a:latin typeface="Comic Sans MS" panose="030F0702030302020204" pitchFamily="66" charset="0"/>
              </a:rPr>
              <a:t>you this.</a:t>
            </a:r>
            <a:endParaRPr lang="en-US" sz="3200" dirty="0">
              <a:solidFill>
                <a:schemeClr val="tx1"/>
              </a:solidFill>
              <a:latin typeface="Comic Sans MS" panose="030F0702030302020204" pitchFamily="66" charset="0"/>
            </a:endParaRPr>
          </a:p>
        </p:txBody>
      </p:sp>
      <p:sp>
        <p:nvSpPr>
          <p:cNvPr id="11" name="Rectangle 10"/>
          <p:cNvSpPr/>
          <p:nvPr/>
        </p:nvSpPr>
        <p:spPr>
          <a:xfrm>
            <a:off x="2562169" y="4245814"/>
            <a:ext cx="3836282" cy="3740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Would you bet against this odds-maker?</a:t>
            </a:r>
            <a:endParaRPr lang="en-US" dirty="0">
              <a:solidFill>
                <a:schemeClr val="tx1"/>
              </a:solidFill>
            </a:endParaRPr>
          </a:p>
        </p:txBody>
      </p:sp>
      <p:sp>
        <p:nvSpPr>
          <p:cNvPr id="12" name="Rectangle 11"/>
          <p:cNvSpPr/>
          <p:nvPr/>
        </p:nvSpPr>
        <p:spPr>
          <a:xfrm>
            <a:off x="6238201" y="4356960"/>
            <a:ext cx="1651518" cy="35053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Don’t!</a:t>
            </a:r>
            <a:endParaRPr lang="en-US" dirty="0">
              <a:solidFill>
                <a:srgbClr val="FF0000"/>
              </a:solidFill>
            </a:endParaRPr>
          </a:p>
        </p:txBody>
      </p:sp>
    </p:spTree>
    <p:extLst>
      <p:ext uri="{BB962C8B-B14F-4D97-AF65-F5344CB8AC3E}">
        <p14:creationId xmlns:p14="http://schemas.microsoft.com/office/powerpoint/2010/main" val="127276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4252519170"/>
              </p:ext>
            </p:extLst>
          </p:nvPr>
        </p:nvGraphicFramePr>
        <p:xfrm>
          <a:off x="1535460"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49" name="Rectangle 48"/>
          <p:cNvSpPr/>
          <p:nvPr/>
        </p:nvSpPr>
        <p:spPr>
          <a:xfrm>
            <a:off x="3054470" y="3924984"/>
            <a:ext cx="1384570" cy="738049"/>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30</a:t>
            </a:fld>
            <a:endParaRPr lang="en-US" dirty="0"/>
          </a:p>
        </p:txBody>
      </p:sp>
      <p:sp>
        <p:nvSpPr>
          <p:cNvPr id="6" name="AutoShape 8" descr="http://www.clker.com/cliparts/G/R/H/K/x/7/crown-outline.svg"/>
          <p:cNvSpPr>
            <a:spLocks noChangeAspect="1" noChangeArrowheads="1"/>
          </p:cNvSpPr>
          <p:nvPr/>
        </p:nvSpPr>
        <p:spPr bwMode="auto">
          <a:xfrm>
            <a:off x="116682" y="-9084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40" name="Rectangle 39"/>
          <p:cNvSpPr/>
          <p:nvPr/>
        </p:nvSpPr>
        <p:spPr>
          <a:xfrm>
            <a:off x="3686048" y="415019"/>
            <a:ext cx="1601653" cy="807244"/>
          </a:xfrm>
          <a:prstGeom prst="rect">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4" name="Rectangle 3"/>
          <p:cNvSpPr/>
          <p:nvPr/>
        </p:nvSpPr>
        <p:spPr>
          <a:xfrm>
            <a:off x="289145" y="133754"/>
            <a:ext cx="1231899" cy="156804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1970s</a:t>
            </a:r>
          </a:p>
          <a:p>
            <a:endParaRPr lang="en-US" sz="800" b="1" dirty="0" smtClean="0">
              <a:solidFill>
                <a:schemeClr val="tx1"/>
              </a:solidFill>
            </a:endParaRPr>
          </a:p>
          <a:p>
            <a:r>
              <a:rPr lang="en-US" sz="1800" b="1" dirty="0" smtClean="0">
                <a:solidFill>
                  <a:schemeClr val="tx1"/>
                </a:solidFill>
              </a:rPr>
              <a:t>Social </a:t>
            </a:r>
            <a:r>
              <a:rPr lang="en-US" sz="1800" b="1" dirty="0">
                <a:solidFill>
                  <a:schemeClr val="tx1"/>
                </a:solidFill>
              </a:rPr>
              <a:t>privilege </a:t>
            </a:r>
            <a:r>
              <a:rPr lang="en-US" sz="1800" b="1" dirty="0" smtClean="0">
                <a:solidFill>
                  <a:schemeClr val="tx1"/>
                </a:solidFill>
              </a:rPr>
              <a:t>is…</a:t>
            </a:r>
            <a:endParaRPr lang="en-US" sz="1800" b="1" dirty="0">
              <a:solidFill>
                <a:schemeClr val="tx1"/>
              </a:solidFill>
            </a:endParaRPr>
          </a:p>
          <a:p>
            <a:endParaRPr lang="en-US" b="1" dirty="0">
              <a:solidFill>
                <a:schemeClr val="tx1"/>
              </a:solidFill>
            </a:endParaRPr>
          </a:p>
        </p:txBody>
      </p:sp>
      <p:sp>
        <p:nvSpPr>
          <p:cNvPr id="9" name="Bent Arrow 8"/>
          <p:cNvSpPr/>
          <p:nvPr/>
        </p:nvSpPr>
        <p:spPr>
          <a:xfrm>
            <a:off x="5381486" y="2844987"/>
            <a:ext cx="912592" cy="712129"/>
          </a:xfrm>
          <a:prstGeom prst="ben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53" name="Bent Arrow 52"/>
          <p:cNvSpPr/>
          <p:nvPr/>
        </p:nvSpPr>
        <p:spPr>
          <a:xfrm flipH="1" flipV="1">
            <a:off x="6027720" y="3468711"/>
            <a:ext cx="1468454" cy="717194"/>
          </a:xfrm>
          <a:prstGeom prst="ben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59" name="Rectangle 58"/>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a:solidFill>
                  <a:srgbClr val="FF0000"/>
                </a:solidFill>
              </a:rPr>
              <a:t>P</a:t>
            </a:r>
            <a:r>
              <a:rPr lang="en-US" b="1" dirty="0" smtClean="0">
                <a:solidFill>
                  <a:srgbClr val="FF0000"/>
                </a:solidFill>
              </a:rPr>
              <a:t>erformance</a:t>
            </a:r>
            <a:endParaRPr lang="en-US" b="1" dirty="0">
              <a:solidFill>
                <a:srgbClr val="FF0000"/>
              </a:solidFill>
            </a:endParaRPr>
          </a:p>
        </p:txBody>
      </p:sp>
      <p:sp>
        <p:nvSpPr>
          <p:cNvPr id="74" name="Rectangle 73"/>
          <p:cNvSpPr/>
          <p:nvPr/>
        </p:nvSpPr>
        <p:spPr>
          <a:xfrm>
            <a:off x="2858832" y="3026882"/>
            <a:ext cx="2094185" cy="441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r>
              <a:rPr lang="en-US" sz="1600" b="1" dirty="0" smtClean="0">
                <a:solidFill>
                  <a:schemeClr val="tx1"/>
                </a:solidFill>
              </a:rPr>
              <a:t>…socially reproduced</a:t>
            </a:r>
            <a:endParaRPr lang="en-US" sz="1600" b="1" dirty="0">
              <a:solidFill>
                <a:schemeClr val="tx1"/>
              </a:solidFill>
            </a:endParaRPr>
          </a:p>
        </p:txBody>
      </p:sp>
      <p:sp>
        <p:nvSpPr>
          <p:cNvPr id="75" name="Rectangle 74"/>
          <p:cNvSpPr/>
          <p:nvPr/>
        </p:nvSpPr>
        <p:spPr>
          <a:xfrm>
            <a:off x="2867366" y="2166982"/>
            <a:ext cx="1999038" cy="492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r>
              <a:rPr lang="en-US" sz="1600" b="1" dirty="0" smtClean="0">
                <a:solidFill>
                  <a:schemeClr val="tx1"/>
                </a:solidFill>
              </a:rPr>
              <a:t>…socially inherited</a:t>
            </a:r>
            <a:endParaRPr lang="en-US" sz="1600" b="1" dirty="0">
              <a:solidFill>
                <a:schemeClr val="tx1"/>
              </a:solidFill>
            </a:endParaRPr>
          </a:p>
        </p:txBody>
      </p:sp>
      <p:sp>
        <p:nvSpPr>
          <p:cNvPr id="73" name="Rectangle 72"/>
          <p:cNvSpPr/>
          <p:nvPr/>
        </p:nvSpPr>
        <p:spPr>
          <a:xfrm>
            <a:off x="6222691" y="110584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34" name="Rectangle 33"/>
          <p:cNvSpPr/>
          <p:nvPr/>
        </p:nvSpPr>
        <p:spPr>
          <a:xfrm>
            <a:off x="3687467" y="434145"/>
            <a:ext cx="1601653" cy="80724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35" name="Rectangle 34"/>
          <p:cNvSpPr/>
          <p:nvPr/>
        </p:nvSpPr>
        <p:spPr>
          <a:xfrm>
            <a:off x="3116867" y="159155"/>
            <a:ext cx="3105824"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sz="1400" b="1" dirty="0" smtClean="0">
                <a:solidFill>
                  <a:srgbClr val="0070C0"/>
                </a:solidFill>
                <a:latin typeface="Albertus Extra Bold" panose="020E0802040304020204" pitchFamily="34" charset="0"/>
              </a:rPr>
              <a:t>Manufactured differences</a:t>
            </a:r>
            <a:endParaRPr lang="en-US" sz="1400" b="1" dirty="0">
              <a:solidFill>
                <a:srgbClr val="0070C0"/>
              </a:solidFill>
              <a:latin typeface="Albertus Extra Bold" panose="020E0802040304020204" pitchFamily="34" charset="0"/>
            </a:endParaRPr>
          </a:p>
        </p:txBody>
      </p:sp>
      <p:sp>
        <p:nvSpPr>
          <p:cNvPr id="36" name="Rectangle 35"/>
          <p:cNvSpPr/>
          <p:nvPr/>
        </p:nvSpPr>
        <p:spPr>
          <a:xfrm>
            <a:off x="4031328" y="837768"/>
            <a:ext cx="874018" cy="489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0070C0"/>
                </a:solidFill>
                <a:latin typeface="Albertus Extra Bold" panose="020E0802040304020204" pitchFamily="34" charset="0"/>
              </a:rPr>
              <a:t>IQ</a:t>
            </a:r>
          </a:p>
          <a:p>
            <a:pPr algn="ctr"/>
            <a:endParaRPr lang="en-US" dirty="0">
              <a:solidFill>
                <a:srgbClr val="0070C0"/>
              </a:solidFill>
              <a:latin typeface="Albertus Extra Bold" panose="020E0802040304020204" pitchFamily="34" charset="0"/>
            </a:endParaRPr>
          </a:p>
        </p:txBody>
      </p:sp>
      <p:sp>
        <p:nvSpPr>
          <p:cNvPr id="37" name="Rectangle 36"/>
          <p:cNvSpPr/>
          <p:nvPr/>
        </p:nvSpPr>
        <p:spPr>
          <a:xfrm>
            <a:off x="3792538" y="510743"/>
            <a:ext cx="1293004" cy="327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sz="1600" b="1" dirty="0" smtClean="0">
                <a:solidFill>
                  <a:srgbClr val="0070C0"/>
                </a:solidFill>
              </a:rPr>
              <a:t>aspirations</a:t>
            </a:r>
            <a:endParaRPr lang="en-US" sz="1600" b="1" dirty="0">
              <a:solidFill>
                <a:srgbClr val="0070C0"/>
              </a:solidFill>
            </a:endParaRPr>
          </a:p>
        </p:txBody>
      </p:sp>
      <p:sp>
        <p:nvSpPr>
          <p:cNvPr id="45" name="Rectangle 44"/>
          <p:cNvSpPr/>
          <p:nvPr/>
        </p:nvSpPr>
        <p:spPr>
          <a:xfrm>
            <a:off x="2844089" y="1404536"/>
            <a:ext cx="2220985" cy="418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r>
              <a:rPr lang="en-US" sz="1600" b="1" dirty="0" smtClean="0">
                <a:solidFill>
                  <a:schemeClr val="tx1"/>
                </a:solidFill>
              </a:rPr>
              <a:t>…disguised as “merit”</a:t>
            </a:r>
            <a:endParaRPr lang="en-US" sz="1600" b="1" dirty="0">
              <a:solidFill>
                <a:schemeClr val="tx1"/>
              </a:solidFill>
            </a:endParaRPr>
          </a:p>
        </p:txBody>
      </p:sp>
      <p:sp>
        <p:nvSpPr>
          <p:cNvPr id="52" name="Up Arrow 51"/>
          <p:cNvSpPr/>
          <p:nvPr/>
        </p:nvSpPr>
        <p:spPr>
          <a:xfrm rot="17896313">
            <a:off x="5637022" y="788122"/>
            <a:ext cx="222740" cy="1003809"/>
          </a:xfrm>
          <a:prstGeom prst="upArrow">
            <a:avLst>
              <a:gd name="adj1" fmla="val 52282"/>
              <a:gd name="adj2" fmla="val 5000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3281" y="1124339"/>
            <a:ext cx="759520" cy="699168"/>
          </a:xfrm>
          <a:prstGeom prst="rect">
            <a:avLst/>
          </a:prstGeom>
          <a:ln w="12700">
            <a:noFill/>
          </a:ln>
        </p:spPr>
      </p:pic>
      <p:sp>
        <p:nvSpPr>
          <p:cNvPr id="61" name="Up Arrow 60"/>
          <p:cNvSpPr/>
          <p:nvPr/>
        </p:nvSpPr>
        <p:spPr>
          <a:xfrm flipV="1">
            <a:off x="4986883" y="1253574"/>
            <a:ext cx="272527" cy="2308732"/>
          </a:xfrm>
          <a:prstGeom prst="up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flipV="1">
            <a:off x="289145" y="1283270"/>
            <a:ext cx="2134862" cy="155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3" name="Up Arrow 62"/>
          <p:cNvSpPr/>
          <p:nvPr/>
        </p:nvSpPr>
        <p:spPr>
          <a:xfrm>
            <a:off x="6441101" y="2022478"/>
            <a:ext cx="313080" cy="463964"/>
          </a:xfrm>
          <a:prstGeom prst="upArrow">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Up Arrow 63"/>
          <p:cNvSpPr/>
          <p:nvPr/>
        </p:nvSpPr>
        <p:spPr>
          <a:xfrm flipV="1">
            <a:off x="7132821" y="2022478"/>
            <a:ext cx="313080" cy="463964"/>
          </a:xfrm>
          <a:prstGeom prst="upArrow">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 descr="MCj00901250000[1]"/>
          <p:cNvPicPr>
            <a:picLocks noGrp="1" noChangeAspect="1" noChangeArrowheads="1"/>
          </p:cNvPicPr>
          <p:nvPr>
            <p:ph sz="quarter" idx="4294967295"/>
          </p:nvPr>
        </p:nvPicPr>
        <p:blipFill>
          <a:blip r:embed="rId9" cstate="print">
            <a:extLst>
              <a:ext uri="{28A0092B-C50C-407E-A947-70E740481C1C}">
                <a14:useLocalDpi xmlns:a14="http://schemas.microsoft.com/office/drawing/2010/main" val="0"/>
              </a:ext>
            </a:extLst>
          </a:blip>
          <a:srcRect/>
          <a:stretch>
            <a:fillRect/>
          </a:stretch>
        </p:blipFill>
        <p:spPr>
          <a:xfrm>
            <a:off x="4710962" y="3304762"/>
            <a:ext cx="1611896" cy="14836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 name="Rectangle 53"/>
          <p:cNvSpPr/>
          <p:nvPr/>
        </p:nvSpPr>
        <p:spPr>
          <a:xfrm>
            <a:off x="6246117" y="4179820"/>
            <a:ext cx="1574732" cy="58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0070C0"/>
                </a:solidFill>
                <a:latin typeface="Albertus Extra Bold" panose="020E0802040304020204" pitchFamily="34" charset="0"/>
              </a:rPr>
              <a:t>Social class hierarchy</a:t>
            </a:r>
            <a:endParaRPr lang="en-US" b="1" dirty="0">
              <a:solidFill>
                <a:srgbClr val="0070C0"/>
              </a:solidFill>
              <a:latin typeface="Albertus Extra Bold" panose="020E0802040304020204" pitchFamily="34" charset="0"/>
            </a:endParaRPr>
          </a:p>
        </p:txBody>
      </p:sp>
      <p:sp>
        <p:nvSpPr>
          <p:cNvPr id="55" name="Rectangle 54"/>
          <p:cNvSpPr/>
          <p:nvPr/>
        </p:nvSpPr>
        <p:spPr>
          <a:xfrm>
            <a:off x="7820849" y="2725311"/>
            <a:ext cx="1227907" cy="434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0070C0"/>
                </a:solidFill>
                <a:latin typeface="Albertus Extra Bold" panose="020E0802040304020204" pitchFamily="34" charset="0"/>
              </a:rPr>
              <a:t>Social inequality</a:t>
            </a:r>
            <a:endParaRPr lang="en-US" b="1" dirty="0">
              <a:solidFill>
                <a:srgbClr val="0070C0"/>
              </a:solidFill>
              <a:latin typeface="Albertus Extra Bold" panose="020E0802040304020204" pitchFamily="34" charset="0"/>
            </a:endParaRPr>
          </a:p>
        </p:txBody>
      </p:sp>
      <p:sp>
        <p:nvSpPr>
          <p:cNvPr id="41" name="Rectangle 40"/>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44" name="Picture 43"/>
          <p:cNvPicPr>
            <a:picLocks noChangeAspect="1"/>
          </p:cNvPicPr>
          <p:nvPr/>
        </p:nvPicPr>
        <p:blipFill rotWithShape="1">
          <a:blip r:embed="rId11"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46" name="Picture 2" descr="http://bestclipartblog.com/clipart-pics/diploma-clip-art-1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5" descr="File:Wheelchair symbol.sv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1020" y="2617786"/>
            <a:ext cx="2303069" cy="14076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“everyone can do any job”</a:t>
            </a:r>
          </a:p>
          <a:p>
            <a:pPr algn="ctr"/>
            <a:r>
              <a:rPr lang="en-US" dirty="0" smtClean="0">
                <a:solidFill>
                  <a:srgbClr val="002060"/>
                </a:solidFill>
              </a:rPr>
              <a:t>“doctors should work up from orderly” </a:t>
            </a:r>
            <a:endParaRPr lang="en-US" dirty="0">
              <a:solidFill>
                <a:srgbClr val="002060"/>
              </a:solidFill>
            </a:endParaRPr>
          </a:p>
        </p:txBody>
      </p:sp>
    </p:spTree>
    <p:extLst>
      <p:ext uri="{BB962C8B-B14F-4D97-AF65-F5344CB8AC3E}">
        <p14:creationId xmlns:p14="http://schemas.microsoft.com/office/powerpoint/2010/main" val="3464023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eerily familiar?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 USA: </a:t>
            </a:r>
          </a:p>
          <a:p>
            <a:r>
              <a:rPr lang="en-US" sz="2800" dirty="0" smtClean="0"/>
              <a:t>Law—“No Child Left Behind” </a:t>
            </a:r>
          </a:p>
          <a:p>
            <a:r>
              <a:rPr lang="en-US" sz="2800" dirty="0" smtClean="0"/>
              <a:t>Too-good-to-be-true science—“several weeks of N-back training raised intelligence”</a:t>
            </a:r>
            <a:endParaRPr lang="en-US" sz="2800" dirty="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2967243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Needed: S</a:t>
            </a:r>
            <a:r>
              <a:rPr lang="en-US" dirty="0" smtClean="0"/>
              <a:t>hift in Focus</a:t>
            </a:r>
            <a:endParaRPr lang="en-US" dirty="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32</a:t>
            </a:fld>
            <a:endParaRPr lang="en-US" dirty="0"/>
          </a:p>
        </p:txBody>
      </p:sp>
      <p:sp>
        <p:nvSpPr>
          <p:cNvPr id="6" name="Content Placeholder 2"/>
          <p:cNvSpPr>
            <a:spLocks noGrp="1"/>
          </p:cNvSpPr>
          <p:nvPr>
            <p:ph idx="1"/>
          </p:nvPr>
        </p:nvSpPr>
        <p:spPr>
          <a:xfrm>
            <a:off x="599355" y="2100737"/>
            <a:ext cx="8087445" cy="1241817"/>
          </a:xfrm>
          <a:solidFill>
            <a:schemeClr val="bg2"/>
          </a:solidFill>
          <a:ln w="12700">
            <a:solidFill>
              <a:srgbClr val="002060"/>
            </a:solidFill>
          </a:ln>
        </p:spPr>
        <p:txBody>
          <a:bodyPr>
            <a:noAutofit/>
          </a:bodyPr>
          <a:lstStyle/>
          <a:p>
            <a:pPr marL="0" indent="0" algn="ctr">
              <a:buNone/>
            </a:pPr>
            <a:r>
              <a:rPr lang="en-US" dirty="0" smtClean="0"/>
              <a:t>Knowing </a:t>
            </a:r>
            <a:r>
              <a:rPr lang="en-US" i="1" dirty="0" smtClean="0"/>
              <a:t>g </a:t>
            </a:r>
            <a:r>
              <a:rPr lang="en-US" dirty="0" smtClean="0"/>
              <a:t>by what brings it forth—</a:t>
            </a:r>
          </a:p>
          <a:p>
            <a:pPr marL="0" indent="0" algn="ctr">
              <a:buNone/>
            </a:pPr>
            <a:r>
              <a:rPr lang="en-US" dirty="0" smtClean="0"/>
              <a:t>task complexity</a:t>
            </a:r>
            <a:endParaRPr lang="en-US" dirty="0"/>
          </a:p>
        </p:txBody>
      </p:sp>
    </p:spTree>
    <p:extLst>
      <p:ext uri="{BB962C8B-B14F-4D97-AF65-F5344CB8AC3E}">
        <p14:creationId xmlns:p14="http://schemas.microsoft.com/office/powerpoint/2010/main" val="3120597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Autofit/>
          </a:bodyPr>
          <a:lstStyle/>
          <a:p>
            <a:pPr algn="ctr"/>
            <a:r>
              <a:rPr lang="en-US" sz="2800" dirty="0" smtClean="0"/>
              <a:t>My alternative explanation</a:t>
            </a:r>
            <a:r>
              <a:rPr lang="en-US" sz="2800" dirty="0" smtClean="0"/>
              <a:t>:</a:t>
            </a:r>
            <a:r>
              <a:rPr lang="en-US" sz="2800" dirty="0" smtClean="0">
                <a:solidFill>
                  <a:schemeClr val="tx2">
                    <a:lumMod val="60000"/>
                    <a:lumOff val="40000"/>
                  </a:schemeClr>
                </a:solidFill>
              </a:rPr>
              <a:t>*</a:t>
            </a:r>
            <a:r>
              <a:rPr lang="en-US" sz="2800" dirty="0" smtClean="0"/>
              <a:t> </a:t>
            </a:r>
            <a:r>
              <a:rPr lang="en-US" sz="2800" dirty="0" smtClean="0"/>
              <a:t/>
            </a:r>
            <a:br>
              <a:rPr lang="en-US" sz="2800" dirty="0" smtClean="0"/>
            </a:br>
            <a:r>
              <a:rPr lang="en-US" sz="2800" dirty="0" smtClean="0"/>
              <a:t>Higher intelligence has </a:t>
            </a:r>
            <a:r>
              <a:rPr lang="en-US" sz="2800" i="1" dirty="0" smtClean="0"/>
              <a:t>functional</a:t>
            </a:r>
            <a:r>
              <a:rPr lang="en-US" sz="2800" dirty="0" smtClean="0"/>
              <a:t> value</a:t>
            </a:r>
            <a:endParaRPr lang="en-US" sz="2800" dirty="0"/>
          </a:p>
        </p:txBody>
      </p:sp>
      <p:sp>
        <p:nvSpPr>
          <p:cNvPr id="3" name="Content Placeholder 2"/>
          <p:cNvSpPr>
            <a:spLocks noGrp="1"/>
          </p:cNvSpPr>
          <p:nvPr>
            <p:ph idx="1"/>
          </p:nvPr>
        </p:nvSpPr>
        <p:spPr/>
        <p:txBody>
          <a:bodyPr>
            <a:normAutofit/>
          </a:bodyPr>
          <a:lstStyle/>
          <a:p>
            <a:pPr marL="0" indent="0" algn="ctr">
              <a:buNone/>
            </a:pPr>
            <a:r>
              <a:rPr lang="en-US" sz="2400" dirty="0" smtClean="0"/>
              <a:t/>
            </a:r>
            <a:br>
              <a:rPr lang="en-US" sz="2400" dirty="0" smtClean="0"/>
            </a:br>
            <a:r>
              <a:rPr lang="en-US" sz="2400" dirty="0" smtClean="0"/>
              <a:t>Required </a:t>
            </a:r>
            <a:r>
              <a:rPr lang="en-US" sz="2400" dirty="0" smtClean="0"/>
              <a:t>me to study </a:t>
            </a:r>
            <a:r>
              <a:rPr lang="en-US" sz="2400" dirty="0" smtClean="0"/>
              <a:t>attributes </a:t>
            </a:r>
          </a:p>
          <a:p>
            <a:pPr marL="0" indent="0" algn="ctr">
              <a:buNone/>
            </a:pPr>
            <a:r>
              <a:rPr lang="en-US" sz="2400" dirty="0" smtClean="0"/>
              <a:t>of </a:t>
            </a:r>
            <a:r>
              <a:rPr lang="en-US" sz="2400" i="1" dirty="0" smtClean="0"/>
              <a:t>jobs and tasks</a:t>
            </a:r>
            <a:r>
              <a:rPr lang="en-US" sz="2400" dirty="0" smtClean="0"/>
              <a:t>, not </a:t>
            </a:r>
            <a:r>
              <a:rPr lang="en-US" sz="2400" dirty="0" smtClean="0"/>
              <a:t>just people</a:t>
            </a:r>
            <a:r>
              <a:rPr lang="en-US" sz="2400" dirty="0" smtClean="0"/>
              <a:t>.</a:t>
            </a:r>
          </a:p>
          <a:p>
            <a:pPr marL="0" indent="0" algn="ctr">
              <a:buNone/>
            </a:pPr>
            <a:endParaRPr lang="en-US" sz="2400" dirty="0" smtClean="0"/>
          </a:p>
          <a:p>
            <a:pPr marL="0" indent="0" algn="ctr">
              <a:buNone/>
            </a:pPr>
            <a:r>
              <a:rPr lang="en-US" sz="2400" dirty="0" smtClean="0"/>
              <a:t>Specifically--</a:t>
            </a:r>
            <a:endParaRPr lang="en-US" sz="2400" dirty="0"/>
          </a:p>
          <a:p>
            <a:pPr marL="0" indent="0" algn="ctr">
              <a:buNone/>
            </a:pPr>
            <a:r>
              <a:rPr lang="en-US" sz="2400" dirty="0" smtClean="0"/>
              <a:t>What in a job requires the exercise of </a:t>
            </a:r>
            <a:r>
              <a:rPr lang="en-US" sz="2400" i="1" dirty="0" smtClean="0"/>
              <a:t>g</a:t>
            </a:r>
            <a:r>
              <a:rPr lang="en-US" sz="2400" dirty="0" smtClean="0"/>
              <a:t>?</a:t>
            </a:r>
            <a:r>
              <a:rPr lang="en-US" sz="2400" i="1" dirty="0" smtClean="0"/>
              <a:t> </a:t>
            </a:r>
          </a:p>
          <a:p>
            <a:pPr marL="0" indent="0" algn="ctr">
              <a:buNone/>
            </a:pPr>
            <a:r>
              <a:rPr lang="en-US" sz="2400" dirty="0" smtClean="0"/>
              <a:t>What makes some more “</a:t>
            </a:r>
            <a:r>
              <a:rPr lang="en-US" sz="2400" i="1" dirty="0" smtClean="0"/>
              <a:t>g</a:t>
            </a:r>
            <a:r>
              <a:rPr lang="en-US" sz="2400" dirty="0" smtClean="0"/>
              <a:t> loaded” than others?</a:t>
            </a:r>
            <a:endParaRPr lang="en-US" sz="2000" dirty="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33</a:t>
            </a:fld>
            <a:endParaRPr lang="en-US" dirty="0"/>
          </a:p>
        </p:txBody>
      </p:sp>
      <p:sp>
        <p:nvSpPr>
          <p:cNvPr id="6" name="Rectangle 5"/>
          <p:cNvSpPr/>
          <p:nvPr/>
        </p:nvSpPr>
        <p:spPr>
          <a:xfrm>
            <a:off x="2195939" y="4616596"/>
            <a:ext cx="4883728" cy="229900"/>
          </a:xfrm>
          <a:prstGeom prst="rect">
            <a:avLst/>
          </a:prstGeom>
          <a:solidFill>
            <a:schemeClr val="bg1"/>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2">
                    <a:lumMod val="60000"/>
                    <a:lumOff val="40000"/>
                  </a:schemeClr>
                </a:solidFill>
              </a:rPr>
              <a:t>*Alternative to social privilege theory</a:t>
            </a:r>
            <a:endParaRPr lang="en-US" sz="1600" dirty="0">
              <a:solidFill>
                <a:schemeClr val="tx2">
                  <a:lumMod val="60000"/>
                  <a:lumOff val="40000"/>
                </a:schemeClr>
              </a:solidFill>
            </a:endParaRPr>
          </a:p>
        </p:txBody>
      </p:sp>
    </p:spTree>
    <p:extLst>
      <p:ext uri="{BB962C8B-B14F-4D97-AF65-F5344CB8AC3E}">
        <p14:creationId xmlns:p14="http://schemas.microsoft.com/office/powerpoint/2010/main" val="4024807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649"/>
            <a:ext cx="8229600" cy="857250"/>
          </a:xfrm>
        </p:spPr>
        <p:txBody>
          <a:bodyPr>
            <a:noAutofit/>
          </a:bodyPr>
          <a:lstStyle/>
          <a:p>
            <a:pPr algn="l"/>
            <a:r>
              <a:rPr lang="en-US" sz="2400" dirty="0" smtClean="0"/>
              <a:t>Key finding</a:t>
            </a:r>
            <a:r>
              <a:rPr lang="en-US" sz="2400" dirty="0" smtClean="0"/>
              <a:t> #1: </a:t>
            </a:r>
            <a:br>
              <a:rPr lang="en-US" sz="2400" dirty="0" smtClean="0"/>
            </a:br>
            <a:r>
              <a:rPr lang="en-US" sz="2400" dirty="0" smtClean="0"/>
              <a:t>Occupational hierarchy is cognitive</a:t>
            </a:r>
            <a:endParaRPr lang="en-US" sz="2400" dirty="0"/>
          </a:p>
        </p:txBody>
      </p:sp>
      <p:sp>
        <p:nvSpPr>
          <p:cNvPr id="3" name="Content Placeholder 2"/>
          <p:cNvSpPr>
            <a:spLocks noGrp="1"/>
          </p:cNvSpPr>
          <p:nvPr>
            <p:ph idx="1"/>
          </p:nvPr>
        </p:nvSpPr>
        <p:spPr/>
        <p:txBody>
          <a:bodyPr>
            <a:normAutofit/>
          </a:bodyPr>
          <a:lstStyle/>
          <a:p>
            <a:r>
              <a:rPr lang="en-US" sz="2000" dirty="0"/>
              <a:t>Same worldwide</a:t>
            </a:r>
          </a:p>
          <a:p>
            <a:r>
              <a:rPr lang="en-US" sz="2000" dirty="0" smtClean="0"/>
              <a:t>Mean worker IQs track jobs’ cognitive complexity </a:t>
            </a:r>
            <a:endParaRPr lang="en-US" sz="2000" dirty="0" smtClean="0"/>
          </a:p>
          <a:p>
            <a:r>
              <a:rPr lang="en-US" sz="2000" dirty="0" smtClean="0"/>
              <a:t>Job complexity </a:t>
            </a:r>
            <a:r>
              <a:rPr lang="en-US" sz="2000" dirty="0" smtClean="0"/>
              <a:t>hierarchy e</a:t>
            </a:r>
            <a:r>
              <a:rPr lang="en-US" sz="2000" dirty="0" smtClean="0"/>
              <a:t>volved </a:t>
            </a:r>
            <a:r>
              <a:rPr lang="en-US" sz="2000" dirty="0" smtClean="0"/>
              <a:t>as </a:t>
            </a:r>
            <a:r>
              <a:rPr lang="en-US" sz="2000" dirty="0" smtClean="0"/>
              <a:t>work tasks </a:t>
            </a:r>
          </a:p>
          <a:p>
            <a:pPr marL="0" indent="0">
              <a:buNone/>
            </a:pPr>
            <a:r>
              <a:rPr lang="en-US" sz="2000" dirty="0"/>
              <a:t> </a:t>
            </a:r>
            <a:r>
              <a:rPr lang="en-US" sz="2000" dirty="0" smtClean="0"/>
              <a:t>     clustered (into occupations) by g loading </a:t>
            </a:r>
          </a:p>
          <a:p>
            <a:pPr marL="0" indent="0">
              <a:buNone/>
            </a:pPr>
            <a:r>
              <a:rPr lang="en-US" sz="2000" dirty="0"/>
              <a:t> </a:t>
            </a:r>
            <a:r>
              <a:rPr lang="en-US" sz="2000" dirty="0" smtClean="0"/>
              <a:t>     to </a:t>
            </a:r>
            <a:r>
              <a:rPr lang="en-US" sz="2000" dirty="0" smtClean="0"/>
              <a:t>fit human </a:t>
            </a:r>
            <a:r>
              <a:rPr lang="en-US" sz="2000" dirty="0" smtClean="0"/>
              <a:t>variation in </a:t>
            </a:r>
            <a:r>
              <a:rPr lang="en-US" sz="2000" i="1" dirty="0"/>
              <a:t>g</a:t>
            </a:r>
            <a:endParaRPr lang="en-US" sz="2000" dirty="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34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6319" y="0"/>
            <a:ext cx="2143125" cy="5143500"/>
          </a:xfrm>
          <a:prstGeom prst="rect">
            <a:avLst/>
          </a:prstGeom>
        </p:spPr>
      </p:pic>
      <p:sp>
        <p:nvSpPr>
          <p:cNvPr id="7" name="Up Arrow 6"/>
          <p:cNvSpPr/>
          <p:nvPr/>
        </p:nvSpPr>
        <p:spPr>
          <a:xfrm>
            <a:off x="6144880" y="824345"/>
            <a:ext cx="162877" cy="31699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753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5975" name="Group 23"/>
          <p:cNvGraphicFramePr>
            <a:graphicFrameLocks noGrp="1"/>
          </p:cNvGraphicFramePr>
          <p:nvPr>
            <p:extLst>
              <p:ext uri="{D42A27DB-BD31-4B8C-83A1-F6EECF244321}">
                <p14:modId xmlns:p14="http://schemas.microsoft.com/office/powerpoint/2010/main" val="697342013"/>
              </p:ext>
            </p:extLst>
          </p:nvPr>
        </p:nvGraphicFramePr>
        <p:xfrm>
          <a:off x="304800" y="1182788"/>
          <a:ext cx="8534400" cy="3857496"/>
        </p:xfrm>
        <a:graphic>
          <a:graphicData uri="http://schemas.openxmlformats.org/drawingml/2006/table">
            <a:tbl>
              <a:tblPr/>
              <a:tblGrid>
                <a:gridCol w="7258050"/>
                <a:gridCol w="1276350"/>
              </a:tblGrid>
              <a:tr h="414780">
                <a:tc gridSpan="2">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500" b="0" i="0" u="none" strike="noStrike" cap="none" normalizeH="0" baseline="0" dirty="0" smtClean="0">
                          <a:ln>
                            <a:noFill/>
                          </a:ln>
                          <a:solidFill>
                            <a:srgbClr val="000099"/>
                          </a:solidFill>
                          <a:effectLst/>
                          <a:latin typeface="Arial" charset="0"/>
                        </a:rPr>
                        <a:t>                   </a:t>
                      </a:r>
                      <a:r>
                        <a:rPr kumimoji="0" lang="en-US" sz="1500" b="0" i="0" u="none" strike="noStrike" cap="none" normalizeH="0" baseline="0" dirty="0" smtClean="0">
                          <a:ln>
                            <a:noFill/>
                          </a:ln>
                          <a:solidFill>
                            <a:schemeClr val="tx1">
                              <a:lumMod val="65000"/>
                              <a:lumOff val="35000"/>
                            </a:schemeClr>
                          </a:solidFill>
                          <a:effectLst/>
                          <a:latin typeface="Futura Book"/>
                        </a:rPr>
                        <a:t>Correlation</a:t>
                      </a:r>
                      <a:r>
                        <a:rPr kumimoji="0" lang="en-US" sz="1500" b="0" i="1" u="none" strike="noStrike" cap="none" normalizeH="0" baseline="0" dirty="0" smtClean="0">
                          <a:ln>
                            <a:noFill/>
                          </a:ln>
                          <a:solidFill>
                            <a:schemeClr val="tx1">
                              <a:lumMod val="65000"/>
                              <a:lumOff val="35000"/>
                            </a:schemeClr>
                          </a:solidFill>
                          <a:effectLst/>
                          <a:latin typeface="Futura Book"/>
                        </a:rPr>
                        <a:t> </a:t>
                      </a:r>
                      <a:r>
                        <a:rPr kumimoji="0" lang="en-US" sz="1500" b="0" i="0" u="none" strike="noStrike" cap="none" normalizeH="0" baseline="0" dirty="0" smtClean="0">
                          <a:ln>
                            <a:noFill/>
                          </a:ln>
                          <a:solidFill>
                            <a:schemeClr val="tx1">
                              <a:lumMod val="65000"/>
                              <a:lumOff val="35000"/>
                            </a:schemeClr>
                          </a:solidFill>
                          <a:effectLst/>
                          <a:latin typeface="Futura Book"/>
                        </a:rPr>
                        <a:t>with factor</a:t>
                      </a:r>
                      <a:endParaRPr kumimoji="0" lang="en-US" sz="2100" b="0" i="0" u="none" strike="noStrike" cap="none" normalizeH="0" baseline="0" dirty="0" smtClean="0">
                        <a:ln>
                          <a:noFill/>
                        </a:ln>
                        <a:solidFill>
                          <a:schemeClr val="tx1">
                            <a:lumMod val="65000"/>
                            <a:lumOff val="35000"/>
                          </a:schemeClr>
                        </a:solidFill>
                        <a:effectLst/>
                        <a:latin typeface="Futura Book"/>
                      </a:endParaRPr>
                    </a:p>
                  </a:txBody>
                  <a:tcPr marT="34290" marB="34290"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r>
              <a:tr h="344271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
                        <a:tabLst/>
                      </a:pPr>
                      <a:r>
                        <a:rPr kumimoji="0" lang="en-US" sz="1800" b="1" i="0" u="none" strike="noStrike" cap="none" normalizeH="0" baseline="0" dirty="0" smtClean="0">
                          <a:ln>
                            <a:noFill/>
                          </a:ln>
                          <a:solidFill>
                            <a:schemeClr val="tx1">
                              <a:lumMod val="50000"/>
                              <a:lumOff val="50000"/>
                            </a:schemeClr>
                          </a:solidFill>
                          <a:effectLst/>
                          <a:latin typeface="Futura Book"/>
                        </a:rPr>
                        <a:t> </a:t>
                      </a:r>
                      <a:r>
                        <a:rPr kumimoji="0" lang="en-US" sz="1800" b="0" i="0" u="none" strike="noStrike" cap="none" normalizeH="0" baseline="0" dirty="0" smtClean="0">
                          <a:ln>
                            <a:noFill/>
                          </a:ln>
                          <a:solidFill>
                            <a:schemeClr val="tx1">
                              <a:lumMod val="50000"/>
                              <a:lumOff val="50000"/>
                            </a:schemeClr>
                          </a:solidFill>
                          <a:effectLst/>
                          <a:latin typeface="Futura Book"/>
                        </a:rPr>
                        <a:t>Learn and recall relevant information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
                        <a:tabLst/>
                      </a:pPr>
                      <a:r>
                        <a:rPr kumimoji="0" lang="en-US" sz="1800" b="0" i="0" u="none" strike="noStrike" cap="none" normalizeH="0" baseline="0" dirty="0" smtClean="0">
                          <a:ln>
                            <a:noFill/>
                          </a:ln>
                          <a:solidFill>
                            <a:schemeClr val="tx1">
                              <a:lumMod val="50000"/>
                              <a:lumOff val="50000"/>
                            </a:schemeClr>
                          </a:solidFill>
                          <a:effectLst/>
                          <a:latin typeface="Futura Book"/>
                        </a:rPr>
                        <a:t> Reason and make judgments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
                        <a:tabLst/>
                      </a:pPr>
                      <a:r>
                        <a:rPr kumimoji="0" lang="en-US" sz="1800" b="0" i="0" u="none" strike="noStrike" cap="none" normalizeH="0" baseline="0" dirty="0" smtClean="0">
                          <a:ln>
                            <a:noFill/>
                          </a:ln>
                          <a:solidFill>
                            <a:schemeClr val="tx1">
                              <a:lumMod val="50000"/>
                              <a:lumOff val="50000"/>
                            </a:schemeClr>
                          </a:solidFill>
                          <a:effectLst/>
                          <a:latin typeface="Futura Book"/>
                        </a:rPr>
                        <a:t> Deal with unexpected situations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
                        <a:tabLst/>
                      </a:pPr>
                      <a:r>
                        <a:rPr kumimoji="0" lang="en-US" sz="1800" b="0" i="0" u="none" strike="noStrike" cap="none" normalizeH="0" baseline="0" dirty="0" smtClean="0">
                          <a:ln>
                            <a:noFill/>
                          </a:ln>
                          <a:solidFill>
                            <a:schemeClr val="tx1">
                              <a:lumMod val="50000"/>
                              <a:lumOff val="50000"/>
                            </a:schemeClr>
                          </a:solidFill>
                          <a:effectLst/>
                          <a:latin typeface="Futura Book"/>
                        </a:rPr>
                        <a:t> Identify problem situations quickly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
                        <a:tabLst/>
                      </a:pPr>
                      <a:r>
                        <a:rPr kumimoji="0" lang="en-US" sz="1800" b="0" i="0" u="none" strike="noStrike" cap="none" normalizeH="0" baseline="0" dirty="0" smtClean="0">
                          <a:ln>
                            <a:noFill/>
                          </a:ln>
                          <a:solidFill>
                            <a:schemeClr val="tx1">
                              <a:lumMod val="50000"/>
                              <a:lumOff val="50000"/>
                            </a:schemeClr>
                          </a:solidFill>
                          <a:effectLst/>
                          <a:latin typeface="Futura Book"/>
                        </a:rPr>
                        <a:t> React swiftly when unexpected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lumMod val="50000"/>
                              <a:lumOff val="50000"/>
                            </a:schemeClr>
                          </a:solidFill>
                          <a:effectLst/>
                          <a:latin typeface="Futura Book"/>
                        </a:rPr>
                        <a:t>      problems occur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
                        <a:tabLst/>
                      </a:pPr>
                      <a:r>
                        <a:rPr kumimoji="0" lang="en-US" sz="1800" b="0" i="0" u="none" strike="noStrike" cap="none" normalizeH="0" baseline="0" dirty="0" smtClean="0">
                          <a:ln>
                            <a:noFill/>
                          </a:ln>
                          <a:solidFill>
                            <a:schemeClr val="tx1">
                              <a:lumMod val="50000"/>
                              <a:lumOff val="50000"/>
                            </a:schemeClr>
                          </a:solidFill>
                          <a:effectLst/>
                          <a:latin typeface="Futura Book"/>
                        </a:rPr>
                        <a:t> Apply common sense to solve problems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
                        <a:tabLst/>
                      </a:pPr>
                      <a:r>
                        <a:rPr kumimoji="0" lang="en-US" sz="1800" b="0" i="0" u="none" strike="noStrike" cap="none" normalizeH="0" baseline="0" dirty="0" smtClean="0">
                          <a:ln>
                            <a:noFill/>
                          </a:ln>
                          <a:solidFill>
                            <a:schemeClr val="tx1">
                              <a:lumMod val="50000"/>
                              <a:lumOff val="50000"/>
                            </a:schemeClr>
                          </a:solidFill>
                          <a:effectLst/>
                          <a:latin typeface="Futura Book"/>
                        </a:rPr>
                        <a:t> Learn new procedures quickly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
                        <a:tabLst/>
                      </a:pPr>
                      <a:r>
                        <a:rPr kumimoji="0" lang="en-US" sz="1800" b="0" i="0" u="none" strike="noStrike" cap="none" normalizeH="0" baseline="0" dirty="0" smtClean="0">
                          <a:ln>
                            <a:noFill/>
                          </a:ln>
                          <a:solidFill>
                            <a:schemeClr val="tx1">
                              <a:lumMod val="50000"/>
                              <a:lumOff val="50000"/>
                            </a:schemeClr>
                          </a:solidFill>
                          <a:effectLst/>
                          <a:latin typeface="Futura Book"/>
                        </a:rPr>
                        <a:t> Be alert &amp; quick to understand things  </a:t>
                      </a:r>
                      <a:r>
                        <a:rPr kumimoji="0" lang="en-US" sz="1800" b="0" i="0" u="none" strike="noStrike" cap="none" normalizeH="0" baseline="0" dirty="0" smtClean="0">
                          <a:ln>
                            <a:noFill/>
                          </a:ln>
                          <a:solidFill>
                            <a:schemeClr val="tx1"/>
                          </a:solidFill>
                          <a:effectLst/>
                          <a:latin typeface="Futura Book"/>
                        </a:rPr>
                        <a:t> </a:t>
                      </a:r>
                      <a:r>
                        <a:rPr kumimoji="0" lang="en-US" sz="18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lang="en-US" sz="1100" dirty="0" smtClean="0"/>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lang="en-US" sz="1400" dirty="0" smtClean="0">
                          <a:solidFill>
                            <a:srgbClr val="898676"/>
                          </a:solidFill>
                          <a:latin typeface="Futura Book"/>
                        </a:rPr>
                        <a:t>                                                            *Job analysis by </a:t>
                      </a:r>
                      <a:r>
                        <a:rPr lang="en-US" sz="1400" dirty="0" err="1" smtClean="0">
                          <a:solidFill>
                            <a:srgbClr val="898676"/>
                          </a:solidFill>
                          <a:latin typeface="Futura Book"/>
                        </a:rPr>
                        <a:t>Arvey</a:t>
                      </a:r>
                      <a:r>
                        <a:rPr lang="en-US" sz="1400" dirty="0" smtClean="0">
                          <a:solidFill>
                            <a:srgbClr val="898676"/>
                          </a:solidFill>
                          <a:latin typeface="Futura Book"/>
                        </a:rPr>
                        <a:t> (1986)</a:t>
                      </a:r>
                      <a:endParaRPr kumimoji="0" lang="en-US" sz="1400" b="0" i="0" u="none" strike="noStrike" cap="none" normalizeH="0" baseline="0" dirty="0" smtClean="0">
                        <a:ln>
                          <a:noFill/>
                        </a:ln>
                        <a:solidFill>
                          <a:srgbClr val="898676"/>
                        </a:solidFill>
                        <a:effectLst/>
                        <a:latin typeface="Futura Book"/>
                      </a:endParaRPr>
                    </a:p>
                  </a:txBody>
                  <a:tcPr marT="34290" marB="34290" horzOverflow="overflow">
                    <a:lnL w="28575" cap="flat" cmpd="sng" algn="ctr">
                      <a:solidFill>
                        <a:schemeClr val="tx1"/>
                      </a:solidFill>
                      <a:prstDash val="solid"/>
                      <a:miter lim="800000"/>
                      <a:headEnd type="none" w="med" len="med"/>
                      <a:tailEnd type="none" w="med" len="med"/>
                    </a:lnL>
                    <a:lnR>
                      <a:noFill/>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lumMod val="65000"/>
                              <a:lumOff val="35000"/>
                            </a:schemeClr>
                          </a:solidFill>
                          <a:effectLst/>
                          <a:latin typeface="Futura Book"/>
                        </a:rPr>
                        <a:t>.75           .71</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lumMod val="65000"/>
                              <a:lumOff val="35000"/>
                            </a:schemeClr>
                          </a:solidFill>
                          <a:effectLst/>
                          <a:latin typeface="Futura Book"/>
                        </a:rPr>
                        <a:t>.69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lumMod val="65000"/>
                              <a:lumOff val="35000"/>
                            </a:schemeClr>
                          </a:solidFill>
                          <a:effectLst/>
                          <a:latin typeface="Futura Book"/>
                        </a:rPr>
                        <a:t>.69</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dirty="0" smtClean="0">
                        <a:ln>
                          <a:noFill/>
                        </a:ln>
                        <a:solidFill>
                          <a:schemeClr val="tx1">
                            <a:lumMod val="65000"/>
                            <a:lumOff val="35000"/>
                          </a:schemeClr>
                        </a:solidFill>
                        <a:effectLst/>
                        <a:latin typeface="Futura Book"/>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lumMod val="65000"/>
                              <a:lumOff val="35000"/>
                            </a:schemeClr>
                          </a:solidFill>
                          <a:effectLst/>
                          <a:latin typeface="Futura Book"/>
                        </a:rPr>
                        <a:t>.67</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lumMod val="65000"/>
                              <a:lumOff val="35000"/>
                            </a:schemeClr>
                          </a:solidFill>
                          <a:effectLst/>
                          <a:latin typeface="Futura Book"/>
                        </a:rPr>
                        <a:t>.66</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lumMod val="65000"/>
                              <a:lumOff val="35000"/>
                            </a:schemeClr>
                          </a:solidFill>
                          <a:effectLst/>
                          <a:latin typeface="Futura Book"/>
                        </a:rPr>
                        <a:t>.66</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lumMod val="65000"/>
                              <a:lumOff val="35000"/>
                            </a:schemeClr>
                          </a:solidFill>
                          <a:effectLst/>
                          <a:latin typeface="Futura Book"/>
                        </a:rPr>
                        <a:t>.55</a:t>
                      </a:r>
                    </a:p>
                  </a:txBody>
                  <a:tcPr marT="34290" marB="34290" horzOverflow="overflow">
                    <a:lnL>
                      <a:noFill/>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r>
            </a:tbl>
          </a:graphicData>
        </a:graphic>
      </p:graphicFrame>
      <p:sp>
        <p:nvSpPr>
          <p:cNvPr id="765965" name="Rectangle 13"/>
          <p:cNvSpPr>
            <a:spLocks noGrp="1" noChangeArrowheads="1"/>
          </p:cNvSpPr>
          <p:nvPr>
            <p:ph type="title"/>
          </p:nvPr>
        </p:nvSpPr>
        <p:spPr>
          <a:xfrm>
            <a:off x="208344" y="86812"/>
            <a:ext cx="8630856" cy="1256215"/>
          </a:xfrm>
          <a:noFill/>
          <a:extLst>
            <a:ext uri="{909E8E84-426E-40DD-AFC4-6F175D3DCCD1}">
              <a14:hiddenFill xmlns:a14="http://schemas.microsoft.com/office/drawing/2010/main">
                <a:solidFill>
                  <a:schemeClr val="folHlink"/>
                </a:solidFill>
              </a14:hiddenFill>
            </a:ext>
          </a:extLst>
        </p:spPr>
        <p:txBody>
          <a:bodyPr>
            <a:noAutofit/>
          </a:bodyPr>
          <a:lstStyle/>
          <a:p>
            <a:r>
              <a:rPr lang="en-US" sz="2000" dirty="0" smtClean="0"/>
              <a:t>Key finding #2: “Judgment </a:t>
            </a:r>
            <a:r>
              <a:rPr lang="en-US" sz="2000" dirty="0"/>
              <a:t>&amp; Reasoning </a:t>
            </a:r>
            <a:r>
              <a:rPr lang="en-US" sz="2000" dirty="0" smtClean="0"/>
              <a:t>Factor” among jobs</a:t>
            </a:r>
            <a:r>
              <a:rPr lang="en-US" sz="2000" dirty="0"/>
              <a:t>* </a:t>
            </a:r>
            <a:r>
              <a:rPr lang="en-US" sz="2000" dirty="0" smtClean="0"/>
              <a:t/>
            </a:r>
            <a:br>
              <a:rPr lang="en-US" sz="2000" dirty="0" smtClean="0"/>
            </a:br>
            <a:r>
              <a:rPr lang="en-US" sz="2000" dirty="0"/>
              <a:t>C</a:t>
            </a:r>
            <a:r>
              <a:rPr lang="en-US" sz="2000" dirty="0" smtClean="0"/>
              <a:t>omplexity factor among jobs is mirror</a:t>
            </a:r>
            <a:r>
              <a:rPr lang="en-US" sz="2000" dirty="0" smtClean="0"/>
              <a:t> </a:t>
            </a:r>
            <a:r>
              <a:rPr lang="en-US" sz="2000" dirty="0" smtClean="0"/>
              <a:t>image of </a:t>
            </a:r>
            <a:r>
              <a:rPr lang="en-US" sz="2000" i="1" dirty="0" smtClean="0"/>
              <a:t>g</a:t>
            </a:r>
            <a:r>
              <a:rPr lang="en-US" sz="2000" dirty="0" smtClean="0"/>
              <a:t> </a:t>
            </a:r>
            <a:r>
              <a:rPr lang="en-US" sz="2000" dirty="0"/>
              <a:t>factor among </a:t>
            </a:r>
            <a:r>
              <a:rPr lang="en-US" sz="2000" dirty="0" smtClean="0"/>
              <a:t>people</a:t>
            </a:r>
            <a:endParaRPr lang="en-US" sz="2000" dirty="0"/>
          </a:p>
        </p:txBody>
      </p:sp>
      <p:sp>
        <p:nvSpPr>
          <p:cNvPr id="765968" name="Rectangle 16"/>
          <p:cNvSpPr>
            <a:spLocks noChangeArrowheads="1"/>
          </p:cNvSpPr>
          <p:nvPr/>
        </p:nvSpPr>
        <p:spPr bwMode="auto">
          <a:xfrm>
            <a:off x="304800" y="1143000"/>
            <a:ext cx="502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000" b="1" dirty="0" smtClean="0">
                <a:solidFill>
                  <a:schemeClr val="tx1">
                    <a:lumMod val="65000"/>
                    <a:lumOff val="35000"/>
                  </a:schemeClr>
                </a:solidFill>
                <a:latin typeface="Futura Book"/>
              </a:rPr>
              <a:t>Workers must:</a:t>
            </a:r>
            <a:endParaRPr lang="en-US" sz="2000" b="1" dirty="0">
              <a:solidFill>
                <a:schemeClr val="tx1">
                  <a:lumMod val="65000"/>
                  <a:lumOff val="35000"/>
                </a:schemeClr>
              </a:solidFill>
              <a:latin typeface="Futura Book"/>
            </a:endParaRPr>
          </a:p>
        </p:txBody>
      </p:sp>
      <p:sp>
        <p:nvSpPr>
          <p:cNvPr id="2" name="Date Placeholder 1"/>
          <p:cNvSpPr>
            <a:spLocks noGrp="1"/>
          </p:cNvSpPr>
          <p:nvPr>
            <p:ph type="dt" sz="half" idx="10"/>
          </p:nvPr>
        </p:nvSpPr>
        <p:spPr>
          <a:xfrm>
            <a:off x="304800" y="4767264"/>
            <a:ext cx="2133600" cy="273844"/>
          </a:xfrm>
        </p:spPr>
        <p:txBody>
          <a:bodyPr/>
          <a:lstStyle/>
          <a:p>
            <a:r>
              <a:rPr lang="en-US" smtClean="0"/>
              <a:t>12/12/2013</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35</a:t>
            </a:fld>
            <a:endParaRPr lang="en-US" dirty="0"/>
          </a:p>
        </p:txBody>
      </p:sp>
    </p:spTree>
    <p:extLst>
      <p:ext uri="{BB962C8B-B14F-4D97-AF65-F5344CB8AC3E}">
        <p14:creationId xmlns:p14="http://schemas.microsoft.com/office/powerpoint/2010/main" val="2649382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36</a:t>
            </a:fld>
            <a:endParaRPr lang="en-US" dirty="0"/>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48" name="Rectangle 47"/>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54" name="Rectangle 5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57" name="Rectangle 56"/>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sp>
        <p:nvSpPr>
          <p:cNvPr id="62" name="Rectangle 6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66" name="Pictur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67" name="Picture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71" name="Rectangle 7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2603" y="2082953"/>
            <a:ext cx="1793627" cy="711634"/>
          </a:xfrm>
          <a:prstGeom prst="rect">
            <a:avLst/>
          </a:prstGeom>
          <a:noFill/>
        </p:spPr>
      </p:pic>
      <p:sp>
        <p:nvSpPr>
          <p:cNvPr id="30" name="Rectangle 29"/>
          <p:cNvSpPr/>
          <p:nvPr/>
        </p:nvSpPr>
        <p:spPr>
          <a:xfrm>
            <a:off x="3776770" y="2679282"/>
            <a:ext cx="1371600" cy="27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Tasks</a:t>
            </a:r>
            <a:endParaRPr lang="en-US" b="1" dirty="0">
              <a:solidFill>
                <a:srgbClr val="FF0000"/>
              </a:solidFill>
            </a:endParaRPr>
          </a:p>
        </p:txBody>
      </p:sp>
      <p:sp>
        <p:nvSpPr>
          <p:cNvPr id="31" name="Oval 30"/>
          <p:cNvSpPr/>
          <p:nvPr/>
        </p:nvSpPr>
        <p:spPr>
          <a:xfrm>
            <a:off x="3496482" y="1806989"/>
            <a:ext cx="1922839" cy="13148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solidFill>
                <a:schemeClr val="tx1"/>
              </a:solidFill>
            </a:endParaRPr>
          </a:p>
        </p:txBody>
      </p:sp>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33" name="Rectangle 32"/>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cxnSp>
        <p:nvCxnSpPr>
          <p:cNvPr id="18" name="Straight Arrow Connector 17"/>
          <p:cNvCxnSpPr/>
          <p:nvPr/>
        </p:nvCxnSpPr>
        <p:spPr>
          <a:xfrm>
            <a:off x="5734741" y="1726210"/>
            <a:ext cx="1388970" cy="11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108864" y="1299989"/>
            <a:ext cx="665019" cy="40942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0000"/>
                </a:solidFill>
              </a:rPr>
              <a:t>+</a:t>
            </a:r>
            <a:endParaRPr lang="en-US" sz="4800" dirty="0">
              <a:solidFill>
                <a:srgbClr val="FF0000"/>
              </a:solidFill>
            </a:endParaRPr>
          </a:p>
        </p:txBody>
      </p:sp>
      <p:sp>
        <p:nvSpPr>
          <p:cNvPr id="16" name="Right Brace 15"/>
          <p:cNvSpPr/>
          <p:nvPr/>
        </p:nvSpPr>
        <p:spPr>
          <a:xfrm>
            <a:off x="5329836" y="1009403"/>
            <a:ext cx="387042" cy="142936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230982" y="202629"/>
            <a:ext cx="1965953" cy="635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bg1"/>
                </a:solidFill>
              </a:rPr>
              <a:t>So, g </a:t>
            </a:r>
            <a:r>
              <a:rPr lang="en-US" b="1" dirty="0" smtClean="0">
                <a:solidFill>
                  <a:schemeClr val="bg1"/>
                </a:solidFill>
              </a:rPr>
              <a:t>loading is the </a:t>
            </a:r>
            <a:r>
              <a:rPr lang="en-US" b="1" dirty="0" smtClean="0">
                <a:solidFill>
                  <a:schemeClr val="bg1"/>
                </a:solidFill>
              </a:rPr>
              <a:t>flip side of </a:t>
            </a:r>
            <a:r>
              <a:rPr lang="en-US" b="1" i="1" dirty="0" smtClean="0">
                <a:solidFill>
                  <a:schemeClr val="bg1"/>
                </a:solidFill>
              </a:rPr>
              <a:t>g</a:t>
            </a:r>
            <a:endParaRPr lang="en-US" b="1" dirty="0">
              <a:solidFill>
                <a:schemeClr val="bg1"/>
              </a:solidFill>
            </a:endParaRPr>
          </a:p>
        </p:txBody>
      </p:sp>
      <p:sp>
        <p:nvSpPr>
          <p:cNvPr id="34" name="Rectangle 33"/>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35" name="Pictur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36" name="Picture 35"/>
          <p:cNvPicPr>
            <a:picLocks noChangeAspect="1"/>
          </p:cNvPicPr>
          <p:nvPr/>
        </p:nvPicPr>
        <p:blipFill rotWithShape="1">
          <a:blip r:embed="rId11"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37" name="Picture 2" descr="http://bestclipartblog.com/clipart-pics/diploma-clip-art-1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5" descr="File:Wheelchair symbol.sv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3903504" y="1806989"/>
            <a:ext cx="1075737" cy="35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rPr>
              <a:t>g </a:t>
            </a:r>
            <a:r>
              <a:rPr lang="en-US" dirty="0" smtClean="0">
                <a:solidFill>
                  <a:schemeClr val="tx1"/>
                </a:solidFill>
              </a:rPr>
              <a:t>loadings</a:t>
            </a:r>
            <a:endParaRPr lang="en-US" dirty="0">
              <a:solidFill>
                <a:schemeClr val="tx1"/>
              </a:solidFill>
            </a:endParaRPr>
          </a:p>
        </p:txBody>
      </p:sp>
    </p:spTree>
    <p:extLst>
      <p:ext uri="{BB962C8B-B14F-4D97-AF65-F5344CB8AC3E}">
        <p14:creationId xmlns:p14="http://schemas.microsoft.com/office/powerpoint/2010/main" val="15927418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noFill/>
        </p:spPr>
        <p:txBody>
          <a:bodyPr>
            <a:normAutofit/>
          </a:bodyPr>
          <a:lstStyle/>
          <a:p>
            <a:r>
              <a:rPr lang="en-US" sz="3200" dirty="0" smtClean="0"/>
              <a:t>Key finding</a:t>
            </a:r>
            <a:r>
              <a:rPr lang="en-US" sz="3200" dirty="0" smtClean="0"/>
              <a:t> #3: The </a:t>
            </a:r>
            <a:r>
              <a:rPr lang="en-US" sz="3200" dirty="0"/>
              <a:t>Complexity Dynamic</a:t>
            </a:r>
          </a:p>
        </p:txBody>
      </p:sp>
      <p:sp>
        <p:nvSpPr>
          <p:cNvPr id="138243" name="Rectangle 3"/>
          <p:cNvSpPr>
            <a:spLocks noGrp="1" noChangeArrowheads="1"/>
          </p:cNvSpPr>
          <p:nvPr>
            <p:ph type="body" sz="half" idx="1"/>
          </p:nvPr>
        </p:nvSpPr>
        <p:spPr>
          <a:xfrm>
            <a:off x="1485901" y="1428750"/>
            <a:ext cx="6172200" cy="1485900"/>
          </a:xfrm>
        </p:spPr>
        <p:txBody>
          <a:bodyPr>
            <a:normAutofit fontScale="77500" lnSpcReduction="20000"/>
          </a:bodyPr>
          <a:lstStyle/>
          <a:p>
            <a:r>
              <a:rPr lang="en-US" dirty="0"/>
              <a:t>Tasks that are more complex</a:t>
            </a:r>
          </a:p>
          <a:p>
            <a:pPr lvl="1"/>
            <a:r>
              <a:rPr lang="en-US" dirty="0"/>
              <a:t>put a bigger premium on learning-reasoning ability</a:t>
            </a:r>
          </a:p>
          <a:p>
            <a:pPr lvl="1"/>
            <a:r>
              <a:rPr lang="en-US" dirty="0"/>
              <a:t>lead to bigger differences in task performance </a:t>
            </a:r>
          </a:p>
          <a:p>
            <a:pPr lvl="1">
              <a:buFontTx/>
              <a:buNone/>
            </a:pPr>
            <a:endParaRPr lang="en-US" dirty="0"/>
          </a:p>
        </p:txBody>
      </p:sp>
      <p:pic>
        <p:nvPicPr>
          <p:cNvPr id="138244" name="Picture 4" descr="bell1-fahno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571751" y="3086102"/>
            <a:ext cx="2803922" cy="16394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8246" name="Picture 6" descr="bell1-fahno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628901" y="3543303"/>
            <a:ext cx="4972050" cy="11739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Date Placeholder 1"/>
          <p:cNvSpPr>
            <a:spLocks noGrp="1"/>
          </p:cNvSpPr>
          <p:nvPr>
            <p:ph type="dt" sz="half" idx="10"/>
          </p:nvPr>
        </p:nvSpPr>
        <p:spPr/>
        <p:txBody>
          <a:bodyPr/>
          <a:lstStyle/>
          <a:p>
            <a:r>
              <a:rPr lang="en-US" smtClean="0"/>
              <a:t>12/12/2013</a:t>
            </a:r>
            <a:endParaRPr lang="en-US"/>
          </a:p>
        </p:txBody>
      </p:sp>
      <p:sp>
        <p:nvSpPr>
          <p:cNvPr id="3" name="Slide Number Placeholder 2"/>
          <p:cNvSpPr>
            <a:spLocks noGrp="1"/>
          </p:cNvSpPr>
          <p:nvPr>
            <p:ph type="sldNum" sz="quarter" idx="12"/>
          </p:nvPr>
        </p:nvSpPr>
        <p:spPr/>
        <p:txBody>
          <a:bodyPr/>
          <a:lstStyle/>
          <a:p>
            <a:fld id="{71060C95-82A8-4EC7-B9BE-CB11EF3EEF86}" type="slidenum">
              <a:rPr lang="en-US" smtClean="0"/>
              <a:pPr/>
              <a:t>37</a:t>
            </a:fld>
            <a:endParaRPr lang="en-US"/>
          </a:p>
        </p:txBody>
      </p:sp>
      <p:sp>
        <p:nvSpPr>
          <p:cNvPr id="138251" name="Line 11"/>
          <p:cNvSpPr>
            <a:spLocks noChangeShapeType="1"/>
          </p:cNvSpPr>
          <p:nvPr/>
        </p:nvSpPr>
        <p:spPr bwMode="auto">
          <a:xfrm flipH="1">
            <a:off x="3486150" y="3600450"/>
            <a:ext cx="971550" cy="0"/>
          </a:xfrm>
          <a:prstGeom prst="line">
            <a:avLst/>
          </a:prstGeom>
          <a:noFill/>
          <a:ln w="57150">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911" tIns="43956" rIns="87911" bIns="43956"/>
          <a:lstStyle/>
          <a:p>
            <a:endParaRPr lang="en-US"/>
          </a:p>
        </p:txBody>
      </p:sp>
      <p:sp>
        <p:nvSpPr>
          <p:cNvPr id="138252" name="Line 12"/>
          <p:cNvSpPr>
            <a:spLocks noChangeShapeType="1"/>
          </p:cNvSpPr>
          <p:nvPr/>
        </p:nvSpPr>
        <p:spPr bwMode="auto">
          <a:xfrm>
            <a:off x="4171951" y="3943350"/>
            <a:ext cx="1885950" cy="0"/>
          </a:xfrm>
          <a:prstGeom prst="line">
            <a:avLst/>
          </a:prstGeom>
          <a:noFill/>
          <a:ln w="57150">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911" tIns="43956" rIns="87911" bIns="43956"/>
          <a:lstStyle/>
          <a:p>
            <a:endParaRPr lang="en-US"/>
          </a:p>
        </p:txBody>
      </p:sp>
      <p:sp>
        <p:nvSpPr>
          <p:cNvPr id="138256" name="Rectangle 16"/>
          <p:cNvSpPr>
            <a:spLocks noChangeArrowheads="1"/>
          </p:cNvSpPr>
          <p:nvPr/>
        </p:nvSpPr>
        <p:spPr bwMode="auto">
          <a:xfrm>
            <a:off x="1200150" y="3371850"/>
            <a:ext cx="1028700" cy="457200"/>
          </a:xfrm>
          <a:prstGeom prst="rect">
            <a:avLst/>
          </a:prstGeom>
          <a:noFill/>
          <a:ln w="571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11" tIns="43956" rIns="87911" bIns="43956" anchor="ctr"/>
          <a:lstStyle/>
          <a:p>
            <a:pPr algn="ctr"/>
            <a:r>
              <a:rPr lang="en-US"/>
              <a:t>Gaps</a:t>
            </a:r>
          </a:p>
        </p:txBody>
      </p:sp>
      <p:sp>
        <p:nvSpPr>
          <p:cNvPr id="138257" name="Rectangle 17"/>
          <p:cNvSpPr>
            <a:spLocks noChangeArrowheads="1"/>
          </p:cNvSpPr>
          <p:nvPr/>
        </p:nvSpPr>
        <p:spPr bwMode="auto">
          <a:xfrm>
            <a:off x="1200150" y="4400550"/>
            <a:ext cx="1028700" cy="457200"/>
          </a:xfrm>
          <a:prstGeom prst="rect">
            <a:avLst/>
          </a:prstGeom>
          <a:noFill/>
          <a:ln w="57150">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11" tIns="43956" rIns="87911" bIns="43956" anchor="ctr"/>
          <a:lstStyle/>
          <a:p>
            <a:pPr algn="ctr"/>
            <a:r>
              <a:rPr lang="en-US"/>
              <a:t>Gains</a:t>
            </a:r>
          </a:p>
        </p:txBody>
      </p:sp>
      <p:sp>
        <p:nvSpPr>
          <p:cNvPr id="138261" name="Rectangle 21"/>
          <p:cNvSpPr>
            <a:spLocks noChangeArrowheads="1"/>
          </p:cNvSpPr>
          <p:nvPr/>
        </p:nvSpPr>
        <p:spPr bwMode="auto">
          <a:xfrm>
            <a:off x="3257550" y="3314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11" tIns="43956" rIns="87911" bIns="43956" anchor="ctr"/>
          <a:lstStyle/>
          <a:p>
            <a:pPr algn="ctr"/>
            <a:r>
              <a:rPr lang="en-US" sz="2300"/>
              <a:t>A</a:t>
            </a:r>
          </a:p>
        </p:txBody>
      </p:sp>
      <p:sp>
        <p:nvSpPr>
          <p:cNvPr id="138262" name="Rectangle 22"/>
          <p:cNvSpPr>
            <a:spLocks noChangeArrowheads="1"/>
          </p:cNvSpPr>
          <p:nvPr/>
        </p:nvSpPr>
        <p:spPr bwMode="auto">
          <a:xfrm>
            <a:off x="3886200" y="37147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11" tIns="43956" rIns="87911" bIns="43956" anchor="ctr"/>
          <a:lstStyle/>
          <a:p>
            <a:pPr algn="ctr"/>
            <a:r>
              <a:rPr lang="en-US" sz="2300"/>
              <a:t>A</a:t>
            </a:r>
          </a:p>
        </p:txBody>
      </p:sp>
      <p:sp>
        <p:nvSpPr>
          <p:cNvPr id="138263" name="Rectangle 23"/>
          <p:cNvSpPr>
            <a:spLocks noChangeArrowheads="1"/>
          </p:cNvSpPr>
          <p:nvPr/>
        </p:nvSpPr>
        <p:spPr bwMode="auto">
          <a:xfrm>
            <a:off x="6115050" y="37147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11" tIns="43956" rIns="87911" bIns="43956" anchor="ctr"/>
          <a:lstStyle/>
          <a:p>
            <a:pPr algn="ctr"/>
            <a:r>
              <a:rPr lang="en-US" sz="2300"/>
              <a:t>B</a:t>
            </a:r>
          </a:p>
        </p:txBody>
      </p:sp>
      <p:sp>
        <p:nvSpPr>
          <p:cNvPr id="138264" name="Rectangle 24"/>
          <p:cNvSpPr>
            <a:spLocks noChangeArrowheads="1"/>
          </p:cNvSpPr>
          <p:nvPr/>
        </p:nvSpPr>
        <p:spPr bwMode="auto">
          <a:xfrm>
            <a:off x="4457700" y="3314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11" tIns="43956" rIns="87911" bIns="43956" anchor="ctr"/>
          <a:lstStyle/>
          <a:p>
            <a:pPr algn="ctr"/>
            <a:r>
              <a:rPr lang="en-US" sz="2300"/>
              <a:t>B</a:t>
            </a:r>
          </a:p>
        </p:txBody>
      </p:sp>
      <p:sp>
        <p:nvSpPr>
          <p:cNvPr id="138265" name="Line 25"/>
          <p:cNvSpPr>
            <a:spLocks noChangeShapeType="1"/>
          </p:cNvSpPr>
          <p:nvPr/>
        </p:nvSpPr>
        <p:spPr bwMode="auto">
          <a:xfrm>
            <a:off x="3486150" y="4743450"/>
            <a:ext cx="685800" cy="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911" tIns="43956" rIns="87911" bIns="43956"/>
          <a:lstStyle/>
          <a:p>
            <a:endParaRPr lang="en-US"/>
          </a:p>
        </p:txBody>
      </p:sp>
      <p:sp>
        <p:nvSpPr>
          <p:cNvPr id="138266" name="Line 26"/>
          <p:cNvSpPr>
            <a:spLocks noChangeShapeType="1"/>
          </p:cNvSpPr>
          <p:nvPr/>
        </p:nvSpPr>
        <p:spPr bwMode="auto">
          <a:xfrm>
            <a:off x="4457700" y="4743450"/>
            <a:ext cx="1600200" cy="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911" tIns="43956" rIns="87911" bIns="43956"/>
          <a:lstStyle/>
          <a:p>
            <a:endParaRPr lang="en-US"/>
          </a:p>
        </p:txBody>
      </p:sp>
      <p:sp>
        <p:nvSpPr>
          <p:cNvPr id="138267" name="Rectangle 27"/>
          <p:cNvSpPr>
            <a:spLocks noChangeArrowheads="1"/>
          </p:cNvSpPr>
          <p:nvPr/>
        </p:nvSpPr>
        <p:spPr bwMode="auto">
          <a:xfrm>
            <a:off x="3829050" y="44577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11" tIns="43956" rIns="87911" bIns="43956" anchor="ctr"/>
          <a:lstStyle/>
          <a:p>
            <a:pPr algn="ctr"/>
            <a:r>
              <a:rPr lang="en-US" sz="2300"/>
              <a:t>A</a:t>
            </a:r>
          </a:p>
        </p:txBody>
      </p:sp>
      <p:sp>
        <p:nvSpPr>
          <p:cNvPr id="138268" name="Rectangle 28"/>
          <p:cNvSpPr>
            <a:spLocks noChangeArrowheads="1"/>
          </p:cNvSpPr>
          <p:nvPr/>
        </p:nvSpPr>
        <p:spPr bwMode="auto">
          <a:xfrm>
            <a:off x="5715000" y="44577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11" tIns="43956" rIns="87911" bIns="43956" anchor="ctr"/>
          <a:lstStyle/>
          <a:p>
            <a:pPr algn="ctr"/>
            <a:r>
              <a:rPr lang="en-US" sz="2300"/>
              <a:t>B</a:t>
            </a:r>
          </a:p>
        </p:txBody>
      </p:sp>
      <p:sp>
        <p:nvSpPr>
          <p:cNvPr id="138269" name="Rectangle 29"/>
          <p:cNvSpPr>
            <a:spLocks noChangeArrowheads="1"/>
          </p:cNvSpPr>
          <p:nvPr/>
        </p:nvSpPr>
        <p:spPr bwMode="auto">
          <a:xfrm>
            <a:off x="6629400" y="3943350"/>
            <a:ext cx="1371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11" tIns="43956" rIns="87911" bIns="43956" anchor="ctr"/>
          <a:lstStyle/>
          <a:p>
            <a:pPr algn="ctr"/>
            <a:r>
              <a:rPr lang="en-US" sz="2000"/>
              <a:t>More complex</a:t>
            </a:r>
          </a:p>
          <a:p>
            <a:pPr algn="ctr"/>
            <a:r>
              <a:rPr lang="en-US" sz="2000"/>
              <a:t>task</a:t>
            </a:r>
          </a:p>
        </p:txBody>
      </p:sp>
      <p:sp>
        <p:nvSpPr>
          <p:cNvPr id="138271" name="Rectangle 31"/>
          <p:cNvSpPr>
            <a:spLocks noChangeArrowheads="1"/>
          </p:cNvSpPr>
          <p:nvPr/>
        </p:nvSpPr>
        <p:spPr bwMode="auto">
          <a:xfrm>
            <a:off x="3829050" y="4857750"/>
            <a:ext cx="24574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911" tIns="43956" rIns="87911" bIns="43956" anchor="ctr"/>
          <a:lstStyle/>
          <a:p>
            <a:pPr algn="ctr"/>
            <a:r>
              <a:rPr lang="en-US" sz="2000"/>
              <a:t>Performance level</a:t>
            </a:r>
          </a:p>
        </p:txBody>
      </p:sp>
      <p:sp>
        <p:nvSpPr>
          <p:cNvPr id="138272" name="Line 32"/>
          <p:cNvSpPr>
            <a:spLocks noChangeShapeType="1"/>
          </p:cNvSpPr>
          <p:nvPr/>
        </p:nvSpPr>
        <p:spPr bwMode="auto">
          <a:xfrm flipH="1">
            <a:off x="3486150" y="3600450"/>
            <a:ext cx="0" cy="1085850"/>
          </a:xfrm>
          <a:prstGeom prst="line">
            <a:avLst/>
          </a:prstGeom>
          <a:noFill/>
          <a:ln w="952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911" tIns="43956" rIns="87911" bIns="43956"/>
          <a:lstStyle/>
          <a:p>
            <a:endParaRPr lang="en-US"/>
          </a:p>
        </p:txBody>
      </p:sp>
      <p:sp>
        <p:nvSpPr>
          <p:cNvPr id="138273" name="Line 33"/>
          <p:cNvSpPr>
            <a:spLocks noChangeShapeType="1"/>
          </p:cNvSpPr>
          <p:nvPr/>
        </p:nvSpPr>
        <p:spPr bwMode="auto">
          <a:xfrm>
            <a:off x="4572000" y="360045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911" tIns="43956" rIns="87911" bIns="43956"/>
          <a:lstStyle/>
          <a:p>
            <a:endParaRPr lang="en-US"/>
          </a:p>
        </p:txBody>
      </p:sp>
      <p:sp>
        <p:nvSpPr>
          <p:cNvPr id="138274" name="Line 34"/>
          <p:cNvSpPr>
            <a:spLocks noChangeShapeType="1"/>
          </p:cNvSpPr>
          <p:nvPr/>
        </p:nvSpPr>
        <p:spPr bwMode="auto">
          <a:xfrm>
            <a:off x="4457700" y="3600450"/>
            <a:ext cx="0" cy="1143000"/>
          </a:xfrm>
          <a:prstGeom prst="line">
            <a:avLst/>
          </a:prstGeom>
          <a:noFill/>
          <a:ln w="952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911" tIns="43956" rIns="87911" bIns="43956"/>
          <a:lstStyle/>
          <a:p>
            <a:endParaRPr lang="en-US"/>
          </a:p>
        </p:txBody>
      </p:sp>
    </p:spTree>
    <p:extLst>
      <p:ext uri="{BB962C8B-B14F-4D97-AF65-F5344CB8AC3E}">
        <p14:creationId xmlns:p14="http://schemas.microsoft.com/office/powerpoint/2010/main" val="2568264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82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82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826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382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82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82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8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7" grpId="0" animBg="1"/>
      <p:bldP spid="138265" grpId="0" animBg="1"/>
      <p:bldP spid="138265" grpId="1" animBg="1"/>
      <p:bldP spid="138266" grpId="0" animBg="1"/>
      <p:bldP spid="138267" grpId="0" animBg="1"/>
      <p:bldP spid="138268" grpId="0" animBg="1"/>
      <p:bldP spid="138272" grpId="0" animBg="1"/>
      <p:bldP spid="13827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But how </a:t>
            </a:r>
            <a:r>
              <a:rPr lang="en-US" sz="3200" dirty="0" smtClean="0"/>
              <a:t>could a </a:t>
            </a:r>
            <a:r>
              <a:rPr lang="en-US" sz="3200" i="1" dirty="0" smtClean="0"/>
              <a:t>general</a:t>
            </a:r>
            <a:r>
              <a:rPr lang="en-US" sz="3200" dirty="0" smtClean="0"/>
              <a:t> intelligence ever evolve?</a:t>
            </a:r>
            <a:endParaRPr lang="en-US" sz="3200" dirty="0"/>
          </a:p>
        </p:txBody>
      </p:sp>
      <p:sp>
        <p:nvSpPr>
          <p:cNvPr id="3" name="Content Placeholder 2"/>
          <p:cNvSpPr>
            <a:spLocks noGrp="1"/>
          </p:cNvSpPr>
          <p:nvPr>
            <p:ph idx="1"/>
          </p:nvPr>
        </p:nvSpPr>
        <p:spPr>
          <a:xfrm>
            <a:off x="1836483" y="1659750"/>
            <a:ext cx="5701553" cy="2937363"/>
          </a:xfrm>
        </p:spPr>
        <p:txBody>
          <a:bodyPr>
            <a:normAutofit/>
          </a:bodyPr>
          <a:lstStyle/>
          <a:p>
            <a:pPr marL="0" indent="0">
              <a:buNone/>
            </a:pPr>
            <a:r>
              <a:rPr lang="en-US" sz="2400" dirty="0" smtClean="0"/>
              <a:t>What adaptive challenges could possibly have been so </a:t>
            </a:r>
            <a:r>
              <a:rPr lang="en-US" sz="2400" i="1" dirty="0" smtClean="0"/>
              <a:t>general</a:t>
            </a:r>
            <a:r>
              <a:rPr lang="en-US" sz="2400" dirty="0" smtClean="0"/>
              <a:t>, so </a:t>
            </a:r>
            <a:r>
              <a:rPr lang="en-US" sz="2400" dirty="0" smtClean="0"/>
              <a:t>non-specific, to evolve such a content-free, domain-general ability?? </a:t>
            </a:r>
            <a:endParaRPr lang="en-US" sz="2400" dirty="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38</a:t>
            </a:fld>
            <a:endParaRPr lang="en-US" dirty="0"/>
          </a:p>
        </p:txBody>
      </p:sp>
    </p:spTree>
    <p:extLst>
      <p:ext uri="{BB962C8B-B14F-4D97-AF65-F5344CB8AC3E}">
        <p14:creationId xmlns:p14="http://schemas.microsoft.com/office/powerpoint/2010/main" val="24809613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1333726213"/>
              </p:ext>
            </p:extLst>
          </p:nvPr>
        </p:nvGraphicFramePr>
        <p:xfrm>
          <a:off x="1535460"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7" y="4123742"/>
            <a:ext cx="1183217"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39</a:t>
            </a:fld>
            <a:endParaRPr lang="en-US" dirty="0"/>
          </a:p>
        </p:txBody>
      </p:sp>
      <p:sp>
        <p:nvSpPr>
          <p:cNvPr id="6" name="AutoShape 8" descr="http://www.clker.com/cliparts/G/R/H/K/x/7/crown-outline.svg"/>
          <p:cNvSpPr>
            <a:spLocks noChangeAspect="1" noChangeArrowheads="1"/>
          </p:cNvSpPr>
          <p:nvPr/>
        </p:nvSpPr>
        <p:spPr bwMode="auto">
          <a:xfrm>
            <a:off x="116682" y="-9084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48" name="Rectangle 47"/>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a:solidFill>
                  <a:srgbClr val="FF0000"/>
                </a:solidFill>
              </a:rPr>
              <a:t>P</a:t>
            </a:r>
            <a:r>
              <a:rPr lang="en-US" b="1" dirty="0" smtClean="0">
                <a:solidFill>
                  <a:srgbClr val="FF0000"/>
                </a:solidFill>
              </a:rPr>
              <a:t>erformance</a:t>
            </a:r>
            <a:endParaRPr lang="en-US" b="1" dirty="0">
              <a:solidFill>
                <a:srgbClr val="FF0000"/>
              </a:solidFill>
            </a:endParaRPr>
          </a:p>
        </p:txBody>
      </p:sp>
      <p:sp>
        <p:nvSpPr>
          <p:cNvPr id="52" name="Rectangle 51"/>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3" name="Picture 5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54" name="Rectangle 53"/>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pic>
        <p:nvPicPr>
          <p:cNvPr id="35" name="Picture 3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62603" y="2082953"/>
            <a:ext cx="1793627" cy="711634"/>
          </a:xfrm>
          <a:prstGeom prst="rect">
            <a:avLst/>
          </a:prstGeom>
          <a:noFill/>
          <a:ln>
            <a:noFill/>
          </a:ln>
        </p:spPr>
      </p:pic>
      <p:sp>
        <p:nvSpPr>
          <p:cNvPr id="36" name="Rectangle 35"/>
          <p:cNvSpPr/>
          <p:nvPr/>
        </p:nvSpPr>
        <p:spPr>
          <a:xfrm>
            <a:off x="3776770" y="2679282"/>
            <a:ext cx="1371600" cy="27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Tasks</a:t>
            </a:r>
            <a:endParaRPr lang="en-US" b="1" dirty="0">
              <a:solidFill>
                <a:srgbClr val="FF0000"/>
              </a:solidFill>
            </a:endParaRPr>
          </a:p>
        </p:txBody>
      </p:sp>
      <p:sp>
        <p:nvSpPr>
          <p:cNvPr id="37" name="Oval 36"/>
          <p:cNvSpPr/>
          <p:nvPr/>
        </p:nvSpPr>
        <p:spPr>
          <a:xfrm>
            <a:off x="3496482" y="1806989"/>
            <a:ext cx="1922839" cy="13148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solidFill>
                <a:schemeClr val="tx1"/>
              </a:solidFill>
            </a:endParaRPr>
          </a:p>
        </p:txBody>
      </p:sp>
      <p:sp>
        <p:nvSpPr>
          <p:cNvPr id="7" name="Left Arrow 6"/>
          <p:cNvSpPr/>
          <p:nvPr/>
        </p:nvSpPr>
        <p:spPr>
          <a:xfrm rot="1596308">
            <a:off x="4690460" y="2976311"/>
            <a:ext cx="1210987" cy="481797"/>
          </a:xfrm>
          <a:prstGeom prst="leftArrow">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FF0000"/>
                </a:solidFill>
              </a:rPr>
              <a:t>i</a:t>
            </a:r>
            <a:r>
              <a:rPr lang="en-US" sz="1400" dirty="0" smtClean="0">
                <a:solidFill>
                  <a:srgbClr val="FF0000"/>
                </a:solidFill>
              </a:rPr>
              <a:t>nnovation</a:t>
            </a:r>
            <a:endParaRPr lang="en-US" sz="1400" dirty="0">
              <a:solidFill>
                <a:srgbClr val="FF0000"/>
              </a:solidFill>
            </a:endParaRPr>
          </a:p>
        </p:txBody>
      </p:sp>
      <p:sp>
        <p:nvSpPr>
          <p:cNvPr id="40" name="Left Arrow 39"/>
          <p:cNvSpPr/>
          <p:nvPr/>
        </p:nvSpPr>
        <p:spPr>
          <a:xfrm rot="17861026">
            <a:off x="3071162" y="3292754"/>
            <a:ext cx="1342678" cy="481797"/>
          </a:xfrm>
          <a:prstGeom prst="leftArrow">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New hazards</a:t>
            </a:r>
            <a:endParaRPr lang="en-US" sz="1400" dirty="0">
              <a:solidFill>
                <a:srgbClr val="FF0000"/>
              </a:solidFill>
            </a:endParaRPr>
          </a:p>
        </p:txBody>
      </p:sp>
      <p:sp>
        <p:nvSpPr>
          <p:cNvPr id="41" name="Rectangle 40"/>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5" name="Picture 4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47" name="Picture 46"/>
          <p:cNvPicPr>
            <a:picLocks noChangeAspect="1"/>
          </p:cNvPicPr>
          <p:nvPr/>
        </p:nvPicPr>
        <p:blipFill rotWithShape="1">
          <a:blip r:embed="rId19"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55" name="Picture 2" descr="http://bestclipartblog.com/clipart-pics/diploma-clip-art-12.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5" descr="File:Wheelchair symbol.sv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a:xfrm>
            <a:off x="106426" y="73061"/>
            <a:ext cx="2338901" cy="78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sz="1600" b="1" dirty="0" smtClean="0">
                <a:solidFill>
                  <a:schemeClr val="bg1"/>
                </a:solidFill>
              </a:rPr>
              <a:t>Key finding #4:           Power </a:t>
            </a:r>
            <a:r>
              <a:rPr lang="en-US" sz="1600" b="1" dirty="0" smtClean="0">
                <a:solidFill>
                  <a:schemeClr val="bg1"/>
                </a:solidFill>
              </a:rPr>
              <a:t>of </a:t>
            </a:r>
            <a:r>
              <a:rPr lang="en-US" sz="1600" b="1" dirty="0" smtClean="0">
                <a:solidFill>
                  <a:schemeClr val="bg1"/>
                </a:solidFill>
              </a:rPr>
              <a:t>cumulating “inconsequential” effects</a:t>
            </a:r>
            <a:endParaRPr lang="en-US" sz="1600" b="1" dirty="0">
              <a:solidFill>
                <a:schemeClr val="bg1"/>
              </a:solidFill>
            </a:endParaRPr>
          </a:p>
        </p:txBody>
      </p:sp>
    </p:spTree>
    <p:extLst>
      <p:ext uri="{BB962C8B-B14F-4D97-AF65-F5344CB8AC3E}">
        <p14:creationId xmlns:p14="http://schemas.microsoft.com/office/powerpoint/2010/main" val="11626042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Actual landscape </a:t>
            </a:r>
            <a:r>
              <a:rPr lang="en-US" sz="3100" dirty="0" smtClean="0"/>
              <a:t>of odds, by outcome and IQ*</a:t>
            </a:r>
            <a:r>
              <a:rPr lang="en-US" dirty="0" smtClean="0"/>
              <a:t> </a:t>
            </a:r>
            <a:endParaRPr lang="en-US" dirty="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4</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02599884"/>
              </p:ext>
            </p:extLst>
          </p:nvPr>
        </p:nvGraphicFramePr>
        <p:xfrm>
          <a:off x="925830" y="1200150"/>
          <a:ext cx="7760970" cy="339407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607810" y="4418123"/>
            <a:ext cx="2964190" cy="1864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chemeClr val="tx1">
                    <a:lumMod val="65000"/>
                    <a:lumOff val="35000"/>
                  </a:schemeClr>
                </a:solidFill>
                <a:latin typeface="Calibri" panose="020F0502020204030204" pitchFamily="34" charset="0"/>
              </a:rPr>
              <a:t>    </a:t>
            </a:r>
            <a:r>
              <a:rPr lang="en-US" sz="1700" dirty="0" smtClean="0">
                <a:solidFill>
                  <a:schemeClr val="tx1"/>
                </a:solidFill>
                <a:latin typeface="Calibri" panose="020F0502020204030204" pitchFamily="34" charset="0"/>
              </a:rPr>
              <a:t>Ability level</a:t>
            </a:r>
            <a:endParaRPr lang="en-US" sz="1700" dirty="0">
              <a:solidFill>
                <a:schemeClr val="tx1"/>
              </a:solidFill>
              <a:latin typeface="Calibri" panose="020F0502020204030204" pitchFamily="34" charset="0"/>
            </a:endParaRPr>
          </a:p>
        </p:txBody>
      </p:sp>
      <p:sp>
        <p:nvSpPr>
          <p:cNvPr id="8" name="Rectangle 7"/>
          <p:cNvSpPr/>
          <p:nvPr/>
        </p:nvSpPr>
        <p:spPr>
          <a:xfrm>
            <a:off x="6476512" y="3680460"/>
            <a:ext cx="1517356" cy="3504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700" dirty="0">
                <a:solidFill>
                  <a:schemeClr val="tx1"/>
                </a:solidFill>
                <a:latin typeface="Calibri" panose="020F0502020204030204" pitchFamily="34" charset="0"/>
              </a:rPr>
              <a:t>O</a:t>
            </a:r>
            <a:r>
              <a:rPr lang="en-US" sz="1700" dirty="0" smtClean="0">
                <a:solidFill>
                  <a:schemeClr val="tx1"/>
                </a:solidFill>
                <a:latin typeface="Calibri" panose="020F0502020204030204" pitchFamily="34" charset="0"/>
              </a:rPr>
              <a:t>utcomes</a:t>
            </a:r>
            <a:endParaRPr lang="en-US" sz="1700" dirty="0">
              <a:solidFill>
                <a:schemeClr val="tx1"/>
              </a:solidFill>
              <a:latin typeface="Calibri" panose="020F0502020204030204" pitchFamily="34" charset="0"/>
            </a:endParaRPr>
          </a:p>
        </p:txBody>
      </p:sp>
      <p:sp>
        <p:nvSpPr>
          <p:cNvPr id="9" name="Rectangle 8"/>
          <p:cNvSpPr/>
          <p:nvPr/>
        </p:nvSpPr>
        <p:spPr>
          <a:xfrm>
            <a:off x="251460" y="2484120"/>
            <a:ext cx="968228" cy="4762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chemeClr val="tx1">
                    <a:lumMod val="65000"/>
                    <a:lumOff val="35000"/>
                  </a:schemeClr>
                </a:solidFill>
                <a:latin typeface="Calibri" panose="020F0502020204030204" pitchFamily="34" charset="0"/>
              </a:rPr>
              <a:t>    </a:t>
            </a:r>
            <a:r>
              <a:rPr lang="en-US" sz="1700" b="1" dirty="0" smtClean="0">
                <a:solidFill>
                  <a:schemeClr val="tx1"/>
                </a:solidFill>
                <a:latin typeface="Calibri" panose="020F0502020204030204" pitchFamily="34" charset="0"/>
              </a:rPr>
              <a:t>Odds</a:t>
            </a:r>
          </a:p>
          <a:p>
            <a:pPr algn="ctr"/>
            <a:r>
              <a:rPr lang="en-US" sz="1700" dirty="0" smtClean="0">
                <a:solidFill>
                  <a:schemeClr val="tx1"/>
                </a:solidFill>
                <a:latin typeface="Calibri" panose="020F0502020204030204" pitchFamily="34" charset="0"/>
              </a:rPr>
              <a:t>(yes/no)</a:t>
            </a:r>
            <a:endParaRPr lang="en-US" sz="1700" dirty="0">
              <a:solidFill>
                <a:schemeClr val="tx1"/>
              </a:solidFill>
              <a:latin typeface="Calibri" panose="020F0502020204030204" pitchFamily="34" charset="0"/>
            </a:endParaRPr>
          </a:p>
        </p:txBody>
      </p:sp>
      <p:sp>
        <p:nvSpPr>
          <p:cNvPr id="12" name="Rectangle 11"/>
          <p:cNvSpPr/>
          <p:nvPr/>
        </p:nvSpPr>
        <p:spPr>
          <a:xfrm>
            <a:off x="1497330" y="4857750"/>
            <a:ext cx="4743450" cy="194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 Source of data: Gottfredson, 1997,  p.118 (young adults) and p.116 (all adults) </a:t>
            </a:r>
            <a:endParaRPr lang="en-US" sz="1000" dirty="0">
              <a:solidFill>
                <a:schemeClr val="tx1"/>
              </a:solidFill>
            </a:endParaRPr>
          </a:p>
        </p:txBody>
      </p:sp>
      <p:sp>
        <p:nvSpPr>
          <p:cNvPr id="13" name="Rectangle 12"/>
          <p:cNvSpPr/>
          <p:nvPr/>
        </p:nvSpPr>
        <p:spPr>
          <a:xfrm>
            <a:off x="891540" y="3097530"/>
            <a:ext cx="811530" cy="14859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 50:50 </a:t>
            </a:r>
            <a:endParaRPr lang="en-US" sz="1000" dirty="0">
              <a:solidFill>
                <a:schemeClr val="tx1"/>
              </a:solidFill>
            </a:endParaRPr>
          </a:p>
        </p:txBody>
      </p:sp>
      <p:sp>
        <p:nvSpPr>
          <p:cNvPr id="14" name="Rectangle 13"/>
          <p:cNvSpPr/>
          <p:nvPr/>
        </p:nvSpPr>
        <p:spPr>
          <a:xfrm>
            <a:off x="3958585" y="1245870"/>
            <a:ext cx="4823460" cy="12382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solidFill>
                  <a:schemeClr val="bg1">
                    <a:lumMod val="85000"/>
                  </a:schemeClr>
                </a:solidFill>
              </a:rPr>
              <a:t>Sample</a:t>
            </a:r>
            <a:endParaRPr lang="en-US" sz="8800" dirty="0">
              <a:solidFill>
                <a:schemeClr val="bg1">
                  <a:lumMod val="85000"/>
                </a:schemeClr>
              </a:solidFill>
            </a:endParaRPr>
          </a:p>
        </p:txBody>
      </p:sp>
    </p:spTree>
    <p:extLst>
      <p:ext uri="{BB962C8B-B14F-4D97-AF65-F5344CB8AC3E}">
        <p14:creationId xmlns:p14="http://schemas.microsoft.com/office/powerpoint/2010/main" val="5644086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rot="3300000">
            <a:off x="5392910" y="990494"/>
            <a:ext cx="175660" cy="160659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60568" y="1117650"/>
            <a:ext cx="222758" cy="10465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620000">
            <a:off x="3826788" y="2770126"/>
            <a:ext cx="175660" cy="165478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18240000" flipH="1">
            <a:off x="3285757" y="983565"/>
            <a:ext cx="175660" cy="160659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6740000" flipV="1">
            <a:off x="5578875" y="1944347"/>
            <a:ext cx="184709" cy="16664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19500000" flipH="1">
            <a:off x="5010440" y="2794224"/>
            <a:ext cx="175660" cy="160659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4800000">
            <a:off x="3055503" y="1915829"/>
            <a:ext cx="175660" cy="160659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0" name="Diagram 69"/>
          <p:cNvGraphicFramePr/>
          <p:nvPr>
            <p:extLst/>
          </p:nvPr>
        </p:nvGraphicFramePr>
        <p:xfrm>
          <a:off x="1511710"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42" name="Rectangle 41"/>
          <p:cNvSpPr/>
          <p:nvPr/>
        </p:nvSpPr>
        <p:spPr>
          <a:xfrm>
            <a:off x="6028159"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39" name="Rectangle 38"/>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16700" y="1424932"/>
            <a:ext cx="743096" cy="568970"/>
          </a:xfrm>
          <a:prstGeom prst="rect">
            <a:avLst/>
          </a:prstGeom>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1" name="Rectangle 6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38" name="Picture 37"/>
          <p:cNvPicPr>
            <a:picLocks noChangeAspect="1"/>
          </p:cNvPicPr>
          <p:nvPr/>
        </p:nvPicPr>
        <p:blipFill rotWithShape="1">
          <a:blip r:embed="rId13"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44" name="Picture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71229" y="4718055"/>
            <a:ext cx="2057400" cy="273844"/>
          </a:xfrm>
        </p:spPr>
        <p:txBody>
          <a:bodyPr/>
          <a:lstStyle/>
          <a:p>
            <a:fld id="{4FAB73BC-B049-4115-A692-8D63A059BFB8}" type="slidenum">
              <a:rPr lang="en-US" smtClean="0"/>
              <a:t>40</a:t>
            </a:fld>
            <a:endParaRPr lang="en-US" dirty="0"/>
          </a:p>
        </p:txBody>
      </p:sp>
      <p:pic>
        <p:nvPicPr>
          <p:cNvPr id="1026" name="Picture 2" descr="http://bestclipartblog.com/clipart-pics/diploma-clip-art-12.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52340" y="1124305"/>
            <a:ext cx="759520" cy="699168"/>
          </a:xfrm>
          <a:prstGeom prst="rect">
            <a:avLst/>
          </a:prstGeom>
          <a:ln w="12700">
            <a:noFill/>
          </a:ln>
        </p:spPr>
      </p:pic>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12" name="Rectangle 11"/>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pic>
        <p:nvPicPr>
          <p:cNvPr id="55" name="Picture 35" descr="File:Wheelchair symbol.sv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781896" y="1968842"/>
            <a:ext cx="1282298" cy="120513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Task complexity</a:t>
            </a:r>
            <a:endParaRPr lang="en-US" sz="1200" b="1" dirty="0">
              <a:solidFill>
                <a:schemeClr val="tx1"/>
              </a:solidFill>
            </a:endParaRPr>
          </a:p>
        </p:txBody>
      </p:sp>
      <p:sp>
        <p:nvSpPr>
          <p:cNvPr id="56" name="Rectangle 55"/>
          <p:cNvSpPr/>
          <p:nvPr/>
        </p:nvSpPr>
        <p:spPr>
          <a:xfrm>
            <a:off x="106426" y="73061"/>
            <a:ext cx="2338901" cy="78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sz="1600" b="1" dirty="0" smtClean="0">
                <a:solidFill>
                  <a:schemeClr val="bg1"/>
                </a:solidFill>
              </a:rPr>
              <a:t>Key finding #5:           Life’s complexity turns the wheel of </a:t>
            </a:r>
            <a:r>
              <a:rPr lang="en-US" sz="1600" b="1" i="1" dirty="0" smtClean="0">
                <a:solidFill>
                  <a:schemeClr val="bg1"/>
                </a:solidFill>
              </a:rPr>
              <a:t>g</a:t>
            </a:r>
            <a:endParaRPr lang="en-US" sz="1600" b="1" dirty="0">
              <a:solidFill>
                <a:schemeClr val="bg1"/>
              </a:solidFill>
            </a:endParaRPr>
          </a:p>
        </p:txBody>
      </p:sp>
    </p:spTree>
    <p:extLst>
      <p:ext uri="{BB962C8B-B14F-4D97-AF65-F5344CB8AC3E}">
        <p14:creationId xmlns:p14="http://schemas.microsoft.com/office/powerpoint/2010/main" val="6205496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41</a:t>
            </a:fld>
            <a:endParaRPr lang="en-US" dirty="0"/>
          </a:p>
        </p:txBody>
      </p:sp>
      <p:sp>
        <p:nvSpPr>
          <p:cNvPr id="7" name="Content Placeholder 2"/>
          <p:cNvSpPr>
            <a:spLocks noGrp="1"/>
          </p:cNvSpPr>
          <p:nvPr>
            <p:ph idx="1"/>
          </p:nvPr>
        </p:nvSpPr>
        <p:spPr>
          <a:xfrm>
            <a:off x="902874" y="1781851"/>
            <a:ext cx="7180729" cy="753035"/>
          </a:xfrm>
          <a:solidFill>
            <a:schemeClr val="bg2"/>
          </a:solidFill>
          <a:ln w="12700">
            <a:solidFill>
              <a:srgbClr val="002060"/>
            </a:solidFill>
          </a:ln>
        </p:spPr>
        <p:txBody>
          <a:bodyPr>
            <a:noAutofit/>
          </a:bodyPr>
          <a:lstStyle/>
          <a:p>
            <a:pPr marL="0" indent="0" algn="ctr">
              <a:buNone/>
            </a:pPr>
            <a:r>
              <a:rPr lang="en-US" sz="4000" dirty="0"/>
              <a:t>Complexity of everyday </a:t>
            </a:r>
            <a:r>
              <a:rPr lang="en-US" sz="4000" dirty="0" smtClean="0"/>
              <a:t>life, today</a:t>
            </a:r>
            <a:endParaRPr lang="en-US" sz="4000" dirty="0"/>
          </a:p>
        </p:txBody>
      </p:sp>
    </p:spTree>
    <p:extLst>
      <p:ext uri="{BB962C8B-B14F-4D97-AF65-F5344CB8AC3E}">
        <p14:creationId xmlns:p14="http://schemas.microsoft.com/office/powerpoint/2010/main" val="581282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Typical life outcomes along IQ continuum</a:t>
            </a:r>
            <a:endParaRPr lang="en-US" sz="3200" dirty="0"/>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93" t="10148"/>
          <a:stretch/>
        </p:blipFill>
        <p:spPr>
          <a:xfrm>
            <a:off x="1423547" y="1029591"/>
            <a:ext cx="6296906" cy="3737673"/>
          </a:xfrm>
          <a:ln>
            <a:solidFill>
              <a:schemeClr val="tx1"/>
            </a:solidFill>
          </a:ln>
        </p:spPr>
      </p:pic>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42</a:t>
            </a:fld>
            <a:endParaRPr lang="en-US" dirty="0"/>
          </a:p>
        </p:txBody>
      </p:sp>
    </p:spTree>
    <p:extLst>
      <p:ext uri="{BB962C8B-B14F-4D97-AF65-F5344CB8AC3E}">
        <p14:creationId xmlns:p14="http://schemas.microsoft.com/office/powerpoint/2010/main" val="5958472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43</a:t>
            </a:fld>
            <a:endParaRPr lang="en-US" dirty="0"/>
          </a:p>
        </p:txBody>
      </p:sp>
      <p:graphicFrame>
        <p:nvGraphicFramePr>
          <p:cNvPr id="6" name="Content Placeholder 5"/>
          <p:cNvGraphicFramePr>
            <a:graphicFrameLocks noGrp="1"/>
          </p:cNvGraphicFramePr>
          <p:nvPr>
            <p:ph idx="1"/>
            <p:extLst/>
          </p:nvPr>
        </p:nvGraphicFramePr>
        <p:xfrm>
          <a:off x="925830" y="1200150"/>
          <a:ext cx="7760970" cy="339407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607810" y="4418123"/>
            <a:ext cx="2964190" cy="1864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chemeClr val="tx1">
                    <a:lumMod val="65000"/>
                    <a:lumOff val="35000"/>
                  </a:schemeClr>
                </a:solidFill>
                <a:latin typeface="Calibri" panose="020F0502020204030204" pitchFamily="34" charset="0"/>
              </a:rPr>
              <a:t>    </a:t>
            </a:r>
            <a:r>
              <a:rPr lang="en-US" sz="1700" dirty="0" smtClean="0">
                <a:solidFill>
                  <a:schemeClr val="tx1"/>
                </a:solidFill>
                <a:latin typeface="Calibri" panose="020F0502020204030204" pitchFamily="34" charset="0"/>
              </a:rPr>
              <a:t>Ability level</a:t>
            </a:r>
            <a:endParaRPr lang="en-US" sz="1700" dirty="0">
              <a:solidFill>
                <a:schemeClr val="tx1"/>
              </a:solidFill>
              <a:latin typeface="Calibri" panose="020F0502020204030204" pitchFamily="34" charset="0"/>
            </a:endParaRPr>
          </a:p>
        </p:txBody>
      </p:sp>
      <p:sp>
        <p:nvSpPr>
          <p:cNvPr id="8" name="Rectangle 7"/>
          <p:cNvSpPr/>
          <p:nvPr/>
        </p:nvSpPr>
        <p:spPr>
          <a:xfrm>
            <a:off x="6476512" y="3680460"/>
            <a:ext cx="1517356" cy="3504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700" dirty="0">
                <a:solidFill>
                  <a:schemeClr val="tx1"/>
                </a:solidFill>
                <a:latin typeface="Calibri" panose="020F0502020204030204" pitchFamily="34" charset="0"/>
              </a:rPr>
              <a:t>O</a:t>
            </a:r>
            <a:r>
              <a:rPr lang="en-US" sz="1700" dirty="0" smtClean="0">
                <a:solidFill>
                  <a:schemeClr val="tx1"/>
                </a:solidFill>
                <a:latin typeface="Calibri" panose="020F0502020204030204" pitchFamily="34" charset="0"/>
              </a:rPr>
              <a:t>utcomes</a:t>
            </a:r>
            <a:endParaRPr lang="en-US" sz="1700" dirty="0">
              <a:solidFill>
                <a:schemeClr val="tx1"/>
              </a:solidFill>
              <a:latin typeface="Calibri" panose="020F0502020204030204" pitchFamily="34" charset="0"/>
            </a:endParaRPr>
          </a:p>
        </p:txBody>
      </p:sp>
      <p:sp>
        <p:nvSpPr>
          <p:cNvPr id="9" name="Rectangle 8"/>
          <p:cNvSpPr/>
          <p:nvPr/>
        </p:nvSpPr>
        <p:spPr>
          <a:xfrm>
            <a:off x="251460" y="2484120"/>
            <a:ext cx="968228" cy="4762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chemeClr val="tx1">
                    <a:lumMod val="65000"/>
                    <a:lumOff val="35000"/>
                  </a:schemeClr>
                </a:solidFill>
                <a:latin typeface="Calibri" panose="020F0502020204030204" pitchFamily="34" charset="0"/>
              </a:rPr>
              <a:t>    </a:t>
            </a:r>
            <a:r>
              <a:rPr lang="en-US" sz="1700" b="1" dirty="0" smtClean="0">
                <a:solidFill>
                  <a:schemeClr val="tx1"/>
                </a:solidFill>
                <a:latin typeface="Calibri" panose="020F0502020204030204" pitchFamily="34" charset="0"/>
              </a:rPr>
              <a:t>Odds</a:t>
            </a:r>
          </a:p>
          <a:p>
            <a:pPr algn="ctr"/>
            <a:r>
              <a:rPr lang="en-US" sz="1700" dirty="0" smtClean="0">
                <a:solidFill>
                  <a:schemeClr val="tx1"/>
                </a:solidFill>
                <a:latin typeface="Calibri" panose="020F0502020204030204" pitchFamily="34" charset="0"/>
              </a:rPr>
              <a:t>(yes/no)</a:t>
            </a:r>
            <a:endParaRPr lang="en-US" sz="1700" dirty="0">
              <a:solidFill>
                <a:schemeClr val="tx1"/>
              </a:solidFill>
              <a:latin typeface="Calibri" panose="020F0502020204030204" pitchFamily="34" charset="0"/>
            </a:endParaRPr>
          </a:p>
        </p:txBody>
      </p:sp>
      <p:sp>
        <p:nvSpPr>
          <p:cNvPr id="12" name="Rectangle 11"/>
          <p:cNvSpPr/>
          <p:nvPr/>
        </p:nvSpPr>
        <p:spPr>
          <a:xfrm>
            <a:off x="1857548" y="4846798"/>
            <a:ext cx="4743450" cy="1943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 Source of data: Gottfredson, 1997,  p.118 (young adults) and p.116 (all adults) </a:t>
            </a:r>
            <a:endParaRPr lang="en-US" sz="1000" dirty="0">
              <a:solidFill>
                <a:schemeClr val="tx1"/>
              </a:solidFill>
            </a:endParaRPr>
          </a:p>
        </p:txBody>
      </p:sp>
      <p:sp>
        <p:nvSpPr>
          <p:cNvPr id="13" name="Rectangle 12"/>
          <p:cNvSpPr/>
          <p:nvPr/>
        </p:nvSpPr>
        <p:spPr>
          <a:xfrm>
            <a:off x="891540" y="3097530"/>
            <a:ext cx="811530" cy="14859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 50:50 </a:t>
            </a:r>
            <a:endParaRPr lang="en-US" sz="1000" dirty="0">
              <a:solidFill>
                <a:schemeClr val="tx1"/>
              </a:solidFill>
            </a:endParaRPr>
          </a:p>
        </p:txBody>
      </p:sp>
      <p:sp>
        <p:nvSpPr>
          <p:cNvPr id="14" name="Rectangle 13"/>
          <p:cNvSpPr/>
          <p:nvPr/>
        </p:nvSpPr>
        <p:spPr>
          <a:xfrm>
            <a:off x="3958585" y="1245870"/>
            <a:ext cx="4823460" cy="12382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solidFill>
                  <a:schemeClr val="bg1">
                    <a:lumMod val="85000"/>
                  </a:schemeClr>
                </a:solidFill>
              </a:rPr>
              <a:t>Sample</a:t>
            </a:r>
            <a:endParaRPr lang="en-US" sz="8800" dirty="0">
              <a:solidFill>
                <a:schemeClr val="bg1">
                  <a:lumMod val="85000"/>
                </a:schemeClr>
              </a:solidFill>
            </a:endParaRPr>
          </a:p>
        </p:txBody>
      </p:sp>
      <p:sp>
        <p:nvSpPr>
          <p:cNvPr id="15" name="Rectangle 14"/>
          <p:cNvSpPr/>
          <p:nvPr/>
        </p:nvSpPr>
        <p:spPr>
          <a:xfrm>
            <a:off x="1308637" y="-22813"/>
            <a:ext cx="6608269" cy="5528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Landscape of cognitive error </a:t>
            </a:r>
            <a:r>
              <a:rPr lang="en-US" sz="2400" dirty="0" smtClean="0">
                <a:solidFill>
                  <a:schemeClr val="tx1"/>
                </a:solidFill>
              </a:rPr>
              <a:t>on </a:t>
            </a:r>
            <a:r>
              <a:rPr lang="en-US" sz="2400" dirty="0" smtClean="0">
                <a:solidFill>
                  <a:schemeClr val="tx1"/>
                </a:solidFill>
              </a:rPr>
              <a:t>everyday tasks*</a:t>
            </a:r>
          </a:p>
        </p:txBody>
      </p:sp>
      <p:sp>
        <p:nvSpPr>
          <p:cNvPr id="3" name="Rectangle 2"/>
          <p:cNvSpPr/>
          <p:nvPr/>
        </p:nvSpPr>
        <p:spPr>
          <a:xfrm rot="20469403">
            <a:off x="2249035" y="684527"/>
            <a:ext cx="3889829" cy="616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rPr>
              <a:t>Recall this</a:t>
            </a:r>
            <a:endParaRPr lang="en-US" sz="3200" dirty="0">
              <a:solidFill>
                <a:srgbClr val="002060"/>
              </a:solidFill>
            </a:endParaRPr>
          </a:p>
        </p:txBody>
      </p:sp>
    </p:spTree>
    <p:extLst>
      <p:ext uri="{BB962C8B-B14F-4D97-AF65-F5344CB8AC3E}">
        <p14:creationId xmlns:p14="http://schemas.microsoft.com/office/powerpoint/2010/main" val="2221654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9465" t="6356" r="19942" b="5455"/>
          <a:stretch/>
        </p:blipFill>
        <p:spPr bwMode="auto">
          <a:xfrm>
            <a:off x="6399650" y="2466113"/>
            <a:ext cx="2585023" cy="23011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531" name="Picture 3"/>
          <p:cNvPicPr>
            <a:picLocks noGrp="1" noChangeAspect="1" noChangeArrowheads="1"/>
          </p:cNvPicPr>
          <p:nvPr>
            <p:ph sz="quarter" idx="4"/>
          </p:nvPr>
        </p:nvPicPr>
        <p:blipFill rotWithShape="1">
          <a:blip r:embed="rId4">
            <a:extLst>
              <a:ext uri="{28A0092B-C50C-407E-A947-70E740481C1C}">
                <a14:useLocalDpi xmlns:a14="http://schemas.microsoft.com/office/drawing/2010/main" val="0"/>
              </a:ext>
            </a:extLst>
          </a:blip>
          <a:srcRect l="6936" t="12015" r="12134" b="15410"/>
          <a:stretch/>
        </p:blipFill>
        <p:spPr bwMode="auto">
          <a:xfrm>
            <a:off x="637312" y="581890"/>
            <a:ext cx="2667000" cy="1558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r>
              <a:rPr lang="en-US" smtClean="0"/>
              <a:t>12/12/2013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44</a:t>
            </a:fld>
            <a:endParaRPr lang="en-US" dirty="0"/>
          </a:p>
        </p:txBody>
      </p:sp>
      <p:sp>
        <p:nvSpPr>
          <p:cNvPr id="10" name="Rectangle 9"/>
          <p:cNvSpPr/>
          <p:nvPr/>
        </p:nvSpPr>
        <p:spPr>
          <a:xfrm>
            <a:off x="5417127" y="0"/>
            <a:ext cx="3826039" cy="36934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Examples of everyday tasks</a:t>
            </a:r>
            <a:r>
              <a:rPr lang="en-US" sz="2400" dirty="0" smtClean="0">
                <a:solidFill>
                  <a:schemeClr val="tx2">
                    <a:lumMod val="75000"/>
                  </a:schemeClr>
                </a:solidFill>
              </a:rPr>
              <a:t>*</a:t>
            </a:r>
          </a:p>
        </p:txBody>
      </p:sp>
      <p:sp>
        <p:nvSpPr>
          <p:cNvPr id="2" name="Rectangle 1"/>
          <p:cNvSpPr/>
          <p:nvPr/>
        </p:nvSpPr>
        <p:spPr>
          <a:xfrm>
            <a:off x="2123751" y="4817525"/>
            <a:ext cx="4585855" cy="1995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2">
                    <a:lumMod val="75000"/>
                  </a:schemeClr>
                </a:solidFill>
              </a:rPr>
              <a:t>*Items on 1993 National Adult Literacy Survey (NALS)</a:t>
            </a:r>
            <a:endParaRPr lang="en-US" sz="1000" dirty="0">
              <a:solidFill>
                <a:schemeClr val="tx2">
                  <a:lumMod val="75000"/>
                </a:schemeClr>
              </a:solidFill>
            </a:endParaRPr>
          </a:p>
        </p:txBody>
      </p:sp>
      <p:sp>
        <p:nvSpPr>
          <p:cNvPr id="7" name="Rectangle 6"/>
          <p:cNvSpPr/>
          <p:nvPr/>
        </p:nvSpPr>
        <p:spPr>
          <a:xfrm>
            <a:off x="1541321" y="429841"/>
            <a:ext cx="858982" cy="13854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75000"/>
                  </a:schemeClr>
                </a:solidFill>
              </a:rPr>
              <a:t>Level 1</a:t>
            </a:r>
            <a:endParaRPr lang="en-US" sz="1200" dirty="0">
              <a:solidFill>
                <a:schemeClr val="tx2">
                  <a:lumMod val="75000"/>
                </a:schemeClr>
              </a:solidFill>
            </a:endParaRPr>
          </a:p>
        </p:txBody>
      </p:sp>
      <p:sp>
        <p:nvSpPr>
          <p:cNvPr id="13" name="Rectangle 12"/>
          <p:cNvSpPr/>
          <p:nvPr/>
        </p:nvSpPr>
        <p:spPr>
          <a:xfrm>
            <a:off x="4879358" y="549192"/>
            <a:ext cx="858982" cy="13854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75000"/>
                  </a:schemeClr>
                </a:solidFill>
              </a:rPr>
              <a:t>Level 2</a:t>
            </a:r>
            <a:endParaRPr lang="en-US" sz="1200" dirty="0">
              <a:solidFill>
                <a:schemeClr val="tx2">
                  <a:lumMod val="75000"/>
                </a:schemeClr>
              </a:solidFill>
            </a:endParaRPr>
          </a:p>
        </p:txBody>
      </p:sp>
      <p:sp>
        <p:nvSpPr>
          <p:cNvPr id="14" name="Rectangle 13"/>
          <p:cNvSpPr/>
          <p:nvPr/>
        </p:nvSpPr>
        <p:spPr>
          <a:xfrm>
            <a:off x="1427014" y="2433306"/>
            <a:ext cx="858982" cy="13854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75000"/>
                  </a:schemeClr>
                </a:solidFill>
              </a:rPr>
              <a:t>Level 3</a:t>
            </a:r>
            <a:endParaRPr lang="en-US" sz="1200" dirty="0">
              <a:solidFill>
                <a:schemeClr val="tx2">
                  <a:lumMod val="75000"/>
                </a:schemeClr>
              </a:solidFill>
            </a:endParaRPr>
          </a:p>
        </p:txBody>
      </p:sp>
      <p:sp>
        <p:nvSpPr>
          <p:cNvPr id="16" name="Rectangle 15"/>
          <p:cNvSpPr/>
          <p:nvPr/>
        </p:nvSpPr>
        <p:spPr>
          <a:xfrm>
            <a:off x="4490881" y="2260509"/>
            <a:ext cx="858982" cy="13854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75000"/>
                  </a:schemeClr>
                </a:solidFill>
              </a:rPr>
              <a:t>Level 4</a:t>
            </a:r>
            <a:endParaRPr lang="en-US" sz="1200" dirty="0">
              <a:solidFill>
                <a:schemeClr val="tx2">
                  <a:lumMod val="75000"/>
                </a:schemeClr>
              </a:solidFill>
            </a:endParaRPr>
          </a:p>
        </p:txBody>
      </p:sp>
      <p:sp>
        <p:nvSpPr>
          <p:cNvPr id="18" name="Rectangle 17"/>
          <p:cNvSpPr/>
          <p:nvPr/>
        </p:nvSpPr>
        <p:spPr>
          <a:xfrm>
            <a:off x="7190509" y="2011439"/>
            <a:ext cx="858982" cy="13854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75000"/>
                  </a:schemeClr>
                </a:solidFill>
              </a:rPr>
              <a:t>Level 5</a:t>
            </a:r>
            <a:endParaRPr lang="en-US" sz="1200" dirty="0">
              <a:solidFill>
                <a:schemeClr val="tx2">
                  <a:lumMod val="75000"/>
                </a:schemeClr>
              </a:solidFill>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8142" t="7375" r="11023" b="5431"/>
          <a:stretch/>
        </p:blipFill>
        <p:spPr>
          <a:xfrm>
            <a:off x="3740728" y="2401962"/>
            <a:ext cx="2276190" cy="2350145"/>
          </a:xfrm>
          <a:prstGeom prst="rect">
            <a:avLst/>
          </a:prstGeom>
          <a:ln>
            <a:solidFill>
              <a:schemeClr val="tx1"/>
            </a:solidFill>
          </a:ln>
        </p:spPr>
      </p:pic>
      <p:pic>
        <p:nvPicPr>
          <p:cNvPr id="15053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253" t="9292" r="2737" b="10767"/>
          <a:stretch/>
        </p:blipFill>
        <p:spPr bwMode="auto">
          <a:xfrm>
            <a:off x="3539842" y="693730"/>
            <a:ext cx="3495341" cy="13290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a:spLocks noGrp="1"/>
          </p:cNvSpPr>
          <p:nvPr/>
        </p:nvSpPr>
        <p:spPr bwMode="auto">
          <a:xfrm>
            <a:off x="6392722" y="2147454"/>
            <a:ext cx="2585023" cy="309241"/>
          </a:xfrm>
          <a:prstGeom prst="rect">
            <a:avLst/>
          </a:prstGeom>
          <a:solidFill>
            <a:schemeClr val="bg1"/>
          </a:solidFill>
          <a:ln w="9525">
            <a:solidFill>
              <a:srgbClr val="000000"/>
            </a:solidFill>
            <a:miter lim="800000"/>
            <a:headEnd/>
            <a:tailEnd/>
          </a:ln>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eaLnBrk="1" hangingPunct="1"/>
            <a:r>
              <a:rPr lang="en-US" sz="800" dirty="0" smtClean="0">
                <a:solidFill>
                  <a:schemeClr val="tx1"/>
                </a:solidFill>
              </a:rPr>
              <a:t>Your </a:t>
            </a:r>
            <a:r>
              <a:rPr lang="en-US" sz="800" dirty="0" smtClean="0">
                <a:solidFill>
                  <a:schemeClr val="tx1"/>
                </a:solidFill>
              </a:rPr>
              <a:t>child is 11 years old and weighs 85 pounds. How many 80 mg tablets can you give in 24-hr period</a:t>
            </a:r>
            <a:r>
              <a:rPr lang="en-US" sz="800" dirty="0" smtClean="0">
                <a:solidFill>
                  <a:schemeClr val="tx1"/>
                </a:solidFill>
              </a:rPr>
              <a:t>?</a:t>
            </a:r>
            <a:endParaRPr lang="en-US" sz="800" dirty="0" smtClean="0">
              <a:solidFill>
                <a:schemeClr val="tx1"/>
              </a:solidFill>
            </a:endParaRPr>
          </a:p>
        </p:txBody>
      </p:sp>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t="3548"/>
          <a:stretch/>
        </p:blipFill>
        <p:spPr>
          <a:xfrm>
            <a:off x="323142" y="2576947"/>
            <a:ext cx="2955921" cy="2178294"/>
          </a:xfrm>
          <a:prstGeom prst="rect">
            <a:avLst/>
          </a:prstGeom>
          <a:ln>
            <a:solidFill>
              <a:schemeClr val="tx1"/>
            </a:solidFill>
          </a:ln>
        </p:spPr>
      </p:pic>
    </p:spTree>
    <p:extLst>
      <p:ext uri="{BB962C8B-B14F-4D97-AF65-F5344CB8AC3E}">
        <p14:creationId xmlns:p14="http://schemas.microsoft.com/office/powerpoint/2010/main" val="37249435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3957641" y="2431258"/>
          <a:ext cx="1227137" cy="279797"/>
        </p:xfrm>
        <a:graphic>
          <a:graphicData uri="http://schemas.openxmlformats.org/presentationml/2006/ole">
            <mc:AlternateContent xmlns:mc="http://schemas.openxmlformats.org/markup-compatibility/2006">
              <mc:Choice xmlns:v="urn:schemas-microsoft-com:vml" Requires="v">
                <p:oleObj spid="_x0000_s16504" name="Worksheet" r:id="rId4" imgW="1226753" imgH="373285" progId="Excel.Sheet.12">
                  <p:embed/>
                </p:oleObj>
              </mc:Choice>
              <mc:Fallback>
                <p:oleObj name="Worksheet" r:id="rId4" imgW="1226753" imgH="373285" progId="Excel.Sheet.12">
                  <p:embed/>
                  <p:pic>
                    <p:nvPicPr>
                      <p:cNvPr id="0" name=""/>
                      <p:cNvPicPr/>
                      <p:nvPr/>
                    </p:nvPicPr>
                    <p:blipFill>
                      <a:blip r:embed="rId5"/>
                      <a:stretch>
                        <a:fillRect/>
                      </a:stretch>
                    </p:blipFill>
                    <p:spPr>
                      <a:xfrm>
                        <a:off x="3957641" y="2431258"/>
                        <a:ext cx="1227137" cy="279797"/>
                      </a:xfrm>
                      <a:prstGeom prst="rect">
                        <a:avLst/>
                      </a:prstGeom>
                    </p:spPr>
                  </p:pic>
                </p:oleObj>
              </mc:Fallback>
            </mc:AlternateContent>
          </a:graphicData>
        </a:graphic>
      </p:graphicFrame>
      <p:graphicFrame>
        <p:nvGraphicFramePr>
          <p:cNvPr id="5" name="Chart 4"/>
          <p:cNvGraphicFramePr/>
          <p:nvPr>
            <p:extLst/>
          </p:nvPr>
        </p:nvGraphicFramePr>
        <p:xfrm>
          <a:off x="1558973" y="429768"/>
          <a:ext cx="6096000" cy="3619720"/>
        </p:xfrm>
        <a:graphic>
          <a:graphicData uri="http://schemas.openxmlformats.org/drawingml/2006/chart">
            <c:chart xmlns:c="http://schemas.openxmlformats.org/drawingml/2006/chart" xmlns:r="http://schemas.openxmlformats.org/officeDocument/2006/relationships" r:id="rId6"/>
          </a:graphicData>
        </a:graphic>
      </p:graphicFrame>
      <p:sp>
        <p:nvSpPr>
          <p:cNvPr id="9" name="Rectangle 8"/>
          <p:cNvSpPr/>
          <p:nvPr/>
        </p:nvSpPr>
        <p:spPr>
          <a:xfrm>
            <a:off x="877826" y="1285753"/>
            <a:ext cx="1148225" cy="12006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85000"/>
                    <a:lumOff val="15000"/>
                  </a:schemeClr>
                </a:solidFill>
                <a:effectLst/>
              </a:rPr>
              <a:t>Error rate (%)</a:t>
            </a:r>
          </a:p>
          <a:p>
            <a:pPr algn="ctr"/>
            <a:endParaRPr lang="en-US" sz="1600" dirty="0">
              <a:solidFill>
                <a:schemeClr val="tx1">
                  <a:lumMod val="65000"/>
                  <a:lumOff val="35000"/>
                </a:schemeClr>
              </a:solidFill>
              <a:effectLst/>
              <a:latin typeface="Futura Book"/>
            </a:endParaRPr>
          </a:p>
        </p:txBody>
      </p:sp>
      <p:sp>
        <p:nvSpPr>
          <p:cNvPr id="29" name="Rectangle 28"/>
          <p:cNvSpPr/>
          <p:nvPr/>
        </p:nvSpPr>
        <p:spPr>
          <a:xfrm>
            <a:off x="3487444" y="2955454"/>
            <a:ext cx="423590" cy="1877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schemeClr val="tx1">
                  <a:lumMod val="75000"/>
                  <a:lumOff val="25000"/>
                </a:schemeClr>
              </a:solidFill>
              <a:latin typeface="Futura Book"/>
            </a:endParaRPr>
          </a:p>
        </p:txBody>
      </p:sp>
      <p:sp>
        <p:nvSpPr>
          <p:cNvPr id="30" name="Rectangle 29"/>
          <p:cNvSpPr/>
          <p:nvPr/>
        </p:nvSpPr>
        <p:spPr>
          <a:xfrm>
            <a:off x="3336783" y="3183392"/>
            <a:ext cx="283037" cy="2612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002060"/>
                </a:solidFill>
                <a:latin typeface="Futura Book"/>
              </a:rPr>
              <a:t>2</a:t>
            </a:r>
            <a:endParaRPr lang="en-US" sz="1400" b="1" dirty="0">
              <a:solidFill>
                <a:srgbClr val="002060"/>
              </a:solidFill>
              <a:latin typeface="Futura Book"/>
            </a:endParaRPr>
          </a:p>
        </p:txBody>
      </p:sp>
      <p:sp>
        <p:nvSpPr>
          <p:cNvPr id="32" name="Rectangle 31"/>
          <p:cNvSpPr/>
          <p:nvPr/>
        </p:nvSpPr>
        <p:spPr>
          <a:xfrm>
            <a:off x="3911034" y="3251440"/>
            <a:ext cx="283037" cy="1877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002060"/>
                </a:solidFill>
                <a:latin typeface="Futura Book"/>
              </a:rPr>
              <a:t>3</a:t>
            </a:r>
            <a:endParaRPr lang="en-US" sz="1400" b="1" dirty="0">
              <a:solidFill>
                <a:srgbClr val="002060"/>
              </a:solidFill>
              <a:latin typeface="Futura Book"/>
            </a:endParaRPr>
          </a:p>
        </p:txBody>
      </p:sp>
      <p:sp>
        <p:nvSpPr>
          <p:cNvPr id="33" name="Rectangle 32"/>
          <p:cNvSpPr/>
          <p:nvPr/>
        </p:nvSpPr>
        <p:spPr>
          <a:xfrm>
            <a:off x="4430409" y="3334817"/>
            <a:ext cx="283037" cy="1877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002060"/>
                </a:solidFill>
                <a:latin typeface="Futura Book"/>
              </a:rPr>
              <a:t>4</a:t>
            </a:r>
            <a:endParaRPr lang="en-US" sz="1400" b="1" dirty="0">
              <a:solidFill>
                <a:srgbClr val="002060"/>
              </a:solidFill>
              <a:latin typeface="Futura Book"/>
            </a:endParaRPr>
          </a:p>
        </p:txBody>
      </p:sp>
      <p:sp>
        <p:nvSpPr>
          <p:cNvPr id="34" name="Rectangle 33"/>
          <p:cNvSpPr/>
          <p:nvPr/>
        </p:nvSpPr>
        <p:spPr>
          <a:xfrm>
            <a:off x="5032372" y="3404204"/>
            <a:ext cx="283037" cy="236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002060"/>
                </a:solidFill>
                <a:latin typeface="Futura Book"/>
              </a:rPr>
              <a:t>5</a:t>
            </a:r>
            <a:endParaRPr lang="en-US" sz="1400" b="1" dirty="0">
              <a:solidFill>
                <a:srgbClr val="002060"/>
              </a:solidFill>
              <a:latin typeface="Futura Book"/>
            </a:endParaRPr>
          </a:p>
        </p:txBody>
      </p:sp>
      <p:sp>
        <p:nvSpPr>
          <p:cNvPr id="42" name="Rectangle 41"/>
          <p:cNvSpPr/>
          <p:nvPr/>
        </p:nvSpPr>
        <p:spPr>
          <a:xfrm>
            <a:off x="1308637" y="-22813"/>
            <a:ext cx="6608269" cy="5528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Landscape of cognitive error </a:t>
            </a:r>
            <a:r>
              <a:rPr lang="en-US" sz="2400" dirty="0" smtClean="0">
                <a:solidFill>
                  <a:schemeClr val="tx1"/>
                </a:solidFill>
              </a:rPr>
              <a:t>on </a:t>
            </a:r>
            <a:r>
              <a:rPr lang="en-US" sz="2400" dirty="0" smtClean="0">
                <a:solidFill>
                  <a:schemeClr val="tx1"/>
                </a:solidFill>
              </a:rPr>
              <a:t>everyday tasks*</a:t>
            </a:r>
          </a:p>
        </p:txBody>
      </p:sp>
      <p:sp>
        <p:nvSpPr>
          <p:cNvPr id="28" name="Oval 27"/>
          <p:cNvSpPr/>
          <p:nvPr/>
        </p:nvSpPr>
        <p:spPr>
          <a:xfrm>
            <a:off x="4347103" y="2510373"/>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36" name="Oval 35"/>
          <p:cNvSpPr/>
          <p:nvPr/>
        </p:nvSpPr>
        <p:spPr>
          <a:xfrm>
            <a:off x="3619820" y="2622295"/>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37" name="Oval 36"/>
          <p:cNvSpPr/>
          <p:nvPr/>
        </p:nvSpPr>
        <p:spPr>
          <a:xfrm>
            <a:off x="2830299" y="2739826"/>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45" name="Oval 44"/>
          <p:cNvSpPr/>
          <p:nvPr/>
        </p:nvSpPr>
        <p:spPr>
          <a:xfrm>
            <a:off x="5062193" y="2391868"/>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46" name="Oval 45"/>
          <p:cNvSpPr/>
          <p:nvPr/>
        </p:nvSpPr>
        <p:spPr>
          <a:xfrm>
            <a:off x="5726657" y="2323960"/>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3" name="Rectangle 2"/>
          <p:cNvSpPr/>
          <p:nvPr/>
        </p:nvSpPr>
        <p:spPr>
          <a:xfrm>
            <a:off x="1614117" y="4864608"/>
            <a:ext cx="4410578" cy="237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tx1"/>
                </a:solidFill>
              </a:rPr>
              <a:t>*Source of data: National Adult Literacy Survey (NALS), ages </a:t>
            </a:r>
            <a:r>
              <a:rPr lang="en-US" sz="600" dirty="0">
                <a:solidFill>
                  <a:schemeClr val="tx1"/>
                </a:solidFill>
              </a:rPr>
              <a:t>16-65</a:t>
            </a:r>
            <a:r>
              <a:rPr lang="en-US" sz="600" dirty="0" smtClean="0">
                <a:solidFill>
                  <a:schemeClr val="tx1"/>
                </a:solidFill>
              </a:rPr>
              <a:t>., Kirsch et al. (1993)</a:t>
            </a:r>
            <a:endParaRPr lang="en-US" sz="600" dirty="0">
              <a:solidFill>
                <a:schemeClr val="tx1"/>
              </a:solidFill>
            </a:endParaRPr>
          </a:p>
        </p:txBody>
      </p:sp>
      <p:sp>
        <p:nvSpPr>
          <p:cNvPr id="2" name="Date Placeholder 1"/>
          <p:cNvSpPr>
            <a:spLocks noGrp="1"/>
          </p:cNvSpPr>
          <p:nvPr>
            <p:ph type="dt" sz="half" idx="10"/>
          </p:nvPr>
        </p:nvSpPr>
        <p:spPr/>
        <p:txBody>
          <a:bodyPr/>
          <a:lstStyle/>
          <a:p>
            <a:r>
              <a:rPr lang="en-US" smtClean="0"/>
              <a:t>12/12/2013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45</a:t>
            </a:fld>
            <a:endParaRPr lang="en-US" dirty="0"/>
          </a:p>
        </p:txBody>
      </p:sp>
      <p:sp>
        <p:nvSpPr>
          <p:cNvPr id="7" name="Rectangle 6"/>
          <p:cNvSpPr/>
          <p:nvPr/>
        </p:nvSpPr>
        <p:spPr>
          <a:xfrm>
            <a:off x="5634990" y="1872085"/>
            <a:ext cx="3509010" cy="2121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Difficulty level </a:t>
            </a:r>
          </a:p>
          <a:p>
            <a:pPr algn="ctr"/>
            <a:r>
              <a:rPr lang="en-US" sz="1400" dirty="0" smtClean="0">
                <a:solidFill>
                  <a:schemeClr val="tx1"/>
                </a:solidFill>
              </a:rPr>
              <a:t>(sample </a:t>
            </a:r>
            <a:r>
              <a:rPr lang="en-US" sz="1400" dirty="0" smtClean="0">
                <a:solidFill>
                  <a:schemeClr val="tx1"/>
                </a:solidFill>
              </a:rPr>
              <a:t>literacy tasks</a:t>
            </a:r>
            <a:r>
              <a:rPr lang="en-US" sz="1400" dirty="0" smtClean="0">
                <a:solidFill>
                  <a:schemeClr val="tx1"/>
                </a:solidFill>
              </a:rPr>
              <a:t>)</a:t>
            </a:r>
          </a:p>
          <a:p>
            <a:pPr algn="ctr"/>
            <a:endParaRPr lang="en-US" sz="1100" dirty="0" smtClean="0">
              <a:solidFill>
                <a:schemeClr val="tx1"/>
              </a:solidFill>
            </a:endParaRPr>
          </a:p>
          <a:p>
            <a:r>
              <a:rPr lang="en-US" sz="1400" dirty="0" smtClean="0">
                <a:solidFill>
                  <a:schemeClr val="tx1"/>
                </a:solidFill>
              </a:rPr>
              <a:t>                 Interpret brief phrase in long article</a:t>
            </a:r>
            <a:endParaRPr lang="en-US" sz="1400" dirty="0">
              <a:solidFill>
                <a:schemeClr val="tx1"/>
              </a:solidFill>
            </a:endParaRPr>
          </a:p>
          <a:p>
            <a:r>
              <a:rPr lang="en-US" sz="1400" dirty="0" smtClean="0">
                <a:solidFill>
                  <a:schemeClr val="tx1"/>
                </a:solidFill>
              </a:rPr>
              <a:t>              Calculate discount on bill paid early</a:t>
            </a:r>
          </a:p>
          <a:p>
            <a:r>
              <a:rPr lang="en-US" sz="1400" dirty="0" smtClean="0">
                <a:solidFill>
                  <a:schemeClr val="tx1"/>
                </a:solidFill>
              </a:rPr>
              <a:t>           Write letter explaining error in bill</a:t>
            </a:r>
            <a:endParaRPr lang="en-US" sz="1400" dirty="0">
              <a:solidFill>
                <a:schemeClr val="tx1"/>
              </a:solidFill>
            </a:endParaRPr>
          </a:p>
          <a:p>
            <a:r>
              <a:rPr lang="en-US" sz="1400" dirty="0" smtClean="0">
                <a:solidFill>
                  <a:schemeClr val="tx1"/>
                </a:solidFill>
              </a:rPr>
              <a:t>       Total </a:t>
            </a:r>
            <a:r>
              <a:rPr lang="en-US" sz="1400" dirty="0" smtClean="0">
                <a:solidFill>
                  <a:schemeClr val="tx1"/>
                </a:solidFill>
              </a:rPr>
              <a:t>the costs </a:t>
            </a:r>
            <a:r>
              <a:rPr lang="en-US" sz="1400" dirty="0" smtClean="0">
                <a:solidFill>
                  <a:schemeClr val="tx1"/>
                </a:solidFill>
              </a:rPr>
              <a:t>on order form</a:t>
            </a:r>
          </a:p>
          <a:p>
            <a:r>
              <a:rPr lang="en-US" sz="1400" dirty="0" smtClean="0">
                <a:solidFill>
                  <a:schemeClr val="tx1"/>
                </a:solidFill>
              </a:rPr>
              <a:t>   Find meeting time on form</a:t>
            </a:r>
            <a:endParaRPr lang="en-US" sz="1400" dirty="0">
              <a:solidFill>
                <a:schemeClr val="tx1"/>
              </a:solidFill>
            </a:endParaRPr>
          </a:p>
          <a:p>
            <a:pPr algn="ctr"/>
            <a:endParaRPr lang="en-US" sz="1400" dirty="0" smtClean="0">
              <a:solidFill>
                <a:schemeClr val="tx1"/>
              </a:solidFill>
            </a:endParaRPr>
          </a:p>
          <a:p>
            <a:pPr algn="ctr"/>
            <a:endParaRPr lang="en-US" sz="1400" dirty="0">
              <a:solidFill>
                <a:schemeClr val="tx1"/>
              </a:solidFill>
            </a:endParaRPr>
          </a:p>
        </p:txBody>
      </p:sp>
    </p:spTree>
    <p:extLst>
      <p:ext uri="{BB962C8B-B14F-4D97-AF65-F5344CB8AC3E}">
        <p14:creationId xmlns:p14="http://schemas.microsoft.com/office/powerpoint/2010/main" val="1647841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3957641" y="2431258"/>
          <a:ext cx="1227137" cy="279797"/>
        </p:xfrm>
        <a:graphic>
          <a:graphicData uri="http://schemas.openxmlformats.org/presentationml/2006/ole">
            <mc:AlternateContent xmlns:mc="http://schemas.openxmlformats.org/markup-compatibility/2006">
              <mc:Choice xmlns:v="urn:schemas-microsoft-com:vml" Requires="v">
                <p:oleObj spid="_x0000_s20544" name="Worksheet" r:id="rId4" imgW="1226753" imgH="373285" progId="Excel.Sheet.12">
                  <p:embed/>
                </p:oleObj>
              </mc:Choice>
              <mc:Fallback>
                <p:oleObj name="Worksheet" r:id="rId4" imgW="1226753" imgH="373285" progId="Excel.Sheet.12">
                  <p:embed/>
                  <p:pic>
                    <p:nvPicPr>
                      <p:cNvPr id="0" name=""/>
                      <p:cNvPicPr/>
                      <p:nvPr/>
                    </p:nvPicPr>
                    <p:blipFill>
                      <a:blip r:embed="rId5"/>
                      <a:stretch>
                        <a:fillRect/>
                      </a:stretch>
                    </p:blipFill>
                    <p:spPr>
                      <a:xfrm>
                        <a:off x="3957641" y="2431258"/>
                        <a:ext cx="1227137" cy="279797"/>
                      </a:xfrm>
                      <a:prstGeom prst="rect">
                        <a:avLst/>
                      </a:prstGeom>
                    </p:spPr>
                  </p:pic>
                </p:oleObj>
              </mc:Fallback>
            </mc:AlternateContent>
          </a:graphicData>
        </a:graphic>
      </p:graphicFrame>
      <p:graphicFrame>
        <p:nvGraphicFramePr>
          <p:cNvPr id="5" name="Chart 4"/>
          <p:cNvGraphicFramePr/>
          <p:nvPr>
            <p:extLst/>
          </p:nvPr>
        </p:nvGraphicFramePr>
        <p:xfrm>
          <a:off x="1558973" y="429768"/>
          <a:ext cx="6096000" cy="3619720"/>
        </p:xfrm>
        <a:graphic>
          <a:graphicData uri="http://schemas.openxmlformats.org/drawingml/2006/chart">
            <c:chart xmlns:c="http://schemas.openxmlformats.org/drawingml/2006/chart" xmlns:r="http://schemas.openxmlformats.org/officeDocument/2006/relationships" r:id="rId6"/>
          </a:graphicData>
        </a:graphic>
      </p:graphicFrame>
      <p:sp>
        <p:nvSpPr>
          <p:cNvPr id="9" name="Rectangle 8"/>
          <p:cNvSpPr/>
          <p:nvPr/>
        </p:nvSpPr>
        <p:spPr>
          <a:xfrm>
            <a:off x="877826" y="1285753"/>
            <a:ext cx="1148225" cy="12006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85000"/>
                    <a:lumOff val="15000"/>
                  </a:schemeClr>
                </a:solidFill>
                <a:effectLst/>
              </a:rPr>
              <a:t>Error rate (%)</a:t>
            </a:r>
          </a:p>
          <a:p>
            <a:pPr algn="ctr"/>
            <a:endParaRPr lang="en-US" sz="1600" dirty="0">
              <a:solidFill>
                <a:schemeClr val="tx1">
                  <a:lumMod val="65000"/>
                  <a:lumOff val="35000"/>
                </a:schemeClr>
              </a:solidFill>
              <a:effectLst/>
              <a:latin typeface="Futura Book"/>
            </a:endParaRPr>
          </a:p>
        </p:txBody>
      </p:sp>
      <p:sp>
        <p:nvSpPr>
          <p:cNvPr id="29" name="Rectangle 28"/>
          <p:cNvSpPr/>
          <p:nvPr/>
        </p:nvSpPr>
        <p:spPr>
          <a:xfrm>
            <a:off x="3487444" y="2955454"/>
            <a:ext cx="423590" cy="1877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schemeClr val="tx1">
                  <a:lumMod val="75000"/>
                  <a:lumOff val="25000"/>
                </a:schemeClr>
              </a:solidFill>
              <a:latin typeface="Futura Book"/>
            </a:endParaRPr>
          </a:p>
        </p:txBody>
      </p:sp>
      <p:sp>
        <p:nvSpPr>
          <p:cNvPr id="30" name="Rectangle 29"/>
          <p:cNvSpPr/>
          <p:nvPr/>
        </p:nvSpPr>
        <p:spPr>
          <a:xfrm>
            <a:off x="3336783" y="3183392"/>
            <a:ext cx="283037" cy="2612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002060"/>
                </a:solidFill>
                <a:latin typeface="Futura Book"/>
              </a:rPr>
              <a:t>2</a:t>
            </a:r>
            <a:endParaRPr lang="en-US" sz="1400" b="1" dirty="0">
              <a:solidFill>
                <a:srgbClr val="002060"/>
              </a:solidFill>
              <a:latin typeface="Futura Book"/>
            </a:endParaRPr>
          </a:p>
        </p:txBody>
      </p:sp>
      <p:sp>
        <p:nvSpPr>
          <p:cNvPr id="32" name="Rectangle 31"/>
          <p:cNvSpPr/>
          <p:nvPr/>
        </p:nvSpPr>
        <p:spPr>
          <a:xfrm>
            <a:off x="3911034" y="3251440"/>
            <a:ext cx="283037" cy="1877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002060"/>
                </a:solidFill>
                <a:latin typeface="Futura Book"/>
              </a:rPr>
              <a:t>3</a:t>
            </a:r>
            <a:endParaRPr lang="en-US" sz="1400" b="1" dirty="0">
              <a:solidFill>
                <a:srgbClr val="002060"/>
              </a:solidFill>
              <a:latin typeface="Futura Book"/>
            </a:endParaRPr>
          </a:p>
        </p:txBody>
      </p:sp>
      <p:sp>
        <p:nvSpPr>
          <p:cNvPr id="33" name="Rectangle 32"/>
          <p:cNvSpPr/>
          <p:nvPr/>
        </p:nvSpPr>
        <p:spPr>
          <a:xfrm>
            <a:off x="4430409" y="3334817"/>
            <a:ext cx="283037" cy="1877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002060"/>
                </a:solidFill>
                <a:latin typeface="Futura Book"/>
              </a:rPr>
              <a:t>4</a:t>
            </a:r>
            <a:endParaRPr lang="en-US" sz="1400" b="1" dirty="0">
              <a:solidFill>
                <a:srgbClr val="002060"/>
              </a:solidFill>
              <a:latin typeface="Futura Book"/>
            </a:endParaRPr>
          </a:p>
        </p:txBody>
      </p:sp>
      <p:sp>
        <p:nvSpPr>
          <p:cNvPr id="34" name="Rectangle 33"/>
          <p:cNvSpPr/>
          <p:nvPr/>
        </p:nvSpPr>
        <p:spPr>
          <a:xfrm>
            <a:off x="5032372" y="3404204"/>
            <a:ext cx="283037" cy="236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002060"/>
                </a:solidFill>
                <a:latin typeface="Futura Book"/>
              </a:rPr>
              <a:t>5</a:t>
            </a:r>
            <a:endParaRPr lang="en-US" sz="1400" b="1" dirty="0">
              <a:solidFill>
                <a:srgbClr val="002060"/>
              </a:solidFill>
              <a:latin typeface="Futura Book"/>
            </a:endParaRPr>
          </a:p>
        </p:txBody>
      </p:sp>
      <p:sp>
        <p:nvSpPr>
          <p:cNvPr id="8" name="Rectangle 7"/>
          <p:cNvSpPr/>
          <p:nvPr/>
        </p:nvSpPr>
        <p:spPr>
          <a:xfrm>
            <a:off x="2366771" y="1433012"/>
            <a:ext cx="2240200" cy="2934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rgbClr val="FFCC00"/>
                </a:solidFill>
                <a:latin typeface="Chiller" pitchFamily="82" charset="0"/>
              </a:rPr>
              <a:t>Cognitive risk</a:t>
            </a:r>
            <a:endParaRPr lang="en-US" sz="3600" b="1" dirty="0">
              <a:solidFill>
                <a:srgbClr val="FFCC00"/>
              </a:solidFill>
              <a:latin typeface="Chiller" pitchFamily="82" charset="0"/>
            </a:endParaRPr>
          </a:p>
        </p:txBody>
      </p:sp>
      <p:sp>
        <p:nvSpPr>
          <p:cNvPr id="43" name="Rectangle 42"/>
          <p:cNvSpPr/>
          <p:nvPr/>
        </p:nvSpPr>
        <p:spPr>
          <a:xfrm>
            <a:off x="6224530" y="2999486"/>
            <a:ext cx="2240200" cy="2934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6600"/>
                </a:solidFill>
                <a:latin typeface="Futura Book"/>
              </a:rPr>
              <a:t>Cognitive burden</a:t>
            </a:r>
            <a:endParaRPr lang="en-US" b="1" dirty="0">
              <a:solidFill>
                <a:srgbClr val="FF6600"/>
              </a:solidFill>
              <a:latin typeface="Futura Book"/>
            </a:endParaRPr>
          </a:p>
        </p:txBody>
      </p:sp>
      <p:sp>
        <p:nvSpPr>
          <p:cNvPr id="44" name="Rectangle 43"/>
          <p:cNvSpPr/>
          <p:nvPr/>
        </p:nvSpPr>
        <p:spPr>
          <a:xfrm>
            <a:off x="2668166" y="4343773"/>
            <a:ext cx="2446248" cy="2934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6600"/>
                </a:solidFill>
                <a:latin typeface="Futura Book"/>
              </a:rPr>
              <a:t>Cognitive resources</a:t>
            </a:r>
            <a:endParaRPr lang="en-US" b="1" dirty="0">
              <a:solidFill>
                <a:srgbClr val="FF6600"/>
              </a:solidFill>
              <a:latin typeface="Futura Book"/>
            </a:endParaRPr>
          </a:p>
        </p:txBody>
      </p:sp>
      <p:sp>
        <p:nvSpPr>
          <p:cNvPr id="22" name="Rectangle 21"/>
          <p:cNvSpPr/>
          <p:nvPr/>
        </p:nvSpPr>
        <p:spPr>
          <a:xfrm>
            <a:off x="2608565" y="3837687"/>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23%</a:t>
            </a:r>
            <a:endParaRPr lang="en-US" sz="1400" dirty="0">
              <a:solidFill>
                <a:schemeClr val="tx1"/>
              </a:solidFill>
            </a:endParaRPr>
          </a:p>
        </p:txBody>
      </p:sp>
      <p:sp>
        <p:nvSpPr>
          <p:cNvPr id="23" name="Rectangle 22"/>
          <p:cNvSpPr/>
          <p:nvPr/>
        </p:nvSpPr>
        <p:spPr>
          <a:xfrm>
            <a:off x="3207693" y="3837687"/>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28%</a:t>
            </a:r>
            <a:endParaRPr lang="en-US" sz="1400" dirty="0">
              <a:solidFill>
                <a:schemeClr val="tx1"/>
              </a:solidFill>
            </a:endParaRPr>
          </a:p>
        </p:txBody>
      </p:sp>
      <p:sp>
        <p:nvSpPr>
          <p:cNvPr id="24" name="Rectangle 23"/>
          <p:cNvSpPr/>
          <p:nvPr/>
        </p:nvSpPr>
        <p:spPr>
          <a:xfrm>
            <a:off x="3788069" y="3851541"/>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31%</a:t>
            </a:r>
            <a:endParaRPr lang="en-US" sz="1400" dirty="0">
              <a:solidFill>
                <a:schemeClr val="tx1"/>
              </a:solidFill>
            </a:endParaRPr>
          </a:p>
        </p:txBody>
      </p:sp>
      <p:sp>
        <p:nvSpPr>
          <p:cNvPr id="25" name="Rectangle 24"/>
          <p:cNvSpPr/>
          <p:nvPr/>
        </p:nvSpPr>
        <p:spPr>
          <a:xfrm>
            <a:off x="4291449" y="3849880"/>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15%</a:t>
            </a:r>
            <a:endParaRPr lang="en-US" sz="1400" dirty="0">
              <a:solidFill>
                <a:schemeClr val="tx1"/>
              </a:solidFill>
            </a:endParaRPr>
          </a:p>
        </p:txBody>
      </p:sp>
      <p:sp>
        <p:nvSpPr>
          <p:cNvPr id="26" name="Rectangle 25"/>
          <p:cNvSpPr/>
          <p:nvPr/>
        </p:nvSpPr>
        <p:spPr>
          <a:xfrm>
            <a:off x="4849866" y="3855975"/>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3</a:t>
            </a:r>
            <a:r>
              <a:rPr lang="en-US" sz="1400" dirty="0" smtClean="0">
                <a:solidFill>
                  <a:schemeClr val="tx1"/>
                </a:solidFill>
              </a:rPr>
              <a:t>%</a:t>
            </a:r>
            <a:endParaRPr lang="en-US" sz="1400" dirty="0">
              <a:solidFill>
                <a:schemeClr val="tx1"/>
              </a:solidFill>
            </a:endParaRPr>
          </a:p>
        </p:txBody>
      </p:sp>
      <p:sp>
        <p:nvSpPr>
          <p:cNvPr id="27" name="Rectangle 26"/>
          <p:cNvSpPr/>
          <p:nvPr/>
        </p:nvSpPr>
        <p:spPr>
          <a:xfrm>
            <a:off x="1405784" y="3760452"/>
            <a:ext cx="1305651" cy="3510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solidFill>
                  <a:schemeClr val="tx1"/>
                </a:solidFill>
              </a:rPr>
              <a:t>    % of adults:</a:t>
            </a:r>
            <a:endParaRPr lang="en-US" sz="1400" dirty="0">
              <a:solidFill>
                <a:schemeClr val="tx1"/>
              </a:solidFill>
            </a:endParaRPr>
          </a:p>
        </p:txBody>
      </p:sp>
      <p:sp>
        <p:nvSpPr>
          <p:cNvPr id="28" name="Oval 27"/>
          <p:cNvSpPr/>
          <p:nvPr/>
        </p:nvSpPr>
        <p:spPr>
          <a:xfrm>
            <a:off x="4347103" y="2510373"/>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36" name="Oval 35"/>
          <p:cNvSpPr/>
          <p:nvPr/>
        </p:nvSpPr>
        <p:spPr>
          <a:xfrm>
            <a:off x="3619820" y="2622295"/>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37" name="Oval 36"/>
          <p:cNvSpPr/>
          <p:nvPr/>
        </p:nvSpPr>
        <p:spPr>
          <a:xfrm>
            <a:off x="2830299" y="2739826"/>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45" name="Oval 44"/>
          <p:cNvSpPr/>
          <p:nvPr/>
        </p:nvSpPr>
        <p:spPr>
          <a:xfrm>
            <a:off x="5062193" y="2391868"/>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46" name="Oval 45"/>
          <p:cNvSpPr/>
          <p:nvPr/>
        </p:nvSpPr>
        <p:spPr>
          <a:xfrm>
            <a:off x="5726657" y="2323960"/>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3" name="Rectangle 2"/>
          <p:cNvSpPr/>
          <p:nvPr/>
        </p:nvSpPr>
        <p:spPr>
          <a:xfrm>
            <a:off x="1614117" y="4864608"/>
            <a:ext cx="4410578" cy="237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tx1"/>
                </a:solidFill>
              </a:rPr>
              <a:t>*Source of data: National Adult Literacy Survey (NALS), ages </a:t>
            </a:r>
            <a:r>
              <a:rPr lang="en-US" sz="600" dirty="0">
                <a:solidFill>
                  <a:schemeClr val="tx1"/>
                </a:solidFill>
              </a:rPr>
              <a:t>16-65</a:t>
            </a:r>
            <a:r>
              <a:rPr lang="en-US" sz="600" dirty="0" smtClean="0">
                <a:solidFill>
                  <a:schemeClr val="tx1"/>
                </a:solidFill>
              </a:rPr>
              <a:t>., Kirsch et al. (1993)</a:t>
            </a:r>
            <a:endParaRPr lang="en-US" sz="600" dirty="0">
              <a:solidFill>
                <a:schemeClr val="tx1"/>
              </a:solidFill>
            </a:endParaRPr>
          </a:p>
        </p:txBody>
      </p:sp>
      <p:sp>
        <p:nvSpPr>
          <p:cNvPr id="2" name="Date Placeholder 1"/>
          <p:cNvSpPr>
            <a:spLocks noGrp="1"/>
          </p:cNvSpPr>
          <p:nvPr>
            <p:ph type="dt" sz="half" idx="10"/>
          </p:nvPr>
        </p:nvSpPr>
        <p:spPr/>
        <p:txBody>
          <a:bodyPr/>
          <a:lstStyle/>
          <a:p>
            <a:r>
              <a:rPr lang="en-US" smtClean="0"/>
              <a:t>12/12/2013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46</a:t>
            </a:fld>
            <a:endParaRPr lang="en-US" dirty="0"/>
          </a:p>
        </p:txBody>
      </p:sp>
      <p:sp>
        <p:nvSpPr>
          <p:cNvPr id="35" name="Rectangle 34"/>
          <p:cNvSpPr/>
          <p:nvPr/>
        </p:nvSpPr>
        <p:spPr>
          <a:xfrm>
            <a:off x="2604591" y="4070624"/>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47%</a:t>
            </a:r>
            <a:endParaRPr lang="en-US" sz="1400" dirty="0">
              <a:solidFill>
                <a:schemeClr val="tx1"/>
              </a:solidFill>
            </a:endParaRPr>
          </a:p>
        </p:txBody>
      </p:sp>
      <p:sp>
        <p:nvSpPr>
          <p:cNvPr id="38" name="Rectangle 37"/>
          <p:cNvSpPr/>
          <p:nvPr/>
        </p:nvSpPr>
        <p:spPr>
          <a:xfrm>
            <a:off x="3215149" y="4070624"/>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33%</a:t>
            </a:r>
            <a:endParaRPr lang="en-US" sz="1400" dirty="0">
              <a:solidFill>
                <a:schemeClr val="tx1"/>
              </a:solidFill>
            </a:endParaRPr>
          </a:p>
        </p:txBody>
      </p:sp>
      <p:sp>
        <p:nvSpPr>
          <p:cNvPr id="39" name="Rectangle 38"/>
          <p:cNvSpPr/>
          <p:nvPr/>
        </p:nvSpPr>
        <p:spPr>
          <a:xfrm>
            <a:off x="3772665" y="4084478"/>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16%</a:t>
            </a:r>
            <a:endParaRPr lang="en-US" sz="1400" dirty="0">
              <a:solidFill>
                <a:schemeClr val="tx1"/>
              </a:solidFill>
            </a:endParaRPr>
          </a:p>
        </p:txBody>
      </p:sp>
      <p:sp>
        <p:nvSpPr>
          <p:cNvPr id="40" name="Rectangle 39"/>
          <p:cNvSpPr/>
          <p:nvPr/>
        </p:nvSpPr>
        <p:spPr>
          <a:xfrm>
            <a:off x="4347955" y="4082817"/>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4%</a:t>
            </a:r>
            <a:endParaRPr lang="en-US" sz="1400" dirty="0">
              <a:solidFill>
                <a:schemeClr val="tx1"/>
              </a:solidFill>
            </a:endParaRPr>
          </a:p>
        </p:txBody>
      </p:sp>
      <p:sp>
        <p:nvSpPr>
          <p:cNvPr id="41" name="Rectangle 40"/>
          <p:cNvSpPr/>
          <p:nvPr/>
        </p:nvSpPr>
        <p:spPr>
          <a:xfrm>
            <a:off x="4814932" y="4088912"/>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~0%</a:t>
            </a:r>
            <a:endParaRPr lang="en-US" sz="1400" dirty="0">
              <a:solidFill>
                <a:schemeClr val="tx1"/>
              </a:solidFill>
            </a:endParaRPr>
          </a:p>
        </p:txBody>
      </p:sp>
      <p:sp>
        <p:nvSpPr>
          <p:cNvPr id="47" name="Rectangle 46"/>
          <p:cNvSpPr/>
          <p:nvPr/>
        </p:nvSpPr>
        <p:spPr>
          <a:xfrm>
            <a:off x="525780" y="3993389"/>
            <a:ext cx="2204541" cy="3510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dirty="0" smtClean="0">
                <a:solidFill>
                  <a:schemeClr val="tx1"/>
                </a:solidFill>
                <a:latin typeface="Futura Book"/>
              </a:rPr>
              <a:t>    </a:t>
            </a:r>
            <a:r>
              <a:rPr lang="en-US" sz="1400" dirty="0" smtClean="0">
                <a:solidFill>
                  <a:schemeClr val="tx1"/>
                </a:solidFill>
              </a:rPr>
              <a:t>% of adults ages 60+</a:t>
            </a:r>
            <a:r>
              <a:rPr lang="en-US" sz="1400" dirty="0" smtClean="0">
                <a:solidFill>
                  <a:schemeClr val="tx1"/>
                </a:solidFill>
                <a:latin typeface="Futura Book"/>
              </a:rPr>
              <a:t>:</a:t>
            </a:r>
            <a:endParaRPr lang="en-US" sz="1400" dirty="0">
              <a:solidFill>
                <a:schemeClr val="tx1"/>
              </a:solidFill>
              <a:latin typeface="Futura Book"/>
            </a:endParaRPr>
          </a:p>
        </p:txBody>
      </p:sp>
      <p:sp>
        <p:nvSpPr>
          <p:cNvPr id="10" name="Oval 9"/>
          <p:cNvSpPr/>
          <p:nvPr/>
        </p:nvSpPr>
        <p:spPr>
          <a:xfrm>
            <a:off x="2504995" y="3760452"/>
            <a:ext cx="1359489" cy="5833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308637" y="-22813"/>
            <a:ext cx="6608269" cy="5528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Landscape of cognitive error </a:t>
            </a:r>
            <a:r>
              <a:rPr lang="en-US" sz="2400" dirty="0" smtClean="0">
                <a:solidFill>
                  <a:schemeClr val="tx1"/>
                </a:solidFill>
              </a:rPr>
              <a:t>on </a:t>
            </a:r>
            <a:r>
              <a:rPr lang="en-US" sz="2400" dirty="0" smtClean="0">
                <a:solidFill>
                  <a:schemeClr val="tx1"/>
                </a:solidFill>
              </a:rPr>
              <a:t>everyday tasks*</a:t>
            </a:r>
          </a:p>
        </p:txBody>
      </p:sp>
    </p:spTree>
    <p:extLst>
      <p:ext uri="{BB962C8B-B14F-4D97-AF65-F5344CB8AC3E}">
        <p14:creationId xmlns:p14="http://schemas.microsoft.com/office/powerpoint/2010/main" val="3685573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35" grpId="0"/>
      <p:bldP spid="38" grpId="0"/>
      <p:bldP spid="39" grpId="0"/>
      <p:bldP spid="40" grpId="0"/>
      <p:bldP spid="41" grpId="0"/>
      <p:bldP spid="47" grpId="0"/>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00860" y="1909267"/>
            <a:ext cx="6638544" cy="936345"/>
          </a:xfrm>
          <a:solidFill>
            <a:schemeClr val="bg2"/>
          </a:solidFill>
          <a:ln w="12700">
            <a:solidFill>
              <a:srgbClr val="002060"/>
            </a:solidFill>
          </a:ln>
        </p:spPr>
        <p:txBody>
          <a:bodyPr>
            <a:normAutofit/>
          </a:bodyPr>
          <a:lstStyle/>
          <a:p>
            <a:pPr marL="0" indent="0" algn="ctr">
              <a:buNone/>
            </a:pPr>
            <a:r>
              <a:rPr lang="en-US" sz="4400" dirty="0" smtClean="0"/>
              <a:t>Opportunities—An Example</a:t>
            </a:r>
            <a:endParaRPr lang="en-US" sz="4400" dirty="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47</a:t>
            </a:fld>
            <a:endParaRPr lang="en-US" dirty="0"/>
          </a:p>
        </p:txBody>
      </p:sp>
    </p:spTree>
    <p:extLst>
      <p:ext uri="{BB962C8B-B14F-4D97-AF65-F5344CB8AC3E}">
        <p14:creationId xmlns:p14="http://schemas.microsoft.com/office/powerpoint/2010/main" val="2273853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Current </a:t>
            </a:r>
            <a:r>
              <a:rPr lang="en-US" sz="2000" dirty="0" smtClean="0"/>
              <a:t>(</a:t>
            </a:r>
            <a:r>
              <a:rPr lang="en-US" sz="2000" i="1" dirty="0" smtClean="0"/>
              <a:t>g-</a:t>
            </a:r>
            <a:r>
              <a:rPr lang="en-US" sz="2000" dirty="0" smtClean="0"/>
              <a:t>blind) </a:t>
            </a:r>
            <a:r>
              <a:rPr lang="en-US" sz="3200" dirty="0" smtClean="0"/>
              <a:t>“solutions” to challenges </a:t>
            </a:r>
            <a:br>
              <a:rPr lang="en-US" sz="3200" dirty="0" smtClean="0"/>
            </a:br>
            <a:r>
              <a:rPr lang="en-US" sz="3200" dirty="0" smtClean="0"/>
              <a:t>in health care</a:t>
            </a:r>
            <a:endParaRPr lang="en-US" sz="3200" dirty="0"/>
          </a:p>
        </p:txBody>
      </p:sp>
      <p:sp>
        <p:nvSpPr>
          <p:cNvPr id="3" name="Content Placeholder 2"/>
          <p:cNvSpPr>
            <a:spLocks noGrp="1"/>
          </p:cNvSpPr>
          <p:nvPr>
            <p:ph idx="1"/>
          </p:nvPr>
        </p:nvSpPr>
        <p:spPr>
          <a:xfrm>
            <a:off x="628651" y="1325881"/>
            <a:ext cx="7886700" cy="3441383"/>
          </a:xfrm>
        </p:spPr>
        <p:txBody>
          <a:bodyPr>
            <a:normAutofit fontScale="85000" lnSpcReduction="20000"/>
          </a:bodyPr>
          <a:lstStyle/>
          <a:p>
            <a:r>
              <a:rPr lang="en-US" dirty="0" smtClean="0"/>
              <a:t>Political: race-class disparities in health</a:t>
            </a:r>
          </a:p>
          <a:p>
            <a:pPr lvl="1"/>
            <a:r>
              <a:rPr lang="en-US" dirty="0" smtClean="0"/>
              <a:t>Equalize access to care [it actually </a:t>
            </a:r>
            <a:r>
              <a:rPr lang="en-US" i="1" dirty="0" smtClean="0"/>
              <a:t>increases </a:t>
            </a:r>
            <a:r>
              <a:rPr lang="en-US" dirty="0" smtClean="0"/>
              <a:t>disparities]</a:t>
            </a:r>
          </a:p>
          <a:p>
            <a:pPr lvl="1"/>
            <a:r>
              <a:rPr lang="en-US" dirty="0" smtClean="0"/>
              <a:t>Teach health providers to be more culturally </a:t>
            </a:r>
            <a:r>
              <a:rPr lang="en-US" dirty="0"/>
              <a:t>sensitive </a:t>
            </a:r>
            <a:endParaRPr lang="en-US" dirty="0" smtClean="0"/>
          </a:p>
          <a:p>
            <a:pPr lvl="1"/>
            <a:r>
              <a:rPr lang="en-US" dirty="0" smtClean="0"/>
              <a:t>Redistribute wealth to keep </a:t>
            </a:r>
            <a:r>
              <a:rPr lang="en-US" dirty="0"/>
              <a:t>social disadvantage from “getting under the skin</a:t>
            </a:r>
            <a:r>
              <a:rPr lang="en-US" dirty="0" smtClean="0"/>
              <a:t>”</a:t>
            </a:r>
          </a:p>
          <a:p>
            <a:endParaRPr lang="en-US" dirty="0"/>
          </a:p>
          <a:p>
            <a:r>
              <a:rPr lang="en-US" dirty="0" smtClean="0"/>
              <a:t>Practical: patient </a:t>
            </a:r>
            <a:r>
              <a:rPr lang="en-US" dirty="0"/>
              <a:t>non-adherence to treatment</a:t>
            </a:r>
          </a:p>
          <a:p>
            <a:pPr lvl="1"/>
            <a:r>
              <a:rPr lang="en-US" dirty="0" smtClean="0"/>
              <a:t> Give patients more information </a:t>
            </a:r>
          </a:p>
          <a:p>
            <a:pPr marL="457200" lvl="1" indent="0" algn="ctr">
              <a:buNone/>
            </a:pPr>
            <a:r>
              <a:rPr lang="en-US" dirty="0" smtClean="0">
                <a:solidFill>
                  <a:srgbClr val="FF0000"/>
                </a:solidFill>
              </a:rPr>
              <a:t>“Déjà vu all over again”</a:t>
            </a: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48</a:t>
            </a:fld>
            <a:endParaRPr lang="en-US" dirty="0"/>
          </a:p>
        </p:txBody>
      </p:sp>
    </p:spTree>
    <p:extLst>
      <p:ext uri="{BB962C8B-B14F-4D97-AF65-F5344CB8AC3E}">
        <p14:creationId xmlns:p14="http://schemas.microsoft.com/office/powerpoint/2010/main" val="36862588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Current project</a:t>
            </a:r>
            <a:br>
              <a:rPr lang="en-US" sz="3200" dirty="0" smtClean="0"/>
            </a:br>
            <a:r>
              <a:rPr lang="en-US" sz="3200" dirty="0"/>
              <a:t>Increase cognitive accessibility of </a:t>
            </a:r>
            <a:r>
              <a:rPr lang="en-US" sz="3200" dirty="0" smtClean="0"/>
              <a:t>DSM*</a:t>
            </a:r>
            <a:endParaRPr lang="en-US" sz="3200" dirty="0"/>
          </a:p>
        </p:txBody>
      </p:sp>
      <p:sp>
        <p:nvSpPr>
          <p:cNvPr id="3" name="Content Placeholder 2"/>
          <p:cNvSpPr>
            <a:spLocks noGrp="1"/>
          </p:cNvSpPr>
          <p:nvPr>
            <p:ph idx="1"/>
          </p:nvPr>
        </p:nvSpPr>
        <p:spPr/>
        <p:txBody>
          <a:bodyPr>
            <a:normAutofit/>
          </a:bodyPr>
          <a:lstStyle/>
          <a:p>
            <a:endParaRPr lang="en-US" sz="2400" dirty="0" smtClean="0"/>
          </a:p>
          <a:p>
            <a:r>
              <a:rPr lang="en-US" sz="2400" dirty="0" smtClean="0"/>
              <a:t>Analyze the “job” of diabetes</a:t>
            </a:r>
          </a:p>
          <a:p>
            <a:r>
              <a:rPr lang="en-US" sz="2400" dirty="0" smtClean="0"/>
              <a:t>Focus </a:t>
            </a:r>
            <a:r>
              <a:rPr lang="en-US" sz="2400" dirty="0"/>
              <a:t>on most critical tasks</a:t>
            </a:r>
          </a:p>
          <a:p>
            <a:r>
              <a:rPr lang="en-US" sz="2400" dirty="0" smtClean="0"/>
              <a:t>Target instruction to ability level</a:t>
            </a:r>
          </a:p>
          <a:p>
            <a:r>
              <a:rPr lang="en-US" sz="2400" dirty="0" smtClean="0"/>
              <a:t>Feedback &amp; follow-up</a:t>
            </a:r>
          </a:p>
          <a:p>
            <a:endParaRPr lang="en-US" sz="2800" dirty="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49</a:t>
            </a:fld>
            <a:endParaRPr lang="en-US" dirty="0"/>
          </a:p>
        </p:txBody>
      </p:sp>
      <p:sp>
        <p:nvSpPr>
          <p:cNvPr id="6" name="Rectangle 5"/>
          <p:cNvSpPr/>
          <p:nvPr/>
        </p:nvSpPr>
        <p:spPr>
          <a:xfrm>
            <a:off x="1682803" y="4710313"/>
            <a:ext cx="5386508" cy="330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*DSM = diabetes self-management</a:t>
            </a:r>
            <a:endParaRPr lang="en-US" sz="1400" dirty="0">
              <a:solidFill>
                <a:schemeClr val="tx1"/>
              </a:solidFill>
            </a:endParaRPr>
          </a:p>
        </p:txBody>
      </p:sp>
    </p:spTree>
    <p:extLst>
      <p:ext uri="{BB962C8B-B14F-4D97-AF65-F5344CB8AC3E}">
        <p14:creationId xmlns:p14="http://schemas.microsoft.com/office/powerpoint/2010/main" val="4195616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189877"/>
            <a:ext cx="8229600" cy="3394472"/>
          </a:xfrm>
        </p:spPr>
        <p:txBody>
          <a:bodyPr>
            <a:normAutofit/>
          </a:bodyPr>
          <a:lstStyle/>
          <a:p>
            <a:pPr marL="0" indent="0" algn="ctr">
              <a:buNone/>
            </a:pPr>
            <a:r>
              <a:rPr lang="en-US" sz="6000" dirty="0" smtClean="0">
                <a:latin typeface="Comic Sans MS" panose="030F0702030302020204" pitchFamily="66" charset="0"/>
              </a:rPr>
              <a:t>Now imagine</a:t>
            </a:r>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27548552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294"/>
            <a:ext cx="8229600" cy="857250"/>
          </a:xfrm>
        </p:spPr>
        <p:txBody>
          <a:bodyPr>
            <a:normAutofit/>
          </a:bodyPr>
          <a:lstStyle/>
          <a:p>
            <a:r>
              <a:rPr lang="en-US" sz="3200" dirty="0" smtClean="0"/>
              <a:t>Human face of diabetes self-management</a:t>
            </a:r>
            <a:endParaRPr lang="en-US" sz="32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8982" y="1085427"/>
            <a:ext cx="2842316" cy="3818759"/>
          </a:xfrm>
        </p:spPr>
      </p:pic>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50</a:t>
            </a:fld>
            <a:endParaRPr lang="en-US" dirty="0"/>
          </a:p>
        </p:txBody>
      </p:sp>
    </p:spTree>
    <p:extLst>
      <p:ext uri="{BB962C8B-B14F-4D97-AF65-F5344CB8AC3E}">
        <p14:creationId xmlns:p14="http://schemas.microsoft.com/office/powerpoint/2010/main" val="6390587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289369" y="185738"/>
            <a:ext cx="8623139" cy="426584"/>
          </a:xfrm>
        </p:spPr>
        <p:txBody>
          <a:bodyPr>
            <a:normAutofit fontScale="90000"/>
          </a:bodyPr>
          <a:lstStyle/>
          <a:p>
            <a:pPr algn="ctr" eaLnBrk="1" hangingPunct="1"/>
            <a:r>
              <a:rPr lang="en-US" sz="2800" dirty="0" smtClean="0">
                <a:ea typeface="ヒラギノ角ゴ Pro W3"/>
              </a:rPr>
              <a:t>Job analyst’s view: The patient’s job description</a:t>
            </a:r>
          </a:p>
        </p:txBody>
      </p:sp>
      <p:sp>
        <p:nvSpPr>
          <p:cNvPr id="28674" name="Rectangle 3"/>
          <p:cNvSpPr>
            <a:spLocks noGrp="1" noChangeArrowheads="1"/>
          </p:cNvSpPr>
          <p:nvPr>
            <p:ph idx="1"/>
          </p:nvPr>
        </p:nvSpPr>
        <p:spPr>
          <a:xfrm>
            <a:off x="457200" y="612322"/>
            <a:ext cx="8229600" cy="4269920"/>
          </a:xfrm>
          <a:solidFill>
            <a:schemeClr val="bg1">
              <a:lumMod val="95000"/>
            </a:schemeClr>
          </a:solidFill>
          <a:ln w="34925" cmpd="dbl">
            <a:solidFill>
              <a:srgbClr val="898676"/>
            </a:solidFill>
          </a:ln>
          <a:effectLst>
            <a:outerShdw blurRad="50800" dist="38100" dir="2700000" algn="tl" rotWithShape="0">
              <a:prstClr val="black">
                <a:alpha val="40000"/>
              </a:prstClr>
            </a:outerShdw>
          </a:effectLst>
        </p:spPr>
        <p:txBody>
          <a:bodyPr>
            <a:normAutofit fontScale="92500" lnSpcReduction="20000"/>
          </a:bodyPr>
          <a:lstStyle/>
          <a:p>
            <a:pPr eaLnBrk="1" hangingPunct="1">
              <a:lnSpc>
                <a:spcPct val="80000"/>
              </a:lnSpc>
            </a:pPr>
            <a:endParaRPr lang="en-US" sz="1000" b="1" dirty="0" smtClean="0">
              <a:ea typeface="ヒラギノ角ゴ Pro W3"/>
            </a:endParaRPr>
          </a:p>
          <a:p>
            <a:pPr eaLnBrk="1" hangingPunct="1">
              <a:lnSpc>
                <a:spcPct val="80000"/>
              </a:lnSpc>
            </a:pPr>
            <a:r>
              <a:rPr lang="en-US" sz="2000" b="1" dirty="0" smtClean="0">
                <a:ea typeface="ヒラギノ角ゴ Pro W3"/>
              </a:rPr>
              <a:t>Learn about diabetes in general </a:t>
            </a:r>
            <a:r>
              <a:rPr lang="en-US" sz="2000" b="1" dirty="0" smtClean="0">
                <a:solidFill>
                  <a:srgbClr val="FF0000"/>
                </a:solidFill>
                <a:ea typeface="ヒラギノ角ゴ Pro W3"/>
              </a:rPr>
              <a:t>(At “entry’)</a:t>
            </a:r>
            <a:endParaRPr lang="en-US" sz="2000" b="1" dirty="0" smtClean="0">
              <a:ea typeface="ヒラギノ角ゴ Pro W3"/>
            </a:endParaRPr>
          </a:p>
          <a:p>
            <a:pPr lvl="1" eaLnBrk="1" hangingPunct="1">
              <a:lnSpc>
                <a:spcPct val="80000"/>
              </a:lnSpc>
            </a:pPr>
            <a:r>
              <a:rPr lang="en-US" sz="1800" dirty="0" smtClean="0">
                <a:ea typeface="ヒラギノ角ゴ Pro W3"/>
              </a:rPr>
              <a:t>Physiological process</a:t>
            </a:r>
          </a:p>
          <a:p>
            <a:pPr lvl="1" eaLnBrk="1" hangingPunct="1">
              <a:lnSpc>
                <a:spcPct val="80000"/>
              </a:lnSpc>
            </a:pPr>
            <a:r>
              <a:rPr lang="en-US" sz="1800" dirty="0" smtClean="0">
                <a:ea typeface="ヒラギノ角ゴ Pro W3"/>
              </a:rPr>
              <a:t>Interdependence of diet, exercise, meds</a:t>
            </a:r>
          </a:p>
          <a:p>
            <a:pPr lvl="1" eaLnBrk="1" hangingPunct="1">
              <a:lnSpc>
                <a:spcPct val="80000"/>
              </a:lnSpc>
            </a:pPr>
            <a:r>
              <a:rPr lang="en-US" sz="1800" dirty="0" smtClean="0">
                <a:ea typeface="ヒラギノ角ゴ Pro W3"/>
              </a:rPr>
              <a:t>Symptoms &amp; corrective action</a:t>
            </a:r>
          </a:p>
          <a:p>
            <a:pPr lvl="1" eaLnBrk="1" hangingPunct="1">
              <a:lnSpc>
                <a:spcPct val="80000"/>
              </a:lnSpc>
            </a:pPr>
            <a:r>
              <a:rPr lang="en-US" sz="1800" dirty="0" smtClean="0">
                <a:ea typeface="ヒラギノ角ゴ Pro W3"/>
              </a:rPr>
              <a:t>Consequences of poor control</a:t>
            </a:r>
          </a:p>
          <a:p>
            <a:pPr eaLnBrk="1" hangingPunct="1">
              <a:lnSpc>
                <a:spcPct val="80000"/>
              </a:lnSpc>
            </a:pPr>
            <a:r>
              <a:rPr lang="en-US" sz="2000" b="1" dirty="0" smtClean="0">
                <a:ea typeface="ヒラギノ角ゴ Pro W3"/>
              </a:rPr>
              <a:t>Apply knowledge to own case </a:t>
            </a:r>
            <a:r>
              <a:rPr lang="en-US" sz="2000" b="1" dirty="0" smtClean="0">
                <a:solidFill>
                  <a:srgbClr val="FF0000"/>
                </a:solidFill>
                <a:ea typeface="ヒラギノ角ゴ Pro W3"/>
              </a:rPr>
              <a:t>(Daily, Hourly)</a:t>
            </a:r>
            <a:endParaRPr lang="en-US" sz="2000" b="1" dirty="0" smtClean="0">
              <a:ea typeface="ヒラギノ角ゴ Pro W3"/>
            </a:endParaRPr>
          </a:p>
          <a:p>
            <a:pPr lvl="1" eaLnBrk="1" hangingPunct="1">
              <a:lnSpc>
                <a:spcPct val="80000"/>
              </a:lnSpc>
            </a:pPr>
            <a:r>
              <a:rPr lang="en-US" sz="1800" u="sng" dirty="0" smtClean="0">
                <a:ea typeface="ヒラギノ角ゴ Pro W3"/>
              </a:rPr>
              <a:t>Implement</a:t>
            </a:r>
            <a:r>
              <a:rPr lang="en-US" sz="1800" dirty="0" smtClean="0">
                <a:ea typeface="ヒラギノ角ゴ Pro W3"/>
              </a:rPr>
              <a:t> appropriate regimen </a:t>
            </a:r>
          </a:p>
          <a:p>
            <a:pPr lvl="1" eaLnBrk="1" hangingPunct="1">
              <a:lnSpc>
                <a:spcPct val="80000"/>
              </a:lnSpc>
            </a:pPr>
            <a:r>
              <a:rPr lang="en-US" sz="1800" dirty="0" smtClean="0">
                <a:ea typeface="ヒラギノ角ゴ Pro W3"/>
              </a:rPr>
              <a:t>Continuously </a:t>
            </a:r>
            <a:r>
              <a:rPr lang="en-US" sz="1800" u="sng" dirty="0" smtClean="0">
                <a:ea typeface="ヒラギノ角ゴ Pro W3"/>
              </a:rPr>
              <a:t>monitor</a:t>
            </a:r>
            <a:r>
              <a:rPr lang="en-US" sz="1800" dirty="0" smtClean="0">
                <a:ea typeface="ヒラギノ角ゴ Pro W3"/>
              </a:rPr>
              <a:t> physical signs  </a:t>
            </a:r>
          </a:p>
          <a:p>
            <a:pPr lvl="1" eaLnBrk="1" hangingPunct="1">
              <a:lnSpc>
                <a:spcPct val="80000"/>
              </a:lnSpc>
            </a:pPr>
            <a:r>
              <a:rPr lang="en-US" sz="1800" u="sng" dirty="0" smtClean="0">
                <a:ea typeface="ヒラギノ角ゴ Pro W3"/>
              </a:rPr>
              <a:t>Diagnose</a:t>
            </a:r>
            <a:r>
              <a:rPr lang="en-US" sz="1800" dirty="0" smtClean="0">
                <a:ea typeface="ヒラギノ角ゴ Pro W3"/>
              </a:rPr>
              <a:t> problems in timely manner</a:t>
            </a:r>
          </a:p>
          <a:p>
            <a:pPr lvl="1" eaLnBrk="1" hangingPunct="1">
              <a:lnSpc>
                <a:spcPct val="80000"/>
              </a:lnSpc>
            </a:pPr>
            <a:r>
              <a:rPr lang="en-US" sz="1800" u="sng" dirty="0" smtClean="0">
                <a:ea typeface="ヒラギノ角ゴ Pro W3"/>
              </a:rPr>
              <a:t>Adjust</a:t>
            </a:r>
            <a:r>
              <a:rPr lang="en-US" sz="1800" dirty="0" smtClean="0">
                <a:ea typeface="ヒラギノ角ゴ Pro W3"/>
              </a:rPr>
              <a:t> food, exercise, meds in timely and appropriate manner </a:t>
            </a:r>
          </a:p>
          <a:p>
            <a:pPr eaLnBrk="1" hangingPunct="1">
              <a:lnSpc>
                <a:spcPct val="80000"/>
              </a:lnSpc>
            </a:pPr>
            <a:r>
              <a:rPr lang="en-US" sz="2000" b="1" dirty="0" smtClean="0">
                <a:ea typeface="ヒラギノ角ゴ Pro W3"/>
              </a:rPr>
              <a:t>Coordinate with relevant parties </a:t>
            </a:r>
            <a:r>
              <a:rPr lang="en-US" sz="2000" b="1" dirty="0" smtClean="0">
                <a:solidFill>
                  <a:srgbClr val="FF0000"/>
                </a:solidFill>
                <a:ea typeface="ヒラギノ角ゴ Pro W3"/>
              </a:rPr>
              <a:t>(Frequently)</a:t>
            </a:r>
            <a:endParaRPr lang="en-US" sz="2000" b="1" dirty="0" smtClean="0">
              <a:ea typeface="ヒラギノ角ゴ Pro W3"/>
            </a:endParaRPr>
          </a:p>
          <a:p>
            <a:pPr lvl="1" eaLnBrk="1" hangingPunct="1">
              <a:lnSpc>
                <a:spcPct val="80000"/>
              </a:lnSpc>
            </a:pPr>
            <a:r>
              <a:rPr lang="en-US" sz="1800" u="sng" dirty="0" smtClean="0">
                <a:ea typeface="ヒラギノ角ゴ Pro W3"/>
              </a:rPr>
              <a:t>Negotiate</a:t>
            </a:r>
            <a:r>
              <a:rPr lang="en-US" sz="1800" dirty="0" smtClean="0">
                <a:ea typeface="ヒラギノ角ゴ Pro W3"/>
              </a:rPr>
              <a:t> changes in activities with family, friends, job  </a:t>
            </a:r>
          </a:p>
          <a:p>
            <a:pPr lvl="1" eaLnBrk="1" hangingPunct="1">
              <a:lnSpc>
                <a:spcPct val="80000"/>
              </a:lnSpc>
            </a:pPr>
            <a:r>
              <a:rPr lang="en-US" sz="1800" u="sng" dirty="0" smtClean="0">
                <a:ea typeface="ヒラギノ角ゴ Pro W3"/>
              </a:rPr>
              <a:t>Enlist/capitalize</a:t>
            </a:r>
            <a:r>
              <a:rPr lang="en-US" sz="1800" dirty="0" smtClean="0">
                <a:ea typeface="ヒラギノ角ゴ Pro W3"/>
              </a:rPr>
              <a:t> on social support</a:t>
            </a:r>
          </a:p>
          <a:p>
            <a:pPr lvl="1" eaLnBrk="1" hangingPunct="1">
              <a:lnSpc>
                <a:spcPct val="80000"/>
              </a:lnSpc>
            </a:pPr>
            <a:r>
              <a:rPr lang="en-US" sz="1800" u="sng" dirty="0" smtClean="0">
                <a:ea typeface="ヒラギノ角ゴ Pro W3"/>
              </a:rPr>
              <a:t>Communicate</a:t>
            </a:r>
            <a:r>
              <a:rPr lang="en-US" sz="1800" dirty="0" smtClean="0">
                <a:ea typeface="ヒラギノ角ゴ Pro W3"/>
              </a:rPr>
              <a:t> status and needs to practitioners</a:t>
            </a:r>
          </a:p>
          <a:p>
            <a:pPr eaLnBrk="1" hangingPunct="1">
              <a:lnSpc>
                <a:spcPct val="80000"/>
              </a:lnSpc>
            </a:pPr>
            <a:r>
              <a:rPr lang="en-US" sz="2000" b="1" dirty="0" smtClean="0">
                <a:ea typeface="ヒラギノ角ゴ Pro W3"/>
              </a:rPr>
              <a:t>Update knowledge &amp; adjust regimen </a:t>
            </a:r>
            <a:r>
              <a:rPr lang="en-US" sz="2000" b="1" dirty="0" smtClean="0">
                <a:solidFill>
                  <a:srgbClr val="FF0000"/>
                </a:solidFill>
                <a:ea typeface="ヒラギノ角ゴ Pro W3"/>
              </a:rPr>
              <a:t>(Occasionally)</a:t>
            </a:r>
            <a:endParaRPr lang="en-US" sz="2000" b="1" dirty="0" smtClean="0">
              <a:ea typeface="ヒラギノ角ゴ Pro W3"/>
            </a:endParaRPr>
          </a:p>
          <a:p>
            <a:pPr lvl="1" eaLnBrk="1" hangingPunct="1">
              <a:lnSpc>
                <a:spcPct val="80000"/>
              </a:lnSpc>
            </a:pPr>
            <a:r>
              <a:rPr lang="en-US" sz="1800" dirty="0" smtClean="0">
                <a:ea typeface="ヒラギノ角ゴ Pro W3"/>
              </a:rPr>
              <a:t>When other chronic conditions or disabilities develop</a:t>
            </a:r>
          </a:p>
          <a:p>
            <a:pPr lvl="1" eaLnBrk="1" hangingPunct="1">
              <a:lnSpc>
                <a:spcPct val="80000"/>
              </a:lnSpc>
            </a:pPr>
            <a:r>
              <a:rPr lang="en-US" sz="1800" dirty="0" smtClean="0">
                <a:ea typeface="ヒラギノ角ゴ Pro W3"/>
              </a:rPr>
              <a:t>When </a:t>
            </a:r>
            <a:r>
              <a:rPr lang="en-US" sz="1800" u="sng" dirty="0" smtClean="0">
                <a:ea typeface="ヒラギノ角ゴ Pro W3"/>
              </a:rPr>
              <a:t>new treatments</a:t>
            </a:r>
            <a:r>
              <a:rPr lang="en-US" sz="1800" dirty="0" smtClean="0">
                <a:ea typeface="ヒラギノ角ゴ Pro W3"/>
              </a:rPr>
              <a:t> are ordered</a:t>
            </a:r>
          </a:p>
          <a:p>
            <a:pPr lvl="1" eaLnBrk="1" hangingPunct="1">
              <a:lnSpc>
                <a:spcPct val="80000"/>
              </a:lnSpc>
            </a:pPr>
            <a:r>
              <a:rPr lang="en-US" sz="1800" dirty="0" smtClean="0">
                <a:ea typeface="ヒラギノ角ゴ Pro W3"/>
              </a:rPr>
              <a:t>When life </a:t>
            </a:r>
            <a:r>
              <a:rPr lang="en-US" sz="1800" u="sng" dirty="0" smtClean="0">
                <a:ea typeface="ヒラギノ角ゴ Pro W3"/>
              </a:rPr>
              <a:t>circumstances change</a:t>
            </a:r>
          </a:p>
          <a:p>
            <a:pPr eaLnBrk="1" hangingPunct="1">
              <a:lnSpc>
                <a:spcPct val="80000"/>
              </a:lnSpc>
            </a:pPr>
            <a:r>
              <a:rPr lang="en-US" sz="2000" b="1" dirty="0" smtClean="0">
                <a:ea typeface="ヒラギノ角ゴ Pro W3"/>
              </a:rPr>
              <a:t>Conditions of work—</a:t>
            </a:r>
            <a:r>
              <a:rPr lang="en-US" sz="2000" b="1" dirty="0" smtClean="0">
                <a:solidFill>
                  <a:srgbClr val="FF0000"/>
                </a:solidFill>
                <a:ea typeface="ヒラギノ角ゴ Pro W3"/>
              </a:rPr>
              <a:t>24/7, no days off, no retirement</a:t>
            </a:r>
          </a:p>
          <a:p>
            <a:pPr eaLnBrk="1" hangingPunct="1">
              <a:lnSpc>
                <a:spcPct val="80000"/>
              </a:lnSpc>
            </a:pPr>
            <a:endParaRPr lang="en-US" sz="2000" b="1" dirty="0" smtClean="0">
              <a:ea typeface="ヒラギノ角ゴ Pro W3"/>
            </a:endParaRPr>
          </a:p>
        </p:txBody>
      </p:sp>
      <p:sp>
        <p:nvSpPr>
          <p:cNvPr id="96261" name="AutoShape 5"/>
          <p:cNvSpPr>
            <a:spLocks/>
          </p:cNvSpPr>
          <p:nvPr/>
        </p:nvSpPr>
        <p:spPr bwMode="auto">
          <a:xfrm>
            <a:off x="6917381" y="1832756"/>
            <a:ext cx="304800" cy="2702379"/>
          </a:xfrm>
          <a:prstGeom prst="rightBrace">
            <a:avLst>
              <a:gd name="adj1" fmla="val 99976"/>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dirty="0" smtClean="0"/>
              <a:t>                    </a:t>
            </a:r>
            <a:endParaRPr lang="en-US" dirty="0"/>
          </a:p>
        </p:txBody>
      </p:sp>
      <p:sp>
        <p:nvSpPr>
          <p:cNvPr id="96262" name="Rectangle 6"/>
          <p:cNvSpPr>
            <a:spLocks noChangeArrowheads="1"/>
          </p:cNvSpPr>
          <p:nvPr/>
        </p:nvSpPr>
        <p:spPr bwMode="auto">
          <a:xfrm>
            <a:off x="7222181" y="2934927"/>
            <a:ext cx="1436914" cy="571500"/>
          </a:xfrm>
          <a:prstGeom prst="rect">
            <a:avLst/>
          </a:prstGeom>
          <a:solidFill>
            <a:schemeClr val="bg1"/>
          </a:solidFill>
          <a:ln w="28575">
            <a:solidFill>
              <a:srgbClr val="FF0000"/>
            </a:solidFill>
            <a:miter lim="800000"/>
            <a:headEnd/>
            <a:tailEnd/>
          </a:ln>
        </p:spPr>
        <p:txBody>
          <a:bodyPr wrap="none" anchor="ctr"/>
          <a:lstStyle/>
          <a:p>
            <a:r>
              <a:rPr lang="en-US" dirty="0" smtClean="0"/>
              <a:t>Self-</a:t>
            </a:r>
          </a:p>
          <a:p>
            <a:pPr algn="ctr"/>
            <a:r>
              <a:rPr lang="en-US" dirty="0" smtClean="0"/>
              <a:t>management</a:t>
            </a:r>
            <a:endParaRPr lang="en-US" dirty="0"/>
          </a:p>
        </p:txBody>
      </p:sp>
      <p:sp>
        <p:nvSpPr>
          <p:cNvPr id="8" name="AutoShape 5"/>
          <p:cNvSpPr>
            <a:spLocks/>
          </p:cNvSpPr>
          <p:nvPr/>
        </p:nvSpPr>
        <p:spPr bwMode="auto">
          <a:xfrm>
            <a:off x="6317252" y="734779"/>
            <a:ext cx="210275" cy="1105597"/>
          </a:xfrm>
          <a:prstGeom prst="rightBrace">
            <a:avLst>
              <a:gd name="adj1" fmla="val 99976"/>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dirty="0" smtClean="0"/>
              <a:t>                    </a:t>
            </a:r>
            <a:endParaRPr lang="en-US" dirty="0"/>
          </a:p>
        </p:txBody>
      </p:sp>
      <p:sp>
        <p:nvSpPr>
          <p:cNvPr id="9" name="Rectangle 6"/>
          <p:cNvSpPr>
            <a:spLocks noChangeArrowheads="1"/>
          </p:cNvSpPr>
          <p:nvPr/>
        </p:nvSpPr>
        <p:spPr bwMode="auto">
          <a:xfrm>
            <a:off x="6527527" y="1001827"/>
            <a:ext cx="1436914" cy="571500"/>
          </a:xfrm>
          <a:prstGeom prst="rect">
            <a:avLst/>
          </a:prstGeom>
          <a:solidFill>
            <a:schemeClr val="bg1"/>
          </a:solidFill>
          <a:ln w="28575">
            <a:solidFill>
              <a:srgbClr val="FF0000"/>
            </a:solidFill>
            <a:miter lim="800000"/>
            <a:headEnd/>
            <a:tailEnd/>
          </a:ln>
        </p:spPr>
        <p:txBody>
          <a:bodyPr wrap="none" anchor="ctr"/>
          <a:lstStyle/>
          <a:p>
            <a:pPr algn="ctr"/>
            <a:r>
              <a:rPr lang="en-US" dirty="0" smtClean="0"/>
              <a:t>Training</a:t>
            </a:r>
            <a:endParaRPr lang="en-US" dirty="0"/>
          </a:p>
        </p:txBody>
      </p:sp>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51</a:t>
            </a:fld>
            <a:endParaRPr lang="en-US" dirty="0"/>
          </a:p>
        </p:txBody>
      </p:sp>
    </p:spTree>
    <p:extLst>
      <p:ext uri="{BB962C8B-B14F-4D97-AF65-F5344CB8AC3E}">
        <p14:creationId xmlns:p14="http://schemas.microsoft.com/office/powerpoint/2010/main" val="773331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2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animBg="1"/>
      <p:bldP spid="96262" grpId="0" animBg="1"/>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a:xfrm>
            <a:off x="152400" y="171451"/>
            <a:ext cx="8534400" cy="619125"/>
          </a:xfrm>
        </p:spPr>
        <p:txBody>
          <a:bodyPr>
            <a:normAutofit fontScale="90000"/>
          </a:bodyPr>
          <a:lstStyle/>
          <a:p>
            <a:pPr algn="ctr" fontAlgn="auto">
              <a:spcAft>
                <a:spcPts val="0"/>
              </a:spcAft>
              <a:defRPr/>
            </a:pPr>
            <a:r>
              <a:rPr lang="en-US" dirty="0"/>
              <a:t>  </a:t>
            </a:r>
            <a:r>
              <a:rPr lang="en-US" dirty="0" smtClean="0"/>
              <a:t> </a:t>
            </a:r>
            <a:r>
              <a:rPr lang="en-US" sz="2800" dirty="0" smtClean="0"/>
              <a:t>Good performance requires good judgment</a:t>
            </a:r>
            <a:endParaRPr lang="en-US" sz="2800" dirty="0"/>
          </a:p>
        </p:txBody>
      </p:sp>
      <p:sp>
        <p:nvSpPr>
          <p:cNvPr id="909315" name="Rectangle 3"/>
          <p:cNvSpPr>
            <a:spLocks noGrp="1" noChangeArrowheads="1"/>
          </p:cNvSpPr>
          <p:nvPr>
            <p:ph idx="1"/>
          </p:nvPr>
        </p:nvSpPr>
        <p:spPr>
          <a:xfrm>
            <a:off x="457200" y="721559"/>
            <a:ext cx="8229600" cy="3992336"/>
          </a:xfrm>
          <a:solidFill>
            <a:schemeClr val="bg1">
              <a:lumMod val="95000"/>
            </a:schemeClr>
          </a:solidFill>
          <a:ln w="38100" cmpd="dbl">
            <a:solidFill>
              <a:schemeClr val="tx1">
                <a:lumMod val="50000"/>
                <a:lumOff val="50000"/>
              </a:schemeClr>
            </a:solidFill>
          </a:ln>
          <a:effectLst>
            <a:outerShdw blurRad="50800" dist="38100" dir="2700000" algn="tl" rotWithShape="0">
              <a:prstClr val="black">
                <a:alpha val="40000"/>
              </a:prstClr>
            </a:outerShdw>
          </a:effectLst>
        </p:spPr>
        <p:txBody>
          <a:bodyPr>
            <a:normAutofit fontScale="92500" lnSpcReduction="10000"/>
          </a:bodyPr>
          <a:lstStyle/>
          <a:p>
            <a:pPr marL="274320" indent="-274320" fontAlgn="auto">
              <a:lnSpc>
                <a:spcPct val="80000"/>
              </a:lnSpc>
              <a:spcAft>
                <a:spcPts val="0"/>
              </a:spcAft>
              <a:buFont typeface="Wingdings 3"/>
              <a:buChar char=""/>
              <a:defRPr/>
            </a:pPr>
            <a:endParaRPr lang="en-US" sz="2400" b="1" dirty="0" smtClean="0"/>
          </a:p>
          <a:p>
            <a:pPr marL="274320" indent="-274320" fontAlgn="auto">
              <a:lnSpc>
                <a:spcPct val="80000"/>
              </a:lnSpc>
              <a:spcAft>
                <a:spcPts val="0"/>
              </a:spcAft>
              <a:buFont typeface="Wingdings 3"/>
              <a:buChar char=""/>
              <a:defRPr/>
            </a:pPr>
            <a:r>
              <a:rPr lang="en-US" sz="2000" b="1" dirty="0" smtClean="0"/>
              <a:t>IT </a:t>
            </a:r>
            <a:r>
              <a:rPr lang="en-US" sz="2000" b="1" dirty="0"/>
              <a:t>IS NOT</a:t>
            </a:r>
            <a:r>
              <a:rPr lang="en-US" sz="2000" dirty="0"/>
              <a:t> mechanically following a recipe</a:t>
            </a:r>
          </a:p>
          <a:p>
            <a:pPr marL="274320" indent="-274320" fontAlgn="auto">
              <a:lnSpc>
                <a:spcPct val="80000"/>
              </a:lnSpc>
              <a:spcAft>
                <a:spcPts val="0"/>
              </a:spcAft>
              <a:buFont typeface="Wingdings 3"/>
              <a:buChar char=""/>
              <a:defRPr/>
            </a:pPr>
            <a:r>
              <a:rPr lang="en-US" sz="2000" b="1" dirty="0"/>
              <a:t>IT IS</a:t>
            </a:r>
            <a:r>
              <a:rPr lang="en-US" sz="2000" dirty="0"/>
              <a:t> </a:t>
            </a:r>
            <a:r>
              <a:rPr lang="en-US" sz="2000" dirty="0">
                <a:solidFill>
                  <a:srgbClr val="FF0000"/>
                </a:solidFill>
              </a:rPr>
              <a:t>keeping a complex system under control in often unpredictable </a:t>
            </a:r>
            <a:r>
              <a:rPr lang="en-US" sz="2000" dirty="0" smtClean="0">
                <a:solidFill>
                  <a:srgbClr val="FF0000"/>
                </a:solidFill>
              </a:rPr>
              <a:t>circumstances</a:t>
            </a:r>
            <a:r>
              <a:rPr lang="en-US" sz="2000" dirty="0" smtClean="0"/>
              <a:t> </a:t>
            </a:r>
            <a:r>
              <a:rPr lang="en-US" sz="1600" dirty="0" smtClean="0">
                <a:solidFill>
                  <a:schemeClr val="tx1">
                    <a:lumMod val="65000"/>
                    <a:lumOff val="35000"/>
                  </a:schemeClr>
                </a:solidFill>
              </a:rPr>
              <a:t>(like accident prevention process)</a:t>
            </a:r>
            <a:endParaRPr lang="en-US" sz="1600" dirty="0">
              <a:solidFill>
                <a:schemeClr val="tx1">
                  <a:lumMod val="65000"/>
                  <a:lumOff val="35000"/>
                </a:schemeClr>
              </a:solidFill>
            </a:endParaRPr>
          </a:p>
          <a:p>
            <a:pPr marL="548640" lvl="1" indent="-274320" fontAlgn="auto">
              <a:lnSpc>
                <a:spcPct val="80000"/>
              </a:lnSpc>
              <a:spcAft>
                <a:spcPts val="0"/>
              </a:spcAft>
              <a:buFont typeface="Wingdings 3"/>
              <a:buChar char=""/>
              <a:defRPr/>
            </a:pPr>
            <a:r>
              <a:rPr lang="en-US" sz="1800" dirty="0"/>
              <a:t>Coordinate a regimen having multiple interacting elements</a:t>
            </a:r>
          </a:p>
          <a:p>
            <a:pPr marL="548640" lvl="1" indent="-274320" fontAlgn="auto">
              <a:lnSpc>
                <a:spcPct val="80000"/>
              </a:lnSpc>
              <a:spcAft>
                <a:spcPts val="0"/>
              </a:spcAft>
              <a:buFont typeface="Wingdings 3"/>
              <a:buChar char=""/>
              <a:defRPr/>
            </a:pPr>
            <a:r>
              <a:rPr lang="en-US" sz="1800" dirty="0"/>
              <a:t>Adjust parts as needed to maintain good control of system buffeted by many other factors</a:t>
            </a:r>
          </a:p>
          <a:p>
            <a:pPr marL="548640" lvl="1" indent="-274320" fontAlgn="auto">
              <a:lnSpc>
                <a:spcPct val="80000"/>
              </a:lnSpc>
              <a:spcAft>
                <a:spcPts val="0"/>
              </a:spcAft>
              <a:buFont typeface="Wingdings 3"/>
              <a:buChar char=""/>
              <a:defRPr/>
            </a:pPr>
            <a:r>
              <a:rPr lang="en-US" sz="1800" dirty="0"/>
              <a:t>Anticipate lag time between (in)action and system response</a:t>
            </a:r>
          </a:p>
          <a:p>
            <a:pPr marL="548640" lvl="1" indent="-274320" fontAlgn="auto">
              <a:lnSpc>
                <a:spcPct val="80000"/>
              </a:lnSpc>
              <a:spcAft>
                <a:spcPts val="0"/>
              </a:spcAft>
              <a:buFont typeface="Wingdings 3"/>
              <a:buChar char=""/>
              <a:defRPr/>
            </a:pPr>
            <a:r>
              <a:rPr lang="en-US" sz="1800" dirty="0"/>
              <a:t>Monitor advance “hidden” indicators (blood glucose) to prevent system veering badly out of control </a:t>
            </a:r>
          </a:p>
          <a:p>
            <a:pPr marL="548640" lvl="1" indent="-274320" fontAlgn="auto">
              <a:lnSpc>
                <a:spcPct val="80000"/>
              </a:lnSpc>
              <a:spcAft>
                <a:spcPts val="0"/>
              </a:spcAft>
              <a:buFont typeface="Wingdings 3"/>
              <a:buChar char=""/>
              <a:defRPr/>
            </a:pPr>
            <a:r>
              <a:rPr lang="en-US" sz="1800" dirty="0"/>
              <a:t>Decide appropriate type and timing of corrective action if system veering off-track</a:t>
            </a:r>
          </a:p>
          <a:p>
            <a:pPr marL="548640" lvl="1" indent="-274320" fontAlgn="auto">
              <a:lnSpc>
                <a:spcPct val="80000"/>
              </a:lnSpc>
              <a:spcAft>
                <a:spcPts val="0"/>
              </a:spcAft>
              <a:buFont typeface="Wingdings 3"/>
              <a:buChar char=""/>
              <a:defRPr/>
            </a:pPr>
            <a:r>
              <a:rPr lang="en-US" sz="1800" dirty="0"/>
              <a:t>Monitor/control other shocks to system (infection, emotional stress)</a:t>
            </a:r>
          </a:p>
          <a:p>
            <a:pPr marL="548640" lvl="1" indent="-274320" fontAlgn="auto">
              <a:lnSpc>
                <a:spcPct val="80000"/>
              </a:lnSpc>
              <a:spcAft>
                <a:spcPts val="0"/>
              </a:spcAft>
              <a:buFont typeface="Wingdings 3"/>
              <a:buChar char=""/>
              <a:defRPr/>
            </a:pPr>
            <a:r>
              <a:rPr lang="en-US" sz="1800" dirty="0"/>
              <a:t>Coordinate regimen with other daily activities</a:t>
            </a:r>
          </a:p>
          <a:p>
            <a:pPr marL="548640" lvl="1" indent="-274320" fontAlgn="auto">
              <a:lnSpc>
                <a:spcPct val="80000"/>
              </a:lnSpc>
              <a:spcAft>
                <a:spcPts val="0"/>
              </a:spcAft>
              <a:buFont typeface="Wingdings 3"/>
              <a:buChar char=""/>
              <a:defRPr/>
            </a:pPr>
            <a:r>
              <a:rPr lang="en-US" sz="1800" dirty="0"/>
              <a:t>Plan ahead (meals, meds, etc.) </a:t>
            </a:r>
          </a:p>
          <a:p>
            <a:pPr marL="822960" lvl="2" fontAlgn="auto">
              <a:lnSpc>
                <a:spcPct val="80000"/>
              </a:lnSpc>
              <a:spcAft>
                <a:spcPts val="0"/>
              </a:spcAft>
              <a:buClr>
                <a:schemeClr val="bg1">
                  <a:shade val="50000"/>
                </a:schemeClr>
              </a:buClr>
              <a:buFont typeface="Wingdings 3"/>
              <a:buChar char=""/>
              <a:defRPr/>
            </a:pPr>
            <a:r>
              <a:rPr lang="en-US" sz="1600" dirty="0"/>
              <a:t>For the expected </a:t>
            </a:r>
          </a:p>
          <a:p>
            <a:pPr marL="822960" lvl="2" fontAlgn="auto">
              <a:lnSpc>
                <a:spcPct val="80000"/>
              </a:lnSpc>
              <a:spcAft>
                <a:spcPts val="0"/>
              </a:spcAft>
              <a:buClr>
                <a:schemeClr val="bg1">
                  <a:shade val="50000"/>
                </a:schemeClr>
              </a:buClr>
              <a:buFont typeface="Wingdings 3"/>
              <a:buChar char=""/>
              <a:defRPr/>
            </a:pPr>
            <a:r>
              <a:rPr lang="en-US" sz="1600" dirty="0">
                <a:solidFill>
                  <a:schemeClr val="tx2"/>
                </a:solidFill>
              </a:rPr>
              <a:t>For the unexpected and unpredictable</a:t>
            </a:r>
          </a:p>
          <a:p>
            <a:pPr marL="548640" lvl="1" indent="-274320" fontAlgn="auto">
              <a:lnSpc>
                <a:spcPct val="80000"/>
              </a:lnSpc>
              <a:spcAft>
                <a:spcPts val="0"/>
              </a:spcAft>
              <a:buFont typeface="Wingdings 3"/>
              <a:buChar char=""/>
              <a:defRPr/>
            </a:pPr>
            <a:r>
              <a:rPr lang="en-US" sz="1800" dirty="0"/>
              <a:t>Prioritize conflicting demands on time and behavior </a:t>
            </a:r>
          </a:p>
        </p:txBody>
      </p:sp>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52</a:t>
            </a:fld>
            <a:endParaRPr lang="en-US" dirty="0"/>
          </a:p>
        </p:txBody>
      </p:sp>
    </p:spTree>
    <p:extLst>
      <p:ext uri="{BB962C8B-B14F-4D97-AF65-F5344CB8AC3E}">
        <p14:creationId xmlns:p14="http://schemas.microsoft.com/office/powerpoint/2010/main" val="39304818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noAutofit/>
          </a:bodyPr>
          <a:lstStyle/>
          <a:p>
            <a:pPr algn="l"/>
            <a:r>
              <a:rPr lang="en-US" sz="3200" dirty="0" smtClean="0"/>
              <a:t>Occupational hierarchy</a:t>
            </a:r>
            <a:endParaRPr lang="en-US" sz="3200" dirty="0"/>
          </a:p>
        </p:txBody>
      </p:sp>
      <p:sp>
        <p:nvSpPr>
          <p:cNvPr id="3" name="Content Placeholder 2"/>
          <p:cNvSpPr>
            <a:spLocks noGrp="1"/>
          </p:cNvSpPr>
          <p:nvPr>
            <p:ph idx="1"/>
          </p:nvPr>
        </p:nvSpPr>
        <p:spPr/>
        <p:txBody>
          <a:bodyPr>
            <a:normAutofit/>
          </a:bodyPr>
          <a:lstStyle/>
          <a:p>
            <a:r>
              <a:rPr lang="en-US" sz="2400" dirty="0" smtClean="0"/>
              <a:t>Cognitive complexity </a:t>
            </a:r>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53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2537" y="0"/>
            <a:ext cx="2143125" cy="5143500"/>
          </a:xfrm>
          <a:prstGeom prst="rect">
            <a:avLst/>
          </a:prstGeom>
        </p:spPr>
      </p:pic>
      <p:sp>
        <p:nvSpPr>
          <p:cNvPr id="7" name="Up Arrow 6"/>
          <p:cNvSpPr/>
          <p:nvPr/>
        </p:nvSpPr>
        <p:spPr>
          <a:xfrm>
            <a:off x="4899660" y="990600"/>
            <a:ext cx="162877" cy="31699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48474" y="2318177"/>
            <a:ext cx="1371600" cy="5071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1">
                    <a:lumMod val="50000"/>
                  </a:schemeClr>
                </a:solidFill>
              </a:rPr>
              <a:t>Diabetes?</a:t>
            </a:r>
            <a:endParaRPr lang="en-US" sz="1800" dirty="0">
              <a:solidFill>
                <a:schemeClr val="accent1">
                  <a:lumMod val="50000"/>
                </a:schemeClr>
              </a:solidFill>
            </a:endParaRPr>
          </a:p>
        </p:txBody>
      </p:sp>
    </p:spTree>
    <p:extLst>
      <p:ext uri="{BB962C8B-B14F-4D97-AF65-F5344CB8AC3E}">
        <p14:creationId xmlns:p14="http://schemas.microsoft.com/office/powerpoint/2010/main" val="20729929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Sample guidance today</a:t>
            </a:r>
            <a:endParaRPr lang="en-US" sz="3600" dirty="0"/>
          </a:p>
        </p:txBody>
      </p:sp>
      <p:sp>
        <p:nvSpPr>
          <p:cNvPr id="3" name="Content Placeholder 2"/>
          <p:cNvSpPr>
            <a:spLocks noGrp="1"/>
          </p:cNvSpPr>
          <p:nvPr>
            <p:ph idx="1"/>
          </p:nvPr>
        </p:nvSpPr>
        <p:spPr>
          <a:xfrm>
            <a:off x="457200" y="1552175"/>
            <a:ext cx="8229600" cy="3042448"/>
          </a:xfrm>
        </p:spPr>
        <p:txBody>
          <a:bodyPr>
            <a:normAutofit/>
          </a:bodyPr>
          <a:lstStyle/>
          <a:p>
            <a:pPr marL="0" indent="0" algn="ctr">
              <a:buNone/>
            </a:pPr>
            <a:r>
              <a:rPr lang="en-US" sz="2800" dirty="0" smtClean="0"/>
              <a:t>“</a:t>
            </a:r>
            <a:r>
              <a:rPr lang="en-US" sz="2800" dirty="0"/>
              <a:t>A</a:t>
            </a:r>
            <a:r>
              <a:rPr lang="en-US" sz="2800" dirty="0" smtClean="0"/>
              <a:t>djust insulin dose for number </a:t>
            </a:r>
          </a:p>
          <a:p>
            <a:pPr marL="0" indent="0" algn="ctr">
              <a:buNone/>
            </a:pPr>
            <a:r>
              <a:rPr lang="en-US" sz="2800" dirty="0" smtClean="0"/>
              <a:t>of carbohydrates in meal”</a:t>
            </a:r>
          </a:p>
          <a:p>
            <a:pPr marL="0" indent="0" algn="ctr">
              <a:buNone/>
            </a:pPr>
            <a:endParaRPr lang="en-US" sz="2800" dirty="0"/>
          </a:p>
          <a:p>
            <a:pPr marL="0" indent="0" algn="ctr">
              <a:buNone/>
            </a:pPr>
            <a:endParaRPr lang="en-US" sz="2800" dirty="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54</a:t>
            </a:fld>
            <a:endParaRPr lang="en-US" dirty="0"/>
          </a:p>
        </p:txBody>
      </p:sp>
      <p:sp>
        <p:nvSpPr>
          <p:cNvPr id="6" name="Rectangle 5"/>
          <p:cNvSpPr/>
          <p:nvPr/>
        </p:nvSpPr>
        <p:spPr>
          <a:xfrm>
            <a:off x="2666360" y="3004457"/>
            <a:ext cx="3957277" cy="8606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Knowledge &amp; mental calculations required??</a:t>
            </a:r>
            <a:endParaRPr lang="en-US" sz="1800" dirty="0">
              <a:solidFill>
                <a:schemeClr val="tx1"/>
              </a:solidFill>
            </a:endParaRPr>
          </a:p>
        </p:txBody>
      </p:sp>
    </p:spTree>
    <p:extLst>
      <p:ext uri="{BB962C8B-B14F-4D97-AF65-F5344CB8AC3E}">
        <p14:creationId xmlns:p14="http://schemas.microsoft.com/office/powerpoint/2010/main" val="10011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ALSitem_Page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119948"/>
            <a:ext cx="72009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9" name="Rectangle 5"/>
          <p:cNvSpPr>
            <a:spLocks noChangeArrowheads="1"/>
          </p:cNvSpPr>
          <p:nvPr/>
        </p:nvSpPr>
        <p:spPr bwMode="auto">
          <a:xfrm>
            <a:off x="2362200" y="4000500"/>
            <a:ext cx="3733800" cy="1143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49522" name="Rectangle 18"/>
          <p:cNvSpPr>
            <a:spLocks noChangeArrowheads="1"/>
          </p:cNvSpPr>
          <p:nvPr/>
        </p:nvSpPr>
        <p:spPr bwMode="auto">
          <a:xfrm>
            <a:off x="415119" y="1314450"/>
            <a:ext cx="822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spcBef>
                <a:spcPts val="600"/>
              </a:spcBef>
              <a:buClr>
                <a:schemeClr val="accent1"/>
              </a:buClr>
              <a:buSzPct val="76000"/>
              <a:buFont typeface="Wingdings 3" pitchFamily="18" charset="2"/>
              <a:buNone/>
            </a:pPr>
            <a:endParaRPr lang="en-US" sz="2600">
              <a:latin typeface="Gill Sans MT" pitchFamily="34" charset="0"/>
            </a:endParaRPr>
          </a:p>
        </p:txBody>
      </p:sp>
      <p:sp>
        <p:nvSpPr>
          <p:cNvPr id="149523" name="Rectangle 19"/>
          <p:cNvSpPr>
            <a:spLocks noChangeArrowheads="1"/>
          </p:cNvSpPr>
          <p:nvPr/>
        </p:nvSpPr>
        <p:spPr bwMode="auto">
          <a:xfrm>
            <a:off x="457200" y="2000250"/>
            <a:ext cx="1600200" cy="1943100"/>
          </a:xfrm>
          <a:prstGeom prst="rect">
            <a:avLst/>
          </a:prstGeom>
          <a:solidFill>
            <a:schemeClr val="bg2"/>
          </a:solidFill>
          <a:ln w="9525">
            <a:solidFill>
              <a:schemeClr val="accent1"/>
            </a:solidFill>
            <a:miter lim="800000"/>
            <a:headEnd/>
            <a:tailEnd/>
          </a:ln>
        </p:spPr>
        <p:txBody>
          <a:bodyPr wrap="none" anchor="ctr"/>
          <a:lstStyle/>
          <a:p>
            <a:pPr eaLnBrk="0" hangingPunct="0">
              <a:buFontTx/>
              <a:buChar char="•"/>
            </a:pPr>
            <a:r>
              <a:rPr lang="en-US"/>
              <a:t>One piece of </a:t>
            </a:r>
          </a:p>
          <a:p>
            <a:pPr eaLnBrk="0" hangingPunct="0"/>
            <a:r>
              <a:rPr lang="en-US"/>
              <a:t> info </a:t>
            </a:r>
          </a:p>
          <a:p>
            <a:pPr eaLnBrk="0" hangingPunct="0">
              <a:buFontTx/>
              <a:buChar char="•"/>
            </a:pPr>
            <a:r>
              <a:rPr lang="en-US"/>
              <a:t>Simple match</a:t>
            </a:r>
          </a:p>
          <a:p>
            <a:pPr eaLnBrk="0" hangingPunct="0">
              <a:buFontTx/>
              <a:buChar char="•"/>
            </a:pPr>
            <a:r>
              <a:rPr lang="en-US"/>
              <a:t>But lots of </a:t>
            </a:r>
          </a:p>
          <a:p>
            <a:pPr eaLnBrk="0" hangingPunct="0"/>
            <a:r>
              <a:rPr lang="en-US"/>
              <a:t> irrelevant info</a:t>
            </a:r>
          </a:p>
          <a:p>
            <a:pPr eaLnBrk="0" hangingPunct="0"/>
            <a:endParaRPr lang="en-US"/>
          </a:p>
        </p:txBody>
      </p:sp>
      <p:sp>
        <p:nvSpPr>
          <p:cNvPr id="149525" name="Rectangle 21"/>
          <p:cNvSpPr>
            <a:spLocks noChangeArrowheads="1"/>
          </p:cNvSpPr>
          <p:nvPr/>
        </p:nvSpPr>
        <p:spPr bwMode="auto">
          <a:xfrm>
            <a:off x="6858000" y="3371850"/>
            <a:ext cx="1828800" cy="1200150"/>
          </a:xfrm>
          <a:prstGeom prst="rect">
            <a:avLst/>
          </a:prstGeom>
          <a:solidFill>
            <a:srgbClr val="FFFF00"/>
          </a:solidFill>
          <a:ln w="9525">
            <a:solidFill>
              <a:schemeClr val="tx1"/>
            </a:solidFill>
            <a:miter lim="800000"/>
            <a:headEnd/>
            <a:tailEnd/>
          </a:ln>
        </p:spPr>
        <p:txBody>
          <a:bodyPr wrap="none" anchor="ctr"/>
          <a:lstStyle/>
          <a:p>
            <a:pPr eaLnBrk="0" hangingPunct="0"/>
            <a:r>
              <a:rPr lang="en-US" b="1" dirty="0"/>
              <a:t>Caution!</a:t>
            </a:r>
          </a:p>
          <a:p>
            <a:pPr eaLnBrk="0" hangingPunct="0"/>
            <a:r>
              <a:rPr lang="en-US" sz="1600" dirty="0" smtClean="0"/>
              <a:t>Can </a:t>
            </a:r>
            <a:r>
              <a:rPr lang="en-US" sz="1600" dirty="0"/>
              <a:t>train </a:t>
            </a:r>
            <a:r>
              <a:rPr lang="en-US" sz="1600" dirty="0" smtClean="0"/>
              <a:t>people </a:t>
            </a:r>
          </a:p>
          <a:p>
            <a:pPr eaLnBrk="0" hangingPunct="0"/>
            <a:r>
              <a:rPr lang="en-US" sz="1600" dirty="0" smtClean="0"/>
              <a:t>to do </a:t>
            </a:r>
            <a:r>
              <a:rPr lang="en-US" sz="1600" dirty="0"/>
              <a:t>this task, but</a:t>
            </a:r>
          </a:p>
          <a:p>
            <a:pPr eaLnBrk="0" hangingPunct="0"/>
            <a:r>
              <a:rPr lang="en-US" sz="1600" dirty="0"/>
              <a:t>not all possible </a:t>
            </a:r>
          </a:p>
          <a:p>
            <a:pPr eaLnBrk="0" hangingPunct="0"/>
            <a:r>
              <a:rPr lang="en-US" sz="1600" dirty="0"/>
              <a:t>tasks like it</a:t>
            </a:r>
          </a:p>
        </p:txBody>
      </p:sp>
      <p:sp>
        <p:nvSpPr>
          <p:cNvPr id="3" name="Date Placeholder 2"/>
          <p:cNvSpPr>
            <a:spLocks noGrp="1"/>
          </p:cNvSpPr>
          <p:nvPr>
            <p:ph type="dt" sz="half" idx="10"/>
          </p:nvPr>
        </p:nvSpPr>
        <p:spPr/>
        <p:txBody>
          <a:bodyPr/>
          <a:lstStyle/>
          <a:p>
            <a:r>
              <a:rPr lang="en-US" smtClean="0"/>
              <a:t>12/12/2013</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55</a:t>
            </a:fld>
            <a:endParaRPr lang="en-US" dirty="0"/>
          </a:p>
        </p:txBody>
      </p:sp>
      <p:sp>
        <p:nvSpPr>
          <p:cNvPr id="11" name="Rectangle 2"/>
          <p:cNvSpPr>
            <a:spLocks noGrp="1"/>
          </p:cNvSpPr>
          <p:nvPr>
            <p:ph type="title"/>
          </p:nvPr>
        </p:nvSpPr>
        <p:spPr>
          <a:solidFill>
            <a:schemeClr val="bg1"/>
          </a:solidFill>
        </p:spPr>
        <p:txBody>
          <a:bodyPr>
            <a:normAutofit/>
          </a:bodyPr>
          <a:lstStyle/>
          <a:p>
            <a:pPr eaLnBrk="1" hangingPunct="1"/>
            <a:r>
              <a:rPr lang="en-US" sz="2400" dirty="0" smtClean="0"/>
              <a:t>Task #1—Underline sentence saying how often to give medicine</a:t>
            </a:r>
          </a:p>
        </p:txBody>
      </p:sp>
      <p:sp>
        <p:nvSpPr>
          <p:cNvPr id="2" name="Rectangle 1"/>
          <p:cNvSpPr/>
          <p:nvPr/>
        </p:nvSpPr>
        <p:spPr>
          <a:xfrm>
            <a:off x="2299850" y="169682"/>
            <a:ext cx="4126584" cy="320512"/>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Sample health literacy item—how simple?</a:t>
            </a:r>
            <a:endParaRPr lang="en-US" dirty="0">
              <a:solidFill>
                <a:schemeClr val="tx1"/>
              </a:solidFill>
            </a:endParaRPr>
          </a:p>
        </p:txBody>
      </p:sp>
    </p:spTree>
    <p:extLst>
      <p:ext uri="{BB962C8B-B14F-4D97-AF65-F5344CB8AC3E}">
        <p14:creationId xmlns:p14="http://schemas.microsoft.com/office/powerpoint/2010/main" val="9203349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285750"/>
            <a:ext cx="8229600" cy="628650"/>
          </a:xfrm>
          <a:solidFill>
            <a:schemeClr val="bg1"/>
          </a:solidFill>
        </p:spPr>
        <p:txBody>
          <a:bodyPr>
            <a:normAutofit/>
          </a:bodyPr>
          <a:lstStyle/>
          <a:p>
            <a:pPr eaLnBrk="1" hangingPunct="1"/>
            <a:r>
              <a:rPr lang="en-US" sz="2400" dirty="0" smtClean="0"/>
              <a:t>Task #1—Underline sentence saying how often to give medicine</a:t>
            </a:r>
          </a:p>
        </p:txBody>
      </p:sp>
      <p:pic>
        <p:nvPicPr>
          <p:cNvPr id="19460" name="Picture 4" descr="HALSitem_Page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143000"/>
            <a:ext cx="72009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9" name="Rectangle 5"/>
          <p:cNvSpPr>
            <a:spLocks noChangeArrowheads="1"/>
          </p:cNvSpPr>
          <p:nvPr/>
        </p:nvSpPr>
        <p:spPr bwMode="auto">
          <a:xfrm>
            <a:off x="2362200" y="4000500"/>
            <a:ext cx="3733800" cy="1143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49510" name="Rectangle 6"/>
          <p:cNvSpPr>
            <a:spLocks noChangeArrowheads="1"/>
          </p:cNvSpPr>
          <p:nvPr/>
        </p:nvSpPr>
        <p:spPr bwMode="auto">
          <a:xfrm>
            <a:off x="380484" y="4183039"/>
            <a:ext cx="8382000" cy="571500"/>
          </a:xfrm>
          <a:prstGeom prst="rect">
            <a:avLst/>
          </a:prstGeom>
          <a:solidFill>
            <a:schemeClr val="bg2"/>
          </a:solidFill>
          <a:ln w="9525">
            <a:solidFill>
              <a:schemeClr val="tx1"/>
            </a:solidFill>
            <a:miter lim="800000"/>
            <a:headEnd/>
            <a:tailEnd/>
          </a:ln>
        </p:spPr>
        <p:txBody>
          <a:bodyPr wrap="none" anchor="ctr"/>
          <a:lstStyle/>
          <a:p>
            <a:pPr eaLnBrk="0" hangingPunct="0"/>
            <a:endParaRPr lang="en-US"/>
          </a:p>
          <a:p>
            <a:pPr eaLnBrk="0" hangingPunct="0"/>
            <a:r>
              <a:rPr lang="en-US"/>
              <a:t> </a:t>
            </a:r>
          </a:p>
          <a:p>
            <a:pPr eaLnBrk="0" hangingPunct="0"/>
            <a:endParaRPr lang="en-US"/>
          </a:p>
        </p:txBody>
      </p:sp>
      <p:sp>
        <p:nvSpPr>
          <p:cNvPr id="149511" name="Rectangle 7"/>
          <p:cNvSpPr>
            <a:spLocks noChangeArrowheads="1"/>
          </p:cNvSpPr>
          <p:nvPr/>
        </p:nvSpPr>
        <p:spPr bwMode="auto">
          <a:xfrm>
            <a:off x="381000" y="4743450"/>
            <a:ext cx="8382000" cy="228600"/>
          </a:xfrm>
          <a:prstGeom prst="rect">
            <a:avLst/>
          </a:prstGeom>
          <a:solidFill>
            <a:schemeClr val="accent1"/>
          </a:solidFill>
          <a:ln w="9525">
            <a:solidFill>
              <a:schemeClr val="tx1"/>
            </a:solidFill>
            <a:miter lim="800000"/>
            <a:headEnd/>
            <a:tailEnd/>
          </a:ln>
        </p:spPr>
        <p:txBody>
          <a:bodyPr wrap="none" anchor="ctr"/>
          <a:lstStyle/>
          <a:p>
            <a:pPr eaLnBrk="0" hangingPunct="0"/>
            <a:r>
              <a:rPr lang="en-US" sz="1400" b="1" dirty="0" smtClean="0">
                <a:solidFill>
                  <a:schemeClr val="bg1"/>
                </a:solidFill>
                <a:latin typeface="Futura Book"/>
              </a:rPr>
              <a:t>NALS levels                                      </a:t>
            </a:r>
            <a:r>
              <a:rPr lang="en-US" b="1" dirty="0" smtClean="0">
                <a:solidFill>
                  <a:schemeClr val="bg1"/>
                </a:solidFill>
                <a:latin typeface="Futura Book"/>
              </a:rPr>
              <a:t>1          2           3          4          5</a:t>
            </a:r>
            <a:endParaRPr lang="en-US" sz="1400" b="1" dirty="0">
              <a:solidFill>
                <a:schemeClr val="bg1"/>
              </a:solidFill>
              <a:latin typeface="Futura Book"/>
            </a:endParaRPr>
          </a:p>
        </p:txBody>
      </p:sp>
      <p:sp>
        <p:nvSpPr>
          <p:cNvPr id="149512" name="Line 8"/>
          <p:cNvSpPr>
            <a:spLocks noChangeShapeType="1"/>
          </p:cNvSpPr>
          <p:nvPr/>
        </p:nvSpPr>
        <p:spPr bwMode="auto">
          <a:xfrm>
            <a:off x="6173337" y="4737481"/>
            <a:ext cx="0" cy="2303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14" name="Line 10"/>
          <p:cNvSpPr>
            <a:spLocks noChangeShapeType="1"/>
          </p:cNvSpPr>
          <p:nvPr/>
        </p:nvSpPr>
        <p:spPr bwMode="auto">
          <a:xfrm>
            <a:off x="3762236" y="4754539"/>
            <a:ext cx="0" cy="240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16" name="Line 12"/>
          <p:cNvSpPr>
            <a:spLocks noChangeShapeType="1"/>
          </p:cNvSpPr>
          <p:nvPr/>
        </p:nvSpPr>
        <p:spPr bwMode="auto">
          <a:xfrm>
            <a:off x="4593608" y="4727244"/>
            <a:ext cx="0" cy="285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17" name="Rectangle 13"/>
          <p:cNvSpPr>
            <a:spLocks noChangeArrowheads="1"/>
          </p:cNvSpPr>
          <p:nvPr/>
        </p:nvSpPr>
        <p:spPr bwMode="auto">
          <a:xfrm>
            <a:off x="381000" y="4972050"/>
            <a:ext cx="8382000" cy="171450"/>
          </a:xfrm>
          <a:prstGeom prst="rect">
            <a:avLst/>
          </a:prstGeom>
          <a:solidFill>
            <a:schemeClr val="bg2"/>
          </a:solidFill>
          <a:ln w="9525">
            <a:solidFill>
              <a:schemeClr val="tx1"/>
            </a:solidFill>
            <a:miter lim="800000"/>
            <a:headEnd/>
            <a:tailEnd/>
          </a:ln>
        </p:spPr>
        <p:txBody>
          <a:bodyPr wrap="none" anchor="ctr"/>
          <a:lstStyle/>
          <a:p>
            <a:pPr eaLnBrk="0" hangingPunct="0"/>
            <a:r>
              <a:rPr lang="en-US" sz="1000" b="1" dirty="0" smtClean="0"/>
              <a:t>LITERACY </a:t>
            </a:r>
            <a:r>
              <a:rPr lang="en-US" sz="1000" b="1" dirty="0"/>
              <a:t>SCORES:</a:t>
            </a:r>
            <a:r>
              <a:rPr lang="en-US" sz="1200" dirty="0"/>
              <a:t>    </a:t>
            </a:r>
            <a:r>
              <a:rPr lang="en-US" sz="1200" dirty="0" smtClean="0"/>
              <a:t> 100                          200            250             300            350             400                           500</a:t>
            </a:r>
            <a:r>
              <a:rPr lang="en-US" sz="1400" dirty="0" smtClean="0">
                <a:latin typeface="Lucida Console" pitchFamily="49" charset="0"/>
              </a:rPr>
              <a:t>    </a:t>
            </a:r>
            <a:endParaRPr lang="en-US" sz="1400" dirty="0">
              <a:latin typeface="Lucida Console" pitchFamily="49" charset="0"/>
            </a:endParaRPr>
          </a:p>
        </p:txBody>
      </p:sp>
      <p:sp>
        <p:nvSpPr>
          <p:cNvPr id="149520" name="Line 16"/>
          <p:cNvSpPr>
            <a:spLocks noChangeShapeType="1"/>
          </p:cNvSpPr>
          <p:nvPr/>
        </p:nvSpPr>
        <p:spPr bwMode="auto">
          <a:xfrm>
            <a:off x="4578816" y="4343400"/>
            <a:ext cx="0" cy="628650"/>
          </a:xfrm>
          <a:prstGeom prst="line">
            <a:avLst/>
          </a:prstGeom>
          <a:noFill/>
          <a:ln w="381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21" name="Rectangle 17"/>
          <p:cNvSpPr>
            <a:spLocks noChangeArrowheads="1"/>
          </p:cNvSpPr>
          <p:nvPr/>
        </p:nvSpPr>
        <p:spPr bwMode="auto">
          <a:xfrm>
            <a:off x="4121616" y="4171950"/>
            <a:ext cx="914400" cy="17145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200" b="1"/>
              <a:t>Mean = 272</a:t>
            </a:r>
          </a:p>
        </p:txBody>
      </p:sp>
      <p:sp>
        <p:nvSpPr>
          <p:cNvPr id="149522" name="Rectangle 18"/>
          <p:cNvSpPr>
            <a:spLocks noChangeArrowheads="1"/>
          </p:cNvSpPr>
          <p:nvPr/>
        </p:nvSpPr>
        <p:spPr bwMode="auto">
          <a:xfrm>
            <a:off x="415119" y="1314450"/>
            <a:ext cx="822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spcBef>
                <a:spcPts val="600"/>
              </a:spcBef>
              <a:buClr>
                <a:schemeClr val="accent1"/>
              </a:buClr>
              <a:buSzPct val="76000"/>
              <a:buFont typeface="Wingdings 3" pitchFamily="18" charset="2"/>
              <a:buNone/>
            </a:pPr>
            <a:endParaRPr lang="en-US" sz="2600">
              <a:latin typeface="Gill Sans MT" pitchFamily="34" charset="0"/>
            </a:endParaRPr>
          </a:p>
        </p:txBody>
      </p:sp>
      <p:sp>
        <p:nvSpPr>
          <p:cNvPr id="149523" name="Rectangle 19"/>
          <p:cNvSpPr>
            <a:spLocks noChangeArrowheads="1"/>
          </p:cNvSpPr>
          <p:nvPr/>
        </p:nvSpPr>
        <p:spPr bwMode="auto">
          <a:xfrm>
            <a:off x="457200" y="2000250"/>
            <a:ext cx="1600200" cy="1943100"/>
          </a:xfrm>
          <a:prstGeom prst="rect">
            <a:avLst/>
          </a:prstGeom>
          <a:solidFill>
            <a:schemeClr val="bg2"/>
          </a:solidFill>
          <a:ln w="9525">
            <a:solidFill>
              <a:schemeClr val="accent1"/>
            </a:solidFill>
            <a:miter lim="800000"/>
            <a:headEnd/>
            <a:tailEnd/>
          </a:ln>
        </p:spPr>
        <p:txBody>
          <a:bodyPr wrap="none" anchor="ctr"/>
          <a:lstStyle/>
          <a:p>
            <a:pPr eaLnBrk="0" hangingPunct="0">
              <a:buFontTx/>
              <a:buChar char="•"/>
            </a:pPr>
            <a:r>
              <a:rPr lang="en-US"/>
              <a:t>One piece of </a:t>
            </a:r>
          </a:p>
          <a:p>
            <a:pPr eaLnBrk="0" hangingPunct="0"/>
            <a:r>
              <a:rPr lang="en-US"/>
              <a:t> info </a:t>
            </a:r>
          </a:p>
          <a:p>
            <a:pPr eaLnBrk="0" hangingPunct="0">
              <a:buFontTx/>
              <a:buChar char="•"/>
            </a:pPr>
            <a:r>
              <a:rPr lang="en-US"/>
              <a:t>Simple match</a:t>
            </a:r>
          </a:p>
          <a:p>
            <a:pPr eaLnBrk="0" hangingPunct="0">
              <a:buFontTx/>
              <a:buChar char="•"/>
            </a:pPr>
            <a:r>
              <a:rPr lang="en-US"/>
              <a:t>But lots of </a:t>
            </a:r>
          </a:p>
          <a:p>
            <a:pPr eaLnBrk="0" hangingPunct="0"/>
            <a:r>
              <a:rPr lang="en-US"/>
              <a:t> irrelevant info</a:t>
            </a:r>
          </a:p>
          <a:p>
            <a:pPr eaLnBrk="0" hangingPunct="0"/>
            <a:endParaRPr lang="en-US"/>
          </a:p>
        </p:txBody>
      </p:sp>
      <p:sp>
        <p:nvSpPr>
          <p:cNvPr id="32793" name="Rectangle 25"/>
          <p:cNvSpPr>
            <a:spLocks noChangeArrowheads="1"/>
          </p:cNvSpPr>
          <p:nvPr/>
        </p:nvSpPr>
        <p:spPr bwMode="auto">
          <a:xfrm>
            <a:off x="3762224" y="4343400"/>
            <a:ext cx="381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dirty="0"/>
              <a:t>#1</a:t>
            </a:r>
          </a:p>
        </p:txBody>
      </p:sp>
      <p:sp>
        <p:nvSpPr>
          <p:cNvPr id="27" name="Line 8"/>
          <p:cNvSpPr>
            <a:spLocks noChangeShapeType="1"/>
          </p:cNvSpPr>
          <p:nvPr/>
        </p:nvSpPr>
        <p:spPr bwMode="auto">
          <a:xfrm>
            <a:off x="5397690" y="4738120"/>
            <a:ext cx="0" cy="2303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Rectangle 11"/>
          <p:cNvSpPr>
            <a:spLocks noChangeArrowheads="1"/>
          </p:cNvSpPr>
          <p:nvPr/>
        </p:nvSpPr>
        <p:spPr bwMode="auto">
          <a:xfrm>
            <a:off x="3672376" y="4514850"/>
            <a:ext cx="533400" cy="17145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dirty="0">
                <a:latin typeface="Lucida Console" pitchFamily="49" charset="0"/>
              </a:rPr>
              <a:t>239</a:t>
            </a:r>
          </a:p>
        </p:txBody>
      </p:sp>
      <p:sp>
        <p:nvSpPr>
          <p:cNvPr id="25" name="Rectangle 38"/>
          <p:cNvSpPr>
            <a:spLocks noChangeArrowheads="1"/>
          </p:cNvSpPr>
          <p:nvPr/>
        </p:nvSpPr>
        <p:spPr bwMode="auto">
          <a:xfrm>
            <a:off x="3748576" y="4343400"/>
            <a:ext cx="381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400" dirty="0"/>
          </a:p>
        </p:txBody>
      </p:sp>
      <p:sp>
        <p:nvSpPr>
          <p:cNvPr id="29" name="Line 12"/>
          <p:cNvSpPr>
            <a:spLocks noChangeShapeType="1"/>
          </p:cNvSpPr>
          <p:nvPr/>
        </p:nvSpPr>
        <p:spPr bwMode="auto">
          <a:xfrm flipH="1">
            <a:off x="3977176" y="4693124"/>
            <a:ext cx="0" cy="36209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56</a:t>
            </a:fld>
            <a:endParaRPr lang="en-US" dirty="0"/>
          </a:p>
        </p:txBody>
      </p:sp>
      <p:sp>
        <p:nvSpPr>
          <p:cNvPr id="22" name="Rectangle 21"/>
          <p:cNvSpPr/>
          <p:nvPr/>
        </p:nvSpPr>
        <p:spPr>
          <a:xfrm>
            <a:off x="2372249" y="139348"/>
            <a:ext cx="4126584" cy="269361"/>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Not so simple for many people…</a:t>
            </a:r>
            <a:endParaRPr lang="en-US" dirty="0">
              <a:solidFill>
                <a:schemeClr val="tx1"/>
              </a:solidFill>
            </a:endParaRPr>
          </a:p>
        </p:txBody>
      </p:sp>
      <p:sp>
        <p:nvSpPr>
          <p:cNvPr id="2" name="Oval 1"/>
          <p:cNvSpPr/>
          <p:nvPr/>
        </p:nvSpPr>
        <p:spPr>
          <a:xfrm>
            <a:off x="3487918" y="4343400"/>
            <a:ext cx="1103132" cy="8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12/12/2013</a:t>
            </a:r>
            <a:endParaRPr lang="en-US" dirty="0"/>
          </a:p>
        </p:txBody>
      </p:sp>
    </p:spTree>
    <p:extLst>
      <p:ext uri="{BB962C8B-B14F-4D97-AF65-F5344CB8AC3E}">
        <p14:creationId xmlns:p14="http://schemas.microsoft.com/office/powerpoint/2010/main" val="29329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3957641" y="2431258"/>
          <a:ext cx="1227137" cy="279797"/>
        </p:xfrm>
        <a:graphic>
          <a:graphicData uri="http://schemas.openxmlformats.org/presentationml/2006/ole">
            <mc:AlternateContent xmlns:mc="http://schemas.openxmlformats.org/markup-compatibility/2006">
              <mc:Choice xmlns:v="urn:schemas-microsoft-com:vml" Requires="v">
                <p:oleObj spid="_x0000_s18507" name="Worksheet" r:id="rId4" imgW="1226753" imgH="373285" progId="Excel.Sheet.12">
                  <p:embed/>
                </p:oleObj>
              </mc:Choice>
              <mc:Fallback>
                <p:oleObj name="Worksheet" r:id="rId4" imgW="1226753" imgH="373285" progId="Excel.Sheet.12">
                  <p:embed/>
                  <p:pic>
                    <p:nvPicPr>
                      <p:cNvPr id="0" name=""/>
                      <p:cNvPicPr/>
                      <p:nvPr/>
                    </p:nvPicPr>
                    <p:blipFill>
                      <a:blip r:embed="rId5"/>
                      <a:stretch>
                        <a:fillRect/>
                      </a:stretch>
                    </p:blipFill>
                    <p:spPr>
                      <a:xfrm>
                        <a:off x="3957641" y="2431258"/>
                        <a:ext cx="1227137" cy="279797"/>
                      </a:xfrm>
                      <a:prstGeom prst="rect">
                        <a:avLst/>
                      </a:prstGeom>
                    </p:spPr>
                  </p:pic>
                </p:oleObj>
              </mc:Fallback>
            </mc:AlternateContent>
          </a:graphicData>
        </a:graphic>
      </p:graphicFrame>
      <p:graphicFrame>
        <p:nvGraphicFramePr>
          <p:cNvPr id="5" name="Chart 4"/>
          <p:cNvGraphicFramePr/>
          <p:nvPr>
            <p:extLst/>
          </p:nvPr>
        </p:nvGraphicFramePr>
        <p:xfrm>
          <a:off x="1558973" y="429768"/>
          <a:ext cx="6096000" cy="3619720"/>
        </p:xfrm>
        <a:graphic>
          <a:graphicData uri="http://schemas.openxmlformats.org/drawingml/2006/chart">
            <c:chart xmlns:c="http://schemas.openxmlformats.org/drawingml/2006/chart" xmlns:r="http://schemas.openxmlformats.org/officeDocument/2006/relationships" r:id="rId6"/>
          </a:graphicData>
        </a:graphic>
      </p:graphicFrame>
      <p:sp>
        <p:nvSpPr>
          <p:cNvPr id="9" name="Rectangle 8"/>
          <p:cNvSpPr/>
          <p:nvPr/>
        </p:nvSpPr>
        <p:spPr>
          <a:xfrm>
            <a:off x="877826" y="1285753"/>
            <a:ext cx="1148225" cy="12006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85000"/>
                    <a:lumOff val="15000"/>
                  </a:schemeClr>
                </a:solidFill>
                <a:effectLst/>
              </a:rPr>
              <a:t>Error rate (%)</a:t>
            </a:r>
          </a:p>
          <a:p>
            <a:pPr algn="ctr"/>
            <a:endParaRPr lang="en-US" sz="1600" dirty="0">
              <a:solidFill>
                <a:schemeClr val="tx1">
                  <a:lumMod val="65000"/>
                  <a:lumOff val="35000"/>
                </a:schemeClr>
              </a:solidFill>
              <a:effectLst/>
              <a:latin typeface="Futura Book"/>
            </a:endParaRPr>
          </a:p>
        </p:txBody>
      </p:sp>
      <p:sp>
        <p:nvSpPr>
          <p:cNvPr id="29" name="Rectangle 28"/>
          <p:cNvSpPr/>
          <p:nvPr/>
        </p:nvSpPr>
        <p:spPr>
          <a:xfrm>
            <a:off x="3487444" y="2955454"/>
            <a:ext cx="423590" cy="1877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schemeClr val="tx1">
                  <a:lumMod val="75000"/>
                  <a:lumOff val="25000"/>
                </a:schemeClr>
              </a:solidFill>
              <a:latin typeface="Futura Book"/>
            </a:endParaRPr>
          </a:p>
        </p:txBody>
      </p:sp>
      <p:sp>
        <p:nvSpPr>
          <p:cNvPr id="30" name="Rectangle 29"/>
          <p:cNvSpPr/>
          <p:nvPr/>
        </p:nvSpPr>
        <p:spPr>
          <a:xfrm>
            <a:off x="3336783" y="3183392"/>
            <a:ext cx="283037" cy="2612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002060"/>
                </a:solidFill>
                <a:latin typeface="Futura Book"/>
              </a:rPr>
              <a:t>2</a:t>
            </a:r>
            <a:endParaRPr lang="en-US" sz="1400" b="1" dirty="0">
              <a:solidFill>
                <a:srgbClr val="002060"/>
              </a:solidFill>
              <a:latin typeface="Futura Book"/>
            </a:endParaRPr>
          </a:p>
        </p:txBody>
      </p:sp>
      <p:sp>
        <p:nvSpPr>
          <p:cNvPr id="32" name="Rectangle 31"/>
          <p:cNvSpPr/>
          <p:nvPr/>
        </p:nvSpPr>
        <p:spPr>
          <a:xfrm>
            <a:off x="3911034" y="3251440"/>
            <a:ext cx="283037" cy="1877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002060"/>
                </a:solidFill>
                <a:latin typeface="Futura Book"/>
              </a:rPr>
              <a:t>3</a:t>
            </a:r>
            <a:endParaRPr lang="en-US" sz="1400" b="1" dirty="0">
              <a:solidFill>
                <a:srgbClr val="002060"/>
              </a:solidFill>
              <a:latin typeface="Futura Book"/>
            </a:endParaRPr>
          </a:p>
        </p:txBody>
      </p:sp>
      <p:sp>
        <p:nvSpPr>
          <p:cNvPr id="33" name="Rectangle 32"/>
          <p:cNvSpPr/>
          <p:nvPr/>
        </p:nvSpPr>
        <p:spPr>
          <a:xfrm>
            <a:off x="4430409" y="3334817"/>
            <a:ext cx="283037" cy="1877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002060"/>
                </a:solidFill>
                <a:latin typeface="Futura Book"/>
              </a:rPr>
              <a:t>4</a:t>
            </a:r>
            <a:endParaRPr lang="en-US" sz="1400" b="1" dirty="0">
              <a:solidFill>
                <a:srgbClr val="002060"/>
              </a:solidFill>
              <a:latin typeface="Futura Book"/>
            </a:endParaRPr>
          </a:p>
        </p:txBody>
      </p:sp>
      <p:sp>
        <p:nvSpPr>
          <p:cNvPr id="34" name="Rectangle 33"/>
          <p:cNvSpPr/>
          <p:nvPr/>
        </p:nvSpPr>
        <p:spPr>
          <a:xfrm>
            <a:off x="5032372" y="3404204"/>
            <a:ext cx="283037" cy="236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002060"/>
                </a:solidFill>
                <a:latin typeface="Futura Book"/>
              </a:rPr>
              <a:t>5</a:t>
            </a:r>
            <a:endParaRPr lang="en-US" sz="1400" b="1" dirty="0">
              <a:solidFill>
                <a:srgbClr val="002060"/>
              </a:solidFill>
              <a:latin typeface="Futura Book"/>
            </a:endParaRPr>
          </a:p>
        </p:txBody>
      </p:sp>
      <p:sp>
        <p:nvSpPr>
          <p:cNvPr id="8" name="Rectangle 7"/>
          <p:cNvSpPr/>
          <p:nvPr/>
        </p:nvSpPr>
        <p:spPr>
          <a:xfrm>
            <a:off x="2366771" y="1433012"/>
            <a:ext cx="2240200" cy="2934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rgbClr val="FFCC00"/>
                </a:solidFill>
                <a:latin typeface="Chiller" pitchFamily="82" charset="0"/>
              </a:rPr>
              <a:t>Cognitive risk</a:t>
            </a:r>
            <a:endParaRPr lang="en-US" sz="3600" b="1" dirty="0">
              <a:solidFill>
                <a:srgbClr val="FFCC00"/>
              </a:solidFill>
              <a:latin typeface="Chiller" pitchFamily="82" charset="0"/>
            </a:endParaRPr>
          </a:p>
        </p:txBody>
      </p:sp>
      <p:sp>
        <p:nvSpPr>
          <p:cNvPr id="43" name="Rectangle 42"/>
          <p:cNvSpPr/>
          <p:nvPr/>
        </p:nvSpPr>
        <p:spPr>
          <a:xfrm>
            <a:off x="6224530" y="2999486"/>
            <a:ext cx="2240200" cy="2934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6600"/>
                </a:solidFill>
                <a:latin typeface="Futura Book"/>
              </a:rPr>
              <a:t>Cognitive burden</a:t>
            </a:r>
            <a:endParaRPr lang="en-US" b="1" dirty="0">
              <a:solidFill>
                <a:srgbClr val="FF6600"/>
              </a:solidFill>
              <a:latin typeface="Futura Book"/>
            </a:endParaRPr>
          </a:p>
        </p:txBody>
      </p:sp>
      <p:sp>
        <p:nvSpPr>
          <p:cNvPr id="44" name="Rectangle 43"/>
          <p:cNvSpPr/>
          <p:nvPr/>
        </p:nvSpPr>
        <p:spPr>
          <a:xfrm>
            <a:off x="2668166" y="4343773"/>
            <a:ext cx="2446248" cy="2934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6600"/>
                </a:solidFill>
                <a:latin typeface="Futura Book"/>
              </a:rPr>
              <a:t>Cognitive resources</a:t>
            </a:r>
            <a:endParaRPr lang="en-US" b="1" dirty="0">
              <a:solidFill>
                <a:srgbClr val="FF6600"/>
              </a:solidFill>
              <a:latin typeface="Futura Book"/>
            </a:endParaRPr>
          </a:p>
        </p:txBody>
      </p:sp>
      <p:sp>
        <p:nvSpPr>
          <p:cNvPr id="22" name="Rectangle 21"/>
          <p:cNvSpPr/>
          <p:nvPr/>
        </p:nvSpPr>
        <p:spPr>
          <a:xfrm>
            <a:off x="2608565" y="3837687"/>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23%</a:t>
            </a:r>
            <a:endParaRPr lang="en-US" sz="1400" dirty="0">
              <a:solidFill>
                <a:schemeClr val="tx1"/>
              </a:solidFill>
            </a:endParaRPr>
          </a:p>
        </p:txBody>
      </p:sp>
      <p:sp>
        <p:nvSpPr>
          <p:cNvPr id="23" name="Rectangle 22"/>
          <p:cNvSpPr/>
          <p:nvPr/>
        </p:nvSpPr>
        <p:spPr>
          <a:xfrm>
            <a:off x="3207693" y="3837687"/>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28%</a:t>
            </a:r>
            <a:endParaRPr lang="en-US" sz="1400" dirty="0">
              <a:solidFill>
                <a:schemeClr val="tx1"/>
              </a:solidFill>
            </a:endParaRPr>
          </a:p>
        </p:txBody>
      </p:sp>
      <p:sp>
        <p:nvSpPr>
          <p:cNvPr id="24" name="Rectangle 23"/>
          <p:cNvSpPr/>
          <p:nvPr/>
        </p:nvSpPr>
        <p:spPr>
          <a:xfrm>
            <a:off x="3788069" y="3851541"/>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31%</a:t>
            </a:r>
            <a:endParaRPr lang="en-US" sz="1400" dirty="0">
              <a:solidFill>
                <a:schemeClr val="tx1"/>
              </a:solidFill>
            </a:endParaRPr>
          </a:p>
        </p:txBody>
      </p:sp>
      <p:sp>
        <p:nvSpPr>
          <p:cNvPr id="25" name="Rectangle 24"/>
          <p:cNvSpPr/>
          <p:nvPr/>
        </p:nvSpPr>
        <p:spPr>
          <a:xfrm>
            <a:off x="4291449" y="3849880"/>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15%</a:t>
            </a:r>
            <a:endParaRPr lang="en-US" sz="1400" dirty="0">
              <a:solidFill>
                <a:schemeClr val="tx1"/>
              </a:solidFill>
            </a:endParaRPr>
          </a:p>
        </p:txBody>
      </p:sp>
      <p:sp>
        <p:nvSpPr>
          <p:cNvPr id="26" name="Rectangle 25"/>
          <p:cNvSpPr/>
          <p:nvPr/>
        </p:nvSpPr>
        <p:spPr>
          <a:xfrm>
            <a:off x="4849866" y="3855975"/>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3</a:t>
            </a:r>
            <a:r>
              <a:rPr lang="en-US" sz="1400" dirty="0" smtClean="0">
                <a:solidFill>
                  <a:schemeClr val="tx1"/>
                </a:solidFill>
              </a:rPr>
              <a:t>%</a:t>
            </a:r>
            <a:endParaRPr lang="en-US" sz="1400" dirty="0">
              <a:solidFill>
                <a:schemeClr val="tx1"/>
              </a:solidFill>
            </a:endParaRPr>
          </a:p>
        </p:txBody>
      </p:sp>
      <p:sp>
        <p:nvSpPr>
          <p:cNvPr id="27" name="Rectangle 26"/>
          <p:cNvSpPr/>
          <p:nvPr/>
        </p:nvSpPr>
        <p:spPr>
          <a:xfrm>
            <a:off x="1405784" y="3760452"/>
            <a:ext cx="1305651" cy="3510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solidFill>
                  <a:schemeClr val="tx1"/>
                </a:solidFill>
              </a:rPr>
              <a:t>    % of adults:</a:t>
            </a:r>
            <a:endParaRPr lang="en-US" sz="1400" dirty="0">
              <a:solidFill>
                <a:schemeClr val="tx1"/>
              </a:solidFill>
            </a:endParaRPr>
          </a:p>
        </p:txBody>
      </p:sp>
      <p:sp>
        <p:nvSpPr>
          <p:cNvPr id="28" name="Oval 27"/>
          <p:cNvSpPr/>
          <p:nvPr/>
        </p:nvSpPr>
        <p:spPr>
          <a:xfrm>
            <a:off x="4347103" y="2510373"/>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36" name="Oval 35"/>
          <p:cNvSpPr/>
          <p:nvPr/>
        </p:nvSpPr>
        <p:spPr>
          <a:xfrm>
            <a:off x="3619820" y="2622295"/>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37" name="Oval 36"/>
          <p:cNvSpPr/>
          <p:nvPr/>
        </p:nvSpPr>
        <p:spPr>
          <a:xfrm>
            <a:off x="2830299" y="2739826"/>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45" name="Oval 44"/>
          <p:cNvSpPr/>
          <p:nvPr/>
        </p:nvSpPr>
        <p:spPr>
          <a:xfrm>
            <a:off x="5062193" y="2391868"/>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46" name="Oval 45"/>
          <p:cNvSpPr/>
          <p:nvPr/>
        </p:nvSpPr>
        <p:spPr>
          <a:xfrm>
            <a:off x="5726657" y="2323960"/>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3" name="Rectangle 2"/>
          <p:cNvSpPr/>
          <p:nvPr/>
        </p:nvSpPr>
        <p:spPr>
          <a:xfrm>
            <a:off x="1614117" y="4864608"/>
            <a:ext cx="4410578" cy="237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tx1"/>
                </a:solidFill>
              </a:rPr>
              <a:t>*Source of data: National Adult Literacy Survey (NALS), ages </a:t>
            </a:r>
            <a:r>
              <a:rPr lang="en-US" sz="600" dirty="0">
                <a:solidFill>
                  <a:schemeClr val="tx1"/>
                </a:solidFill>
              </a:rPr>
              <a:t>16-65</a:t>
            </a:r>
            <a:r>
              <a:rPr lang="en-US" sz="600" dirty="0" smtClean="0">
                <a:solidFill>
                  <a:schemeClr val="tx1"/>
                </a:solidFill>
              </a:rPr>
              <a:t>., Kirsch et al. (1993)</a:t>
            </a:r>
            <a:endParaRPr lang="en-US" sz="600" dirty="0">
              <a:solidFill>
                <a:schemeClr val="tx1"/>
              </a:solidFill>
            </a:endParaRPr>
          </a:p>
        </p:txBody>
      </p:sp>
      <p:sp>
        <p:nvSpPr>
          <p:cNvPr id="2" name="Date Placeholder 1"/>
          <p:cNvSpPr>
            <a:spLocks noGrp="1"/>
          </p:cNvSpPr>
          <p:nvPr>
            <p:ph type="dt" sz="half" idx="10"/>
          </p:nvPr>
        </p:nvSpPr>
        <p:spPr/>
        <p:txBody>
          <a:bodyPr/>
          <a:lstStyle/>
          <a:p>
            <a:r>
              <a:rPr lang="en-US" smtClean="0"/>
              <a:t>12/12/2013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57</a:t>
            </a:fld>
            <a:endParaRPr lang="en-US" dirty="0"/>
          </a:p>
        </p:txBody>
      </p:sp>
      <p:sp>
        <p:nvSpPr>
          <p:cNvPr id="35" name="Rectangle 34"/>
          <p:cNvSpPr/>
          <p:nvPr/>
        </p:nvSpPr>
        <p:spPr>
          <a:xfrm>
            <a:off x="2604591" y="4070624"/>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47%</a:t>
            </a:r>
            <a:endParaRPr lang="en-US" sz="1400" dirty="0">
              <a:solidFill>
                <a:schemeClr val="tx1"/>
              </a:solidFill>
            </a:endParaRPr>
          </a:p>
        </p:txBody>
      </p:sp>
      <p:sp>
        <p:nvSpPr>
          <p:cNvPr id="38" name="Rectangle 37"/>
          <p:cNvSpPr/>
          <p:nvPr/>
        </p:nvSpPr>
        <p:spPr>
          <a:xfrm>
            <a:off x="3215149" y="4070624"/>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33%</a:t>
            </a:r>
            <a:endParaRPr lang="en-US" sz="1400" dirty="0">
              <a:solidFill>
                <a:schemeClr val="tx1"/>
              </a:solidFill>
            </a:endParaRPr>
          </a:p>
        </p:txBody>
      </p:sp>
      <p:sp>
        <p:nvSpPr>
          <p:cNvPr id="39" name="Rectangle 38"/>
          <p:cNvSpPr/>
          <p:nvPr/>
        </p:nvSpPr>
        <p:spPr>
          <a:xfrm>
            <a:off x="3772665" y="4084478"/>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16%</a:t>
            </a:r>
            <a:endParaRPr lang="en-US" sz="1400" dirty="0">
              <a:solidFill>
                <a:schemeClr val="tx1"/>
              </a:solidFill>
            </a:endParaRPr>
          </a:p>
        </p:txBody>
      </p:sp>
      <p:sp>
        <p:nvSpPr>
          <p:cNvPr id="40" name="Rectangle 39"/>
          <p:cNvSpPr/>
          <p:nvPr/>
        </p:nvSpPr>
        <p:spPr>
          <a:xfrm>
            <a:off x="4347955" y="4082817"/>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4%</a:t>
            </a:r>
            <a:endParaRPr lang="en-US" sz="1400" dirty="0">
              <a:solidFill>
                <a:schemeClr val="tx1"/>
              </a:solidFill>
            </a:endParaRPr>
          </a:p>
        </p:txBody>
      </p:sp>
      <p:sp>
        <p:nvSpPr>
          <p:cNvPr id="41" name="Rectangle 40"/>
          <p:cNvSpPr/>
          <p:nvPr/>
        </p:nvSpPr>
        <p:spPr>
          <a:xfrm>
            <a:off x="4814932" y="4088912"/>
            <a:ext cx="649335"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~0%</a:t>
            </a:r>
            <a:endParaRPr lang="en-US" sz="1400" dirty="0">
              <a:solidFill>
                <a:schemeClr val="tx1"/>
              </a:solidFill>
            </a:endParaRPr>
          </a:p>
        </p:txBody>
      </p:sp>
      <p:sp>
        <p:nvSpPr>
          <p:cNvPr id="47" name="Rectangle 46"/>
          <p:cNvSpPr/>
          <p:nvPr/>
        </p:nvSpPr>
        <p:spPr>
          <a:xfrm>
            <a:off x="525780" y="3993389"/>
            <a:ext cx="2204541" cy="3510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dirty="0" smtClean="0">
                <a:solidFill>
                  <a:schemeClr val="tx1"/>
                </a:solidFill>
                <a:latin typeface="Futura Book"/>
              </a:rPr>
              <a:t>    </a:t>
            </a:r>
            <a:r>
              <a:rPr lang="en-US" sz="1400" dirty="0" smtClean="0">
                <a:solidFill>
                  <a:schemeClr val="tx1"/>
                </a:solidFill>
              </a:rPr>
              <a:t>% of adults ages 60+</a:t>
            </a:r>
            <a:r>
              <a:rPr lang="en-US" sz="1400" dirty="0" smtClean="0">
                <a:solidFill>
                  <a:schemeClr val="tx1"/>
                </a:solidFill>
                <a:latin typeface="Futura Book"/>
              </a:rPr>
              <a:t>:</a:t>
            </a:r>
            <a:endParaRPr lang="en-US" sz="1400" dirty="0">
              <a:solidFill>
                <a:schemeClr val="tx1"/>
              </a:solidFill>
              <a:latin typeface="Futura Book"/>
            </a:endParaRPr>
          </a:p>
        </p:txBody>
      </p:sp>
      <p:sp>
        <p:nvSpPr>
          <p:cNvPr id="48" name="Rectangle 2"/>
          <p:cNvSpPr txBox="1">
            <a:spLocks noChangeArrowheads="1"/>
          </p:cNvSpPr>
          <p:nvPr/>
        </p:nvSpPr>
        <p:spPr>
          <a:xfrm>
            <a:off x="1258584" y="103641"/>
            <a:ext cx="6343650" cy="48766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Need an epidemiology of </a:t>
            </a:r>
            <a:r>
              <a:rPr lang="en-US" sz="2400" u="sng" dirty="0"/>
              <a:t>p</a:t>
            </a:r>
            <a:r>
              <a:rPr lang="en-US" sz="2400" u="sng" dirty="0" smtClean="0"/>
              <a:t>atient</a:t>
            </a:r>
            <a:r>
              <a:rPr lang="en-US" sz="2400" dirty="0" smtClean="0"/>
              <a:t> </a:t>
            </a:r>
            <a:r>
              <a:rPr lang="en-US" sz="2400" dirty="0"/>
              <a:t>e</a:t>
            </a:r>
            <a:r>
              <a:rPr lang="en-US" sz="2400" dirty="0" smtClean="0"/>
              <a:t>rror</a:t>
            </a:r>
            <a:endParaRPr lang="en-US" sz="2400" dirty="0"/>
          </a:p>
        </p:txBody>
      </p:sp>
      <p:sp>
        <p:nvSpPr>
          <p:cNvPr id="10" name="Oval 9"/>
          <p:cNvSpPr/>
          <p:nvPr/>
        </p:nvSpPr>
        <p:spPr>
          <a:xfrm>
            <a:off x="2504995" y="3760452"/>
            <a:ext cx="1359489" cy="5833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668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6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3957641" y="2431258"/>
          <a:ext cx="1227137" cy="279797"/>
        </p:xfrm>
        <a:graphic>
          <a:graphicData uri="http://schemas.openxmlformats.org/presentationml/2006/ole">
            <mc:AlternateContent xmlns:mc="http://schemas.openxmlformats.org/markup-compatibility/2006">
              <mc:Choice xmlns:v="urn:schemas-microsoft-com:vml" Requires="v">
                <p:oleObj spid="_x0000_s19530" name="Worksheet" r:id="rId4" imgW="1226753" imgH="373285" progId="Excel.Sheet.12">
                  <p:embed/>
                </p:oleObj>
              </mc:Choice>
              <mc:Fallback>
                <p:oleObj name="Worksheet" r:id="rId4" imgW="1226753" imgH="373285" progId="Excel.Sheet.12">
                  <p:embed/>
                  <p:pic>
                    <p:nvPicPr>
                      <p:cNvPr id="0" name=""/>
                      <p:cNvPicPr/>
                      <p:nvPr/>
                    </p:nvPicPr>
                    <p:blipFill>
                      <a:blip r:embed="rId5"/>
                      <a:stretch>
                        <a:fillRect/>
                      </a:stretch>
                    </p:blipFill>
                    <p:spPr>
                      <a:xfrm>
                        <a:off x="3957641" y="2431258"/>
                        <a:ext cx="1227137" cy="279797"/>
                      </a:xfrm>
                      <a:prstGeom prst="rect">
                        <a:avLst/>
                      </a:prstGeom>
                    </p:spPr>
                  </p:pic>
                </p:oleObj>
              </mc:Fallback>
            </mc:AlternateContent>
          </a:graphicData>
        </a:graphic>
      </p:graphicFrame>
      <p:graphicFrame>
        <p:nvGraphicFramePr>
          <p:cNvPr id="5" name="Chart 4"/>
          <p:cNvGraphicFramePr/>
          <p:nvPr>
            <p:extLst/>
          </p:nvPr>
        </p:nvGraphicFramePr>
        <p:xfrm>
          <a:off x="1558973" y="429768"/>
          <a:ext cx="6096000" cy="3619720"/>
        </p:xfrm>
        <a:graphic>
          <a:graphicData uri="http://schemas.openxmlformats.org/drawingml/2006/chart">
            <c:chart xmlns:c="http://schemas.openxmlformats.org/drawingml/2006/chart" xmlns:r="http://schemas.openxmlformats.org/officeDocument/2006/relationships" r:id="rId6"/>
          </a:graphicData>
        </a:graphic>
      </p:graphicFrame>
      <p:sp>
        <p:nvSpPr>
          <p:cNvPr id="9" name="Rectangle 8"/>
          <p:cNvSpPr/>
          <p:nvPr/>
        </p:nvSpPr>
        <p:spPr>
          <a:xfrm>
            <a:off x="877826" y="1285753"/>
            <a:ext cx="1148225" cy="12006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85000"/>
                    <a:lumOff val="15000"/>
                  </a:schemeClr>
                </a:solidFill>
                <a:effectLst/>
              </a:rPr>
              <a:t>Error rate (%)</a:t>
            </a:r>
          </a:p>
          <a:p>
            <a:pPr algn="ctr"/>
            <a:endParaRPr lang="en-US" sz="1600" dirty="0">
              <a:solidFill>
                <a:schemeClr val="tx1">
                  <a:lumMod val="65000"/>
                  <a:lumOff val="35000"/>
                </a:schemeClr>
              </a:solidFill>
              <a:effectLst/>
              <a:latin typeface="Futura Book"/>
            </a:endParaRPr>
          </a:p>
        </p:txBody>
      </p:sp>
      <p:sp>
        <p:nvSpPr>
          <p:cNvPr id="29" name="Rectangle 28"/>
          <p:cNvSpPr/>
          <p:nvPr/>
        </p:nvSpPr>
        <p:spPr>
          <a:xfrm>
            <a:off x="3487444" y="2955454"/>
            <a:ext cx="423590" cy="1877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schemeClr val="tx1">
                  <a:lumMod val="75000"/>
                  <a:lumOff val="25000"/>
                </a:schemeClr>
              </a:solidFill>
              <a:latin typeface="Futura Book"/>
            </a:endParaRPr>
          </a:p>
        </p:txBody>
      </p:sp>
      <p:sp>
        <p:nvSpPr>
          <p:cNvPr id="30" name="Rectangle 29"/>
          <p:cNvSpPr/>
          <p:nvPr/>
        </p:nvSpPr>
        <p:spPr>
          <a:xfrm>
            <a:off x="3336783" y="3183392"/>
            <a:ext cx="283037" cy="2612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002060"/>
                </a:solidFill>
                <a:latin typeface="Futura Book"/>
              </a:rPr>
              <a:t>2</a:t>
            </a:r>
            <a:endParaRPr lang="en-US" sz="1400" b="1" dirty="0">
              <a:solidFill>
                <a:srgbClr val="002060"/>
              </a:solidFill>
              <a:latin typeface="Futura Book"/>
            </a:endParaRPr>
          </a:p>
        </p:txBody>
      </p:sp>
      <p:sp>
        <p:nvSpPr>
          <p:cNvPr id="32" name="Rectangle 31"/>
          <p:cNvSpPr/>
          <p:nvPr/>
        </p:nvSpPr>
        <p:spPr>
          <a:xfrm>
            <a:off x="3911034" y="3251440"/>
            <a:ext cx="283037" cy="1877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002060"/>
                </a:solidFill>
                <a:latin typeface="Futura Book"/>
              </a:rPr>
              <a:t>3</a:t>
            </a:r>
            <a:endParaRPr lang="en-US" sz="1400" b="1" dirty="0">
              <a:solidFill>
                <a:srgbClr val="002060"/>
              </a:solidFill>
              <a:latin typeface="Futura Book"/>
            </a:endParaRPr>
          </a:p>
        </p:txBody>
      </p:sp>
      <p:sp>
        <p:nvSpPr>
          <p:cNvPr id="33" name="Rectangle 32"/>
          <p:cNvSpPr/>
          <p:nvPr/>
        </p:nvSpPr>
        <p:spPr>
          <a:xfrm>
            <a:off x="4430409" y="3334817"/>
            <a:ext cx="283037" cy="1877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002060"/>
                </a:solidFill>
                <a:latin typeface="Futura Book"/>
              </a:rPr>
              <a:t>4</a:t>
            </a:r>
            <a:endParaRPr lang="en-US" sz="1400" b="1" dirty="0">
              <a:solidFill>
                <a:srgbClr val="002060"/>
              </a:solidFill>
              <a:latin typeface="Futura Book"/>
            </a:endParaRPr>
          </a:p>
        </p:txBody>
      </p:sp>
      <p:sp>
        <p:nvSpPr>
          <p:cNvPr id="34" name="Rectangle 33"/>
          <p:cNvSpPr/>
          <p:nvPr/>
        </p:nvSpPr>
        <p:spPr>
          <a:xfrm>
            <a:off x="5032372" y="3404204"/>
            <a:ext cx="283037" cy="236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smtClean="0">
                <a:solidFill>
                  <a:srgbClr val="002060"/>
                </a:solidFill>
                <a:latin typeface="Futura Book"/>
              </a:rPr>
              <a:t>5</a:t>
            </a:r>
            <a:endParaRPr lang="en-US" sz="1400" b="1" dirty="0">
              <a:solidFill>
                <a:srgbClr val="002060"/>
              </a:solidFill>
              <a:latin typeface="Futura Book"/>
            </a:endParaRPr>
          </a:p>
        </p:txBody>
      </p:sp>
      <p:sp>
        <p:nvSpPr>
          <p:cNvPr id="8" name="Rectangle 7"/>
          <p:cNvSpPr/>
          <p:nvPr/>
        </p:nvSpPr>
        <p:spPr>
          <a:xfrm>
            <a:off x="2366771" y="1433012"/>
            <a:ext cx="2240200" cy="2934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rgbClr val="FFCC00"/>
                </a:solidFill>
                <a:latin typeface="Chiller" pitchFamily="82" charset="0"/>
              </a:rPr>
              <a:t>Cognitive risk</a:t>
            </a:r>
            <a:endParaRPr lang="en-US" sz="3600" b="1" dirty="0">
              <a:solidFill>
                <a:srgbClr val="FFCC00"/>
              </a:solidFill>
              <a:latin typeface="Chiller" pitchFamily="82" charset="0"/>
            </a:endParaRPr>
          </a:p>
        </p:txBody>
      </p:sp>
      <p:sp>
        <p:nvSpPr>
          <p:cNvPr id="43" name="Rectangle 42"/>
          <p:cNvSpPr/>
          <p:nvPr/>
        </p:nvSpPr>
        <p:spPr>
          <a:xfrm>
            <a:off x="6224530" y="2999486"/>
            <a:ext cx="2240200" cy="2934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6600"/>
                </a:solidFill>
                <a:latin typeface="Futura Book"/>
              </a:rPr>
              <a:t>Cognitive burden</a:t>
            </a:r>
            <a:endParaRPr lang="en-US" b="1" dirty="0">
              <a:solidFill>
                <a:srgbClr val="FF6600"/>
              </a:solidFill>
              <a:latin typeface="Futura Book"/>
            </a:endParaRPr>
          </a:p>
        </p:txBody>
      </p:sp>
      <p:sp>
        <p:nvSpPr>
          <p:cNvPr id="44" name="Rectangle 43"/>
          <p:cNvSpPr/>
          <p:nvPr/>
        </p:nvSpPr>
        <p:spPr>
          <a:xfrm>
            <a:off x="2668166" y="4343773"/>
            <a:ext cx="2446248" cy="2934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6600"/>
                </a:solidFill>
                <a:latin typeface="Futura Book"/>
              </a:rPr>
              <a:t>Cognitive resources</a:t>
            </a:r>
            <a:endParaRPr lang="en-US" b="1" dirty="0">
              <a:solidFill>
                <a:srgbClr val="FF6600"/>
              </a:solidFill>
              <a:latin typeface="Futura Book"/>
            </a:endParaRPr>
          </a:p>
        </p:txBody>
      </p:sp>
      <p:sp>
        <p:nvSpPr>
          <p:cNvPr id="28" name="Oval 27"/>
          <p:cNvSpPr/>
          <p:nvPr/>
        </p:nvSpPr>
        <p:spPr>
          <a:xfrm>
            <a:off x="4347103" y="2510373"/>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36" name="Oval 35"/>
          <p:cNvSpPr/>
          <p:nvPr/>
        </p:nvSpPr>
        <p:spPr>
          <a:xfrm>
            <a:off x="3619820" y="2622295"/>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37" name="Oval 36"/>
          <p:cNvSpPr/>
          <p:nvPr/>
        </p:nvSpPr>
        <p:spPr>
          <a:xfrm>
            <a:off x="2830299" y="2739826"/>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45" name="Oval 44"/>
          <p:cNvSpPr/>
          <p:nvPr/>
        </p:nvSpPr>
        <p:spPr>
          <a:xfrm>
            <a:off x="5062193" y="2391868"/>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46" name="Oval 45"/>
          <p:cNvSpPr/>
          <p:nvPr/>
        </p:nvSpPr>
        <p:spPr>
          <a:xfrm>
            <a:off x="5726657" y="2323960"/>
            <a:ext cx="130629" cy="117530"/>
          </a:xfrm>
          <a:prstGeom prst="ellipse">
            <a:avLst/>
          </a:prstGeom>
          <a:solidFill>
            <a:schemeClr val="bg1">
              <a:lumMod val="6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3" name="Rectangle 2"/>
          <p:cNvSpPr/>
          <p:nvPr/>
        </p:nvSpPr>
        <p:spPr>
          <a:xfrm>
            <a:off x="1614117" y="4864608"/>
            <a:ext cx="4410578" cy="237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tx1"/>
                </a:solidFill>
              </a:rPr>
              <a:t>*Source of data: National Adult Literacy Survey (NALS), ages </a:t>
            </a:r>
            <a:r>
              <a:rPr lang="en-US" sz="600" dirty="0">
                <a:solidFill>
                  <a:schemeClr val="tx1"/>
                </a:solidFill>
              </a:rPr>
              <a:t>16-65</a:t>
            </a:r>
            <a:r>
              <a:rPr lang="en-US" sz="600" dirty="0" smtClean="0">
                <a:solidFill>
                  <a:schemeClr val="tx1"/>
                </a:solidFill>
              </a:rPr>
              <a:t>., Kirsch et al. (1993)</a:t>
            </a:r>
            <a:endParaRPr lang="en-US" sz="600" dirty="0">
              <a:solidFill>
                <a:schemeClr val="tx1"/>
              </a:solidFill>
            </a:endParaRPr>
          </a:p>
        </p:txBody>
      </p:sp>
      <p:sp>
        <p:nvSpPr>
          <p:cNvPr id="2" name="Date Placeholder 1"/>
          <p:cNvSpPr>
            <a:spLocks noGrp="1"/>
          </p:cNvSpPr>
          <p:nvPr>
            <p:ph type="dt" sz="half" idx="10"/>
          </p:nvPr>
        </p:nvSpPr>
        <p:spPr/>
        <p:txBody>
          <a:bodyPr/>
          <a:lstStyle/>
          <a:p>
            <a:r>
              <a:rPr lang="en-US" smtClean="0"/>
              <a:t>12/12/2013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58</a:t>
            </a:fld>
            <a:endParaRPr lang="en-US" dirty="0"/>
          </a:p>
        </p:txBody>
      </p:sp>
      <p:sp>
        <p:nvSpPr>
          <p:cNvPr id="48" name="Rectangle 2"/>
          <p:cNvSpPr txBox="1">
            <a:spLocks noChangeArrowheads="1"/>
          </p:cNvSpPr>
          <p:nvPr/>
        </p:nvSpPr>
        <p:spPr>
          <a:xfrm>
            <a:off x="1258584" y="103641"/>
            <a:ext cx="6343650" cy="48766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Change the job (not person) strategies</a:t>
            </a:r>
            <a:endParaRPr lang="en-US" sz="2400" dirty="0"/>
          </a:p>
        </p:txBody>
      </p:sp>
      <p:sp>
        <p:nvSpPr>
          <p:cNvPr id="11" name="Right Arrow 10"/>
          <p:cNvSpPr/>
          <p:nvPr/>
        </p:nvSpPr>
        <p:spPr>
          <a:xfrm rot="16200000">
            <a:off x="7256988" y="3333073"/>
            <a:ext cx="353925" cy="286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72265" y="3641003"/>
            <a:ext cx="1309509" cy="5314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Reduce/limit</a:t>
            </a:r>
          </a:p>
        </p:txBody>
      </p:sp>
      <p:sp>
        <p:nvSpPr>
          <p:cNvPr id="49" name="Rectangle 48"/>
          <p:cNvSpPr/>
          <p:nvPr/>
        </p:nvSpPr>
        <p:spPr>
          <a:xfrm>
            <a:off x="942004" y="3741506"/>
            <a:ext cx="1461909" cy="10257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Supplement when critical tasks complex</a:t>
            </a:r>
            <a:endParaRPr lang="en-US" dirty="0">
              <a:solidFill>
                <a:schemeClr val="tx1"/>
              </a:solidFill>
            </a:endParaRPr>
          </a:p>
        </p:txBody>
      </p:sp>
      <p:sp>
        <p:nvSpPr>
          <p:cNvPr id="50" name="Right Arrow 49"/>
          <p:cNvSpPr/>
          <p:nvPr/>
        </p:nvSpPr>
        <p:spPr>
          <a:xfrm>
            <a:off x="2413837" y="4320750"/>
            <a:ext cx="353925" cy="286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927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491" y="1087582"/>
            <a:ext cx="6426182" cy="1143553"/>
          </a:xfrm>
          <a:solidFill>
            <a:schemeClr val="bg2"/>
          </a:solidFill>
          <a:ln w="12700">
            <a:solidFill>
              <a:srgbClr val="002060"/>
            </a:solidFill>
          </a:ln>
        </p:spPr>
        <p:txBody>
          <a:bodyPr>
            <a:normAutofit fontScale="85000" lnSpcReduction="20000"/>
          </a:bodyPr>
          <a:lstStyle/>
          <a:p>
            <a:pPr marL="0" indent="0" algn="ctr">
              <a:buNone/>
            </a:pPr>
            <a:r>
              <a:rPr lang="en-US" sz="4400" dirty="0" smtClean="0"/>
              <a:t> </a:t>
            </a:r>
            <a:r>
              <a:rPr lang="en-US" sz="4400" dirty="0" smtClean="0"/>
              <a:t>Stories </a:t>
            </a:r>
            <a:r>
              <a:rPr lang="en-US" sz="4400" dirty="0" smtClean="0"/>
              <a:t>of </a:t>
            </a:r>
            <a:r>
              <a:rPr lang="en-US" sz="4400" dirty="0" smtClean="0"/>
              <a:t>Synergy </a:t>
            </a:r>
          </a:p>
          <a:p>
            <a:pPr marL="0" indent="0" algn="ctr">
              <a:buNone/>
            </a:pPr>
            <a:r>
              <a:rPr lang="en-US" sz="4400" dirty="0" smtClean="0"/>
              <a:t>in Research on </a:t>
            </a:r>
            <a:r>
              <a:rPr lang="en-US" sz="4400" i="1" dirty="0" smtClean="0"/>
              <a:t>g</a:t>
            </a:r>
            <a:endParaRPr lang="en-US" sz="4400" dirty="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59</a:t>
            </a:fld>
            <a:endParaRPr lang="en-US" dirty="0"/>
          </a:p>
        </p:txBody>
      </p:sp>
      <p:sp>
        <p:nvSpPr>
          <p:cNvPr id="6" name="Content Placeholder 2"/>
          <p:cNvSpPr txBox="1">
            <a:spLocks/>
          </p:cNvSpPr>
          <p:nvPr/>
        </p:nvSpPr>
        <p:spPr>
          <a:xfrm>
            <a:off x="1075333" y="2779774"/>
            <a:ext cx="7505395" cy="124358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dirty="0" smtClean="0">
                <a:solidFill>
                  <a:srgbClr val="FF0000"/>
                </a:solidFill>
              </a:rPr>
              <a:t>Synergy – </a:t>
            </a:r>
          </a:p>
          <a:p>
            <a:pPr marL="0" indent="0" algn="ctr">
              <a:buFont typeface="Arial" panose="020B0604020202020204" pitchFamily="34" charset="0"/>
              <a:buNone/>
            </a:pPr>
            <a:r>
              <a:rPr lang="en-US" dirty="0">
                <a:solidFill>
                  <a:srgbClr val="FF0000"/>
                </a:solidFill>
              </a:rPr>
              <a:t>I</a:t>
            </a:r>
            <a:r>
              <a:rPr lang="en-US" dirty="0" smtClean="0">
                <a:solidFill>
                  <a:srgbClr val="FF0000"/>
                </a:solidFill>
              </a:rPr>
              <a:t>nteraction of parts has bigger </a:t>
            </a:r>
          </a:p>
          <a:p>
            <a:pPr marL="0" indent="0" algn="ctr">
              <a:buFont typeface="Arial" panose="020B0604020202020204" pitchFamily="34" charset="0"/>
              <a:buNone/>
            </a:pPr>
            <a:r>
              <a:rPr lang="en-US" dirty="0" smtClean="0">
                <a:solidFill>
                  <a:srgbClr val="FF0000"/>
                </a:solidFill>
              </a:rPr>
              <a:t>effect than the sum of parts</a:t>
            </a:r>
            <a:endParaRPr lang="en-US" dirty="0">
              <a:solidFill>
                <a:srgbClr val="FF0000"/>
              </a:solidFill>
            </a:endParaRPr>
          </a:p>
        </p:txBody>
      </p:sp>
    </p:spTree>
    <p:extLst>
      <p:ext uri="{BB962C8B-B14F-4D97-AF65-F5344CB8AC3E}">
        <p14:creationId xmlns:p14="http://schemas.microsoft.com/office/powerpoint/2010/main" val="57959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583701"/>
            <a:ext cx="8229600" cy="3394472"/>
          </a:xfrm>
        </p:spPr>
        <p:txBody>
          <a:bodyPr>
            <a:normAutofit/>
          </a:bodyPr>
          <a:lstStyle/>
          <a:p>
            <a:pPr marL="0" indent="0" algn="ctr">
              <a:buNone/>
            </a:pPr>
            <a:r>
              <a:rPr lang="en-US" dirty="0" smtClean="0">
                <a:latin typeface="Comic Sans MS" panose="030F0702030302020204" pitchFamily="66" charset="0"/>
              </a:rPr>
              <a:t>…that this person </a:t>
            </a:r>
            <a:r>
              <a:rPr lang="en-US" dirty="0" smtClean="0">
                <a:latin typeface="Comic Sans MS" panose="030F0702030302020204" pitchFamily="66" charset="0"/>
              </a:rPr>
              <a:t>also </a:t>
            </a:r>
            <a:r>
              <a:rPr lang="en-US" dirty="0" smtClean="0">
                <a:latin typeface="Comic Sans MS" panose="030F0702030302020204" pitchFamily="66" charset="0"/>
              </a:rPr>
              <a:t>claims that</a:t>
            </a:r>
            <a:r>
              <a:rPr lang="en-US" b="1" dirty="0" smtClean="0">
                <a:latin typeface="Comic Sans MS" panose="030F0702030302020204" pitchFamily="66" charset="0"/>
              </a:rPr>
              <a:t>:</a:t>
            </a:r>
            <a:r>
              <a:rPr lang="en-US" dirty="0" smtClean="0">
                <a:latin typeface="Comic Sans MS" panose="030F0702030302020204" pitchFamily="66" charset="0"/>
              </a:rPr>
              <a:t> </a:t>
            </a:r>
            <a:endParaRPr lang="en-US" dirty="0" smtClean="0">
              <a:latin typeface="Comic Sans MS" panose="030F0702030302020204" pitchFamily="66" charset="0"/>
            </a:endParaRPr>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6</a:t>
            </a:fld>
            <a:endParaRPr lang="en-US" dirty="0"/>
          </a:p>
        </p:txBody>
      </p:sp>
      <p:sp>
        <p:nvSpPr>
          <p:cNvPr id="6" name="Notes Placeholder 2"/>
          <p:cNvSpPr txBox="1">
            <a:spLocks/>
          </p:cNvSpPr>
          <p:nvPr/>
        </p:nvSpPr>
        <p:spPr>
          <a:xfrm>
            <a:off x="981192" y="1556858"/>
            <a:ext cx="7315200" cy="2314575"/>
          </a:xfrm>
          <a:prstGeom prst="rect">
            <a:avLst/>
          </a:prstGeom>
          <a:solidFill>
            <a:schemeClr val="bg2"/>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t>“With </a:t>
            </a:r>
            <a:r>
              <a:rPr lang="en-US" sz="1600" dirty="0" smtClean="0"/>
              <a:t>just one more piece of information, I can </a:t>
            </a:r>
            <a:r>
              <a:rPr lang="en-US" sz="1600" dirty="0" smtClean="0"/>
              <a:t>tell you </a:t>
            </a:r>
            <a:r>
              <a:rPr lang="en-US" sz="1600" dirty="0" smtClean="0"/>
              <a:t>how </a:t>
            </a:r>
            <a:r>
              <a:rPr lang="en-US" sz="1600" dirty="0" smtClean="0"/>
              <a:t>to improve the worst odds—without </a:t>
            </a:r>
            <a:r>
              <a:rPr lang="en-US" sz="1600" dirty="0" smtClean="0"/>
              <a:t>changing IQ and without leveling social resources.</a:t>
            </a:r>
          </a:p>
          <a:p>
            <a:endParaRPr lang="en-US" sz="1400" dirty="0" smtClean="0"/>
          </a:p>
          <a:p>
            <a:pPr marL="400050" lvl="1" indent="0">
              <a:buNone/>
            </a:pPr>
            <a:r>
              <a:rPr lang="en-US" sz="1400" i="1" dirty="0" smtClean="0"/>
              <a:t>AND</a:t>
            </a:r>
          </a:p>
          <a:p>
            <a:endParaRPr lang="en-US" sz="1400" i="1" dirty="0" smtClean="0"/>
          </a:p>
          <a:p>
            <a:pPr marL="0" indent="0">
              <a:buNone/>
            </a:pPr>
            <a:r>
              <a:rPr lang="en-US" sz="1600" dirty="0" smtClean="0"/>
              <a:t>It  </a:t>
            </a:r>
            <a:r>
              <a:rPr lang="en-US" sz="1600" dirty="0" smtClean="0"/>
              <a:t>would </a:t>
            </a:r>
            <a:r>
              <a:rPr lang="en-US" sz="1600" dirty="0" smtClean="0"/>
              <a:t>save thousands if not millions of lives, and millions if not billions of health care dollars</a:t>
            </a:r>
            <a:r>
              <a:rPr lang="en-US" sz="1600" dirty="0" smtClean="0"/>
              <a:t>.” </a:t>
            </a:r>
            <a:endParaRPr lang="en-US" sz="1600" dirty="0" smtClean="0"/>
          </a:p>
          <a:p>
            <a:pPr marL="0" indent="0">
              <a:buNone/>
            </a:pPr>
            <a:endParaRPr lang="en-US" sz="1400" dirty="0" smtClean="0"/>
          </a:p>
        </p:txBody>
      </p:sp>
      <p:sp>
        <p:nvSpPr>
          <p:cNvPr id="7" name="Rectangle 6"/>
          <p:cNvSpPr/>
          <p:nvPr/>
        </p:nvSpPr>
        <p:spPr>
          <a:xfrm>
            <a:off x="2220012" y="4137564"/>
            <a:ext cx="4703975" cy="47030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Miraculous? Credible??</a:t>
            </a:r>
            <a:endParaRPr lang="en-US" dirty="0">
              <a:solidFill>
                <a:schemeClr val="tx1"/>
              </a:solidFill>
            </a:endParaRPr>
          </a:p>
        </p:txBody>
      </p:sp>
      <p:sp>
        <p:nvSpPr>
          <p:cNvPr id="8" name="Rectangle 7"/>
          <p:cNvSpPr/>
          <p:nvPr/>
        </p:nvSpPr>
        <p:spPr>
          <a:xfrm>
            <a:off x="5964382" y="4030824"/>
            <a:ext cx="2022764" cy="32507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Yes</a:t>
            </a:r>
            <a:r>
              <a:rPr lang="en-US" i="1" dirty="0" smtClean="0">
                <a:solidFill>
                  <a:srgbClr val="FF0000"/>
                </a:solidFill>
              </a:rPr>
              <a:t>, </a:t>
            </a:r>
            <a:r>
              <a:rPr lang="en-US" dirty="0" smtClean="0">
                <a:solidFill>
                  <a:srgbClr val="FF0000"/>
                </a:solidFill>
              </a:rPr>
              <a:t>and</a:t>
            </a:r>
            <a:r>
              <a:rPr lang="en-US" i="1" dirty="0" smtClean="0">
                <a:solidFill>
                  <a:srgbClr val="FF0000"/>
                </a:solidFill>
              </a:rPr>
              <a:t> g </a:t>
            </a:r>
            <a:r>
              <a:rPr lang="en-US" dirty="0" smtClean="0">
                <a:solidFill>
                  <a:srgbClr val="FF0000"/>
                </a:solidFill>
              </a:rPr>
              <a:t>is the key!</a:t>
            </a:r>
            <a:r>
              <a:rPr lang="en-US" i="1" dirty="0" smtClean="0">
                <a:solidFill>
                  <a:srgbClr val="FF0000"/>
                </a:solidFill>
              </a:rPr>
              <a:t> </a:t>
            </a:r>
            <a:endParaRPr lang="en-US" i="1" dirty="0">
              <a:solidFill>
                <a:srgbClr val="FF0000"/>
              </a:solidFill>
            </a:endParaRPr>
          </a:p>
        </p:txBody>
      </p:sp>
    </p:spTree>
    <p:extLst>
      <p:ext uri="{BB962C8B-B14F-4D97-AF65-F5344CB8AC3E}">
        <p14:creationId xmlns:p14="http://schemas.microsoft.com/office/powerpoint/2010/main" val="259273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96666"/>
          </a:xfrm>
        </p:spPr>
        <p:txBody>
          <a:bodyPr>
            <a:noAutofit/>
          </a:bodyPr>
          <a:lstStyle/>
          <a:p>
            <a:r>
              <a:rPr lang="en-US" sz="3200" dirty="0" smtClean="0">
                <a:solidFill>
                  <a:schemeClr val="accent1">
                    <a:lumMod val="50000"/>
                  </a:schemeClr>
                </a:solidFill>
                <a:latin typeface="+mn-lt"/>
              </a:rPr>
              <a:t>Example: 1986</a:t>
            </a:r>
            <a:endParaRPr lang="en-US" sz="3200" dirty="0">
              <a:solidFill>
                <a:schemeClr val="accent1">
                  <a:lumMod val="50000"/>
                </a:schemeClr>
              </a:solidFill>
              <a:latin typeface="+mn-lt"/>
            </a:endParaRPr>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60</a:t>
            </a:fld>
            <a:endParaRPr lang="en-US" dirty="0"/>
          </a:p>
        </p:txBody>
      </p:sp>
      <p:pic>
        <p:nvPicPr>
          <p:cNvPr id="11" name="Content Placeholder 10"/>
          <p:cNvPicPr>
            <a:picLocks noGrp="1" noChangeAspect="1"/>
          </p:cNvPicPr>
          <p:nvPr>
            <p:ph idx="1"/>
          </p:nvPr>
        </p:nvPicPr>
        <p:blipFill>
          <a:blip r:embed="rId3"/>
          <a:stretch>
            <a:fillRect/>
          </a:stretch>
        </p:blipFill>
        <p:spPr>
          <a:xfrm>
            <a:off x="3278973" y="995370"/>
            <a:ext cx="2790753" cy="3479168"/>
          </a:xfrm>
          <a:prstGeom prst="rect">
            <a:avLst/>
          </a:prstGeom>
          <a:solidFill>
            <a:schemeClr val="bg1">
              <a:lumMod val="95000"/>
            </a:schemeClr>
          </a:solidFill>
          <a:ln>
            <a:solidFill>
              <a:schemeClr val="tx1"/>
            </a:solidFill>
          </a:ln>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3608" t="18238" r="12465" b="12295"/>
          <a:stretch/>
        </p:blipFill>
        <p:spPr>
          <a:xfrm>
            <a:off x="724198" y="995370"/>
            <a:ext cx="2617073" cy="3479167"/>
          </a:xfrm>
          <a:prstGeom prst="rect">
            <a:avLst/>
          </a:prstGeom>
          <a:ln>
            <a:solidFill>
              <a:schemeClr val="tx1"/>
            </a:solidFill>
          </a:ln>
        </p:spPr>
      </p:pic>
      <p:sp>
        <p:nvSpPr>
          <p:cNvPr id="13" name="Rectangle 12"/>
          <p:cNvSpPr/>
          <p:nvPr/>
        </p:nvSpPr>
        <p:spPr>
          <a:xfrm>
            <a:off x="6251876" y="995369"/>
            <a:ext cx="2434924" cy="347916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accent1">
                    <a:lumMod val="50000"/>
                  </a:schemeClr>
                </a:solidFill>
              </a:rPr>
              <a:t>Created synergy</a:t>
            </a:r>
          </a:p>
          <a:p>
            <a:endParaRPr lang="en-US" sz="1800" dirty="0" smtClean="0">
              <a:solidFill>
                <a:schemeClr val="accent1">
                  <a:lumMod val="50000"/>
                </a:schemeClr>
              </a:solidFill>
            </a:endParaRPr>
          </a:p>
          <a:p>
            <a:pPr marL="285750" indent="-285750">
              <a:buFont typeface="Arial" panose="020B0604020202020204" pitchFamily="34" charset="0"/>
              <a:buChar char="•"/>
            </a:pPr>
            <a:r>
              <a:rPr lang="en-US" sz="1800" dirty="0" smtClean="0">
                <a:solidFill>
                  <a:schemeClr val="accent1">
                    <a:lumMod val="50000"/>
                  </a:schemeClr>
                </a:solidFill>
              </a:rPr>
              <a:t>Panel of illustrious authors</a:t>
            </a:r>
          </a:p>
          <a:p>
            <a:pPr marL="285750" indent="-285750">
              <a:buFont typeface="Arial" panose="020B0604020202020204" pitchFamily="34" charset="0"/>
              <a:buChar char="•"/>
            </a:pPr>
            <a:r>
              <a:rPr lang="en-US" sz="1800" dirty="0" smtClean="0">
                <a:solidFill>
                  <a:schemeClr val="accent1">
                    <a:lumMod val="50000"/>
                  </a:schemeClr>
                </a:solidFill>
              </a:rPr>
              <a:t>Peer-reviewed journal</a:t>
            </a:r>
          </a:p>
          <a:p>
            <a:pPr marL="285750" indent="-285750">
              <a:buFont typeface="Arial" panose="020B0604020202020204" pitchFamily="34" charset="0"/>
              <a:buChar char="•"/>
            </a:pPr>
            <a:r>
              <a:rPr lang="en-US" sz="1800" dirty="0" smtClean="0">
                <a:solidFill>
                  <a:schemeClr val="accent1">
                    <a:lumMod val="50000"/>
                  </a:schemeClr>
                </a:solidFill>
              </a:rPr>
              <a:t>Mailed 6000 copies to top researchers</a:t>
            </a:r>
          </a:p>
          <a:p>
            <a:endParaRPr lang="en-US" sz="1800" dirty="0" smtClean="0">
              <a:solidFill>
                <a:schemeClr val="accent1">
                  <a:lumMod val="50000"/>
                </a:schemeClr>
              </a:solidFill>
            </a:endParaRPr>
          </a:p>
          <a:p>
            <a:r>
              <a:rPr lang="en-US" sz="1800" dirty="0" smtClean="0">
                <a:solidFill>
                  <a:schemeClr val="accent1">
                    <a:lumMod val="50000"/>
                  </a:schemeClr>
                </a:solidFill>
              </a:rPr>
              <a:t>Instant impact</a:t>
            </a:r>
            <a:endParaRPr lang="en-US" sz="1800" dirty="0">
              <a:solidFill>
                <a:schemeClr val="accent1">
                  <a:lumMod val="50000"/>
                </a:schemeClr>
              </a:solidFill>
            </a:endParaRPr>
          </a:p>
        </p:txBody>
      </p:sp>
    </p:spTree>
    <p:extLst>
      <p:ext uri="{BB962C8B-B14F-4D97-AF65-F5344CB8AC3E}">
        <p14:creationId xmlns:p14="http://schemas.microsoft.com/office/powerpoint/2010/main" val="232324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33037"/>
            <a:ext cx="2878810" cy="4634227"/>
          </a:xfrm>
          <a:ln>
            <a:solidFill>
              <a:schemeClr val="tx1"/>
            </a:solidFill>
          </a:ln>
        </p:spPr>
      </p:pic>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61</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1749" y="786064"/>
            <a:ext cx="2748450" cy="3861088"/>
          </a:xfrm>
          <a:prstGeom prst="rect">
            <a:avLst/>
          </a:prstGeom>
        </p:spPr>
      </p:pic>
      <p:sp>
        <p:nvSpPr>
          <p:cNvPr id="8" name="Rectangle 7"/>
          <p:cNvSpPr/>
          <p:nvPr/>
        </p:nvSpPr>
        <p:spPr>
          <a:xfrm>
            <a:off x="522514" y="3365607"/>
            <a:ext cx="1306286" cy="6685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96605" y="1620052"/>
            <a:ext cx="1306286" cy="370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08699" y="814331"/>
            <a:ext cx="2478101" cy="3803561"/>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smtClean="0">
              <a:solidFill>
                <a:srgbClr val="002060"/>
              </a:solidFill>
            </a:endParaRPr>
          </a:p>
          <a:p>
            <a:pPr algn="ctr"/>
            <a:r>
              <a:rPr lang="en-US" sz="1500" dirty="0" smtClean="0">
                <a:solidFill>
                  <a:srgbClr val="002060"/>
                </a:solidFill>
              </a:rPr>
              <a:t>“It is the </a:t>
            </a:r>
            <a:r>
              <a:rPr lang="en-US" sz="1500" dirty="0" smtClean="0">
                <a:solidFill>
                  <a:srgbClr val="FF0000"/>
                </a:solidFill>
              </a:rPr>
              <a:t>position of AAIDD </a:t>
            </a:r>
            <a:r>
              <a:rPr lang="en-US" sz="1500" dirty="0" smtClean="0">
                <a:solidFill>
                  <a:srgbClr val="002060"/>
                </a:solidFill>
              </a:rPr>
              <a:t>that intellectual functioning (as defined [by </a:t>
            </a:r>
            <a:r>
              <a:rPr lang="en-US" sz="1500" i="1" dirty="0" smtClean="0">
                <a:solidFill>
                  <a:srgbClr val="002060"/>
                </a:solidFill>
              </a:rPr>
              <a:t>Mainstream Science on Intelligence, </a:t>
            </a:r>
            <a:r>
              <a:rPr lang="en-US" sz="1500" dirty="0" smtClean="0">
                <a:solidFill>
                  <a:srgbClr val="002060"/>
                </a:solidFill>
              </a:rPr>
              <a:t>1997]) is best conceptualized and captured by a </a:t>
            </a:r>
            <a:r>
              <a:rPr lang="en-US" sz="1500" dirty="0" smtClean="0">
                <a:solidFill>
                  <a:srgbClr val="FF0000"/>
                </a:solidFill>
              </a:rPr>
              <a:t>general factor of intelligence, </a:t>
            </a:r>
            <a:r>
              <a:rPr lang="en-US" sz="1500" i="1" dirty="0" smtClean="0">
                <a:solidFill>
                  <a:srgbClr val="FF0000"/>
                </a:solidFill>
              </a:rPr>
              <a:t>g</a:t>
            </a:r>
            <a:r>
              <a:rPr lang="en-US" sz="1500" i="1" dirty="0" smtClean="0">
                <a:solidFill>
                  <a:srgbClr val="002060"/>
                </a:solidFill>
              </a:rPr>
              <a:t>” </a:t>
            </a:r>
            <a:r>
              <a:rPr lang="en-US" sz="1500" dirty="0" smtClean="0">
                <a:solidFill>
                  <a:srgbClr val="002060"/>
                </a:solidFill>
              </a:rPr>
              <a:t>(p. 34).</a:t>
            </a:r>
            <a:endParaRPr lang="en-US" sz="1500" dirty="0">
              <a:solidFill>
                <a:srgbClr val="002060"/>
              </a:solidFill>
            </a:endParaRPr>
          </a:p>
        </p:txBody>
      </p:sp>
      <p:sp>
        <p:nvSpPr>
          <p:cNvPr id="11" name="Rectangle 10"/>
          <p:cNvSpPr/>
          <p:nvPr/>
        </p:nvSpPr>
        <p:spPr>
          <a:xfrm>
            <a:off x="6255938" y="833251"/>
            <a:ext cx="2430862" cy="637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AAIDD*  Manual, </a:t>
            </a:r>
          </a:p>
          <a:p>
            <a:pPr algn="ctr"/>
            <a:r>
              <a:rPr lang="en-US" b="1" dirty="0" smtClean="0">
                <a:solidFill>
                  <a:schemeClr val="bg1"/>
                </a:solidFill>
              </a:rPr>
              <a:t>11</a:t>
            </a:r>
            <a:r>
              <a:rPr lang="en-US" b="1" baseline="30000" dirty="0" smtClean="0">
                <a:solidFill>
                  <a:schemeClr val="bg1"/>
                </a:solidFill>
              </a:rPr>
              <a:t>th</a:t>
            </a:r>
            <a:r>
              <a:rPr lang="en-US" b="1" dirty="0" smtClean="0">
                <a:solidFill>
                  <a:schemeClr val="bg1"/>
                </a:solidFill>
              </a:rPr>
              <a:t> ed.,  2010</a:t>
            </a:r>
            <a:endParaRPr lang="en-US" b="1" dirty="0">
              <a:solidFill>
                <a:schemeClr val="bg1"/>
              </a:solidFill>
            </a:endParaRPr>
          </a:p>
        </p:txBody>
      </p:sp>
      <p:sp>
        <p:nvSpPr>
          <p:cNvPr id="13" name="Rectangle 12"/>
          <p:cNvSpPr/>
          <p:nvPr/>
        </p:nvSpPr>
        <p:spPr>
          <a:xfrm>
            <a:off x="3202891" y="105391"/>
            <a:ext cx="3217160" cy="578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Example: 1997</a:t>
            </a:r>
            <a:endParaRPr lang="en-US" sz="3200" dirty="0">
              <a:solidFill>
                <a:schemeClr val="tx1"/>
              </a:solidFill>
            </a:endParaRPr>
          </a:p>
        </p:txBody>
      </p:sp>
      <p:sp>
        <p:nvSpPr>
          <p:cNvPr id="2" name="Rectangle 1"/>
          <p:cNvSpPr/>
          <p:nvPr/>
        </p:nvSpPr>
        <p:spPr>
          <a:xfrm>
            <a:off x="6292270" y="4253666"/>
            <a:ext cx="2297526" cy="29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2060"/>
                </a:solidFill>
              </a:rPr>
              <a:t>*AAIDD = Amer. Assoc. of Intellectual &amp; Developmental Disabilities</a:t>
            </a:r>
            <a:endParaRPr lang="en-US" sz="1000" dirty="0">
              <a:solidFill>
                <a:srgbClr val="002060"/>
              </a:solidFill>
            </a:endParaRPr>
          </a:p>
        </p:txBody>
      </p:sp>
    </p:spTree>
    <p:extLst>
      <p:ext uri="{BB962C8B-B14F-4D97-AF65-F5344CB8AC3E}">
        <p14:creationId xmlns:p14="http://schemas.microsoft.com/office/powerpoint/2010/main" val="306788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nvPr>
        </p:nvGraphicFramePr>
        <p:xfrm>
          <a:off x="1519661"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c 13"/>
          <p:cNvSpPr/>
          <p:nvPr/>
        </p:nvSpPr>
        <p:spPr>
          <a:xfrm rot="13618232">
            <a:off x="5967150" y="1891682"/>
            <a:ext cx="1635958" cy="1170610"/>
          </a:xfrm>
          <a:prstGeom prst="arc">
            <a:avLst>
              <a:gd name="adj1" fmla="val 15742796"/>
              <a:gd name="adj2" fmla="val 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mc:AlternateContent xmlns:mc="http://schemas.openxmlformats.org/markup-compatibility/2006" xmlns:p14="http://schemas.microsoft.com/office/powerpoint/2010/main">
        <mc:Choice Requires="p14">
          <p:contentPart p14:bwMode="auto" r:id="rId10">
            <p14:nvContentPartPr>
              <p14:cNvPr id="13" name="Ink 12"/>
              <p14:cNvContentPartPr/>
              <p14:nvPr/>
            </p14:nvContentPartPr>
            <p14:xfrm>
              <a:off x="-7540699" y="5970656"/>
              <a:ext cx="4281660" cy="1683180"/>
            </p14:xfrm>
          </p:contentPart>
        </mc:Choice>
        <mc:Fallback xmlns="">
          <p:pic>
            <p:nvPicPr>
              <p:cNvPr id="13" name="Ink 12"/>
              <p:cNvPicPr/>
              <p:nvPr/>
            </p:nvPicPr>
            <p:blipFill>
              <a:blip r:embed="rId11"/>
              <a:stretch>
                <a:fillRect/>
              </a:stretch>
            </p:blipFill>
            <p:spPr>
              <a:xfrm>
                <a:off x="-7571658" y="5960937"/>
                <a:ext cx="4322338" cy="1721336"/>
              </a:xfrm>
              <a:prstGeom prst="rect">
                <a:avLst/>
              </a:prstGeom>
            </p:spPr>
          </p:pic>
        </mc:Fallback>
      </mc:AlternateContent>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1" name="Rectangle 6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44" name="Picture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824756"/>
            <a:ext cx="2057400" cy="273844"/>
          </a:xfrm>
        </p:spPr>
        <p:txBody>
          <a:bodyPr/>
          <a:lstStyle/>
          <a:p>
            <a:fld id="{4FAB73BC-B049-4115-A692-8D63A059BFB8}" type="slidenum">
              <a:rPr lang="en-US" smtClean="0"/>
              <a:t>62</a:t>
            </a:fld>
            <a:endParaRPr lang="en-US" dirty="0"/>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12" name="Rectangle 11"/>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sp>
        <p:nvSpPr>
          <p:cNvPr id="55" name="Rectangle 54"/>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56" name="Picture 5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57" name="Picture 56"/>
          <p:cNvPicPr>
            <a:picLocks noChangeAspect="1"/>
          </p:cNvPicPr>
          <p:nvPr/>
        </p:nvPicPr>
        <p:blipFill rotWithShape="1">
          <a:blip r:embed="rId20"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59" name="Picture 2" descr="http://bestclipartblog.com/clipart-pics/diploma-clip-art-12.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5" descr="File:Wheelchair symbol.sv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a:off x="2329732" y="1155017"/>
            <a:ext cx="1976640" cy="867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4359" y="1228266"/>
            <a:ext cx="1821070" cy="1733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7117" y="1212169"/>
            <a:ext cx="2053769" cy="547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409245" y="1220391"/>
            <a:ext cx="2107096" cy="1762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805919" y="1245968"/>
            <a:ext cx="657885" cy="2602844"/>
          </a:xfrm>
          <a:prstGeom prst="line">
            <a:avLst/>
          </a:prstGeom>
        </p:spPr>
        <p:style>
          <a:lnRef idx="1">
            <a:schemeClr val="accent1"/>
          </a:lnRef>
          <a:fillRef idx="0">
            <a:schemeClr val="accent1"/>
          </a:fillRef>
          <a:effectRef idx="0">
            <a:schemeClr val="accent1"/>
          </a:effectRef>
          <a:fontRef idx="minor">
            <a:schemeClr val="tx1"/>
          </a:fontRef>
        </p:style>
      </p:cxnSp>
      <p:pic>
        <p:nvPicPr>
          <p:cNvPr id="9218" name="Picture 2" descr="Thomas J. Bouchard, Jr."/>
          <p:cNvPicPr>
            <a:picLocks noChangeAspect="1" noChangeArrowheads="1"/>
          </p:cNvPicPr>
          <p:nvPr/>
        </p:nvPicPr>
        <p:blipFill rotWithShape="1">
          <a:blip r:embed="rId23">
            <a:extLst>
              <a:ext uri="{28A0092B-C50C-407E-A947-70E740481C1C}">
                <a14:useLocalDpi xmlns:a14="http://schemas.microsoft.com/office/drawing/2010/main" val="0"/>
              </a:ext>
            </a:extLst>
          </a:blip>
          <a:srcRect r="9101" b="31485"/>
          <a:stretch/>
        </p:blipFill>
        <p:spPr bwMode="auto">
          <a:xfrm>
            <a:off x="1523585" y="2633248"/>
            <a:ext cx="1049083" cy="1188845"/>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Arrow Connector 71"/>
          <p:cNvCxnSpPr/>
          <p:nvPr/>
        </p:nvCxnSpPr>
        <p:spPr>
          <a:xfrm>
            <a:off x="4498692" y="1207178"/>
            <a:ext cx="886202" cy="2399138"/>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45" name="Picture 10"/>
          <p:cNvPicPr>
            <a:picLocks noChangeAspect="1" noChangeArrowheads="1"/>
          </p:cNvPicPr>
          <p:nvPr/>
        </p:nvPicPr>
        <p:blipFill rotWithShape="1">
          <a:blip r:embed="rId24">
            <a:extLst>
              <a:ext uri="{28A0092B-C50C-407E-A947-70E740481C1C}">
                <a14:useLocalDpi xmlns:a14="http://schemas.microsoft.com/office/drawing/2010/main" val="0"/>
              </a:ext>
            </a:extLst>
          </a:blip>
          <a:srcRect l="28380" t="14609" r="59620" b="61542"/>
          <a:stretch/>
        </p:blipFill>
        <p:spPr bwMode="auto">
          <a:xfrm>
            <a:off x="5077021" y="3530858"/>
            <a:ext cx="926954" cy="121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Content Placeholder 2"/>
          <p:cNvSpPr txBox="1">
            <a:spLocks/>
          </p:cNvSpPr>
          <p:nvPr/>
        </p:nvSpPr>
        <p:spPr>
          <a:xfrm>
            <a:off x="-895350" y="143510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p>
        </p:txBody>
      </p:sp>
      <p:cxnSp>
        <p:nvCxnSpPr>
          <p:cNvPr id="82" name="Straight Arrow Connector 81"/>
          <p:cNvCxnSpPr/>
          <p:nvPr/>
        </p:nvCxnSpPr>
        <p:spPr>
          <a:xfrm>
            <a:off x="5255549" y="903584"/>
            <a:ext cx="973136" cy="636043"/>
          </a:xfrm>
          <a:prstGeom prst="straightConnector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5983427" y="1550099"/>
            <a:ext cx="235567" cy="28592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flipH="1" flipV="1">
            <a:off x="4474871" y="1572161"/>
            <a:ext cx="763326" cy="19665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548426" y="1715066"/>
            <a:ext cx="663053" cy="181702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Arc 65"/>
          <p:cNvSpPr/>
          <p:nvPr/>
        </p:nvSpPr>
        <p:spPr>
          <a:xfrm rot="348402" flipH="1">
            <a:off x="5740854" y="2931636"/>
            <a:ext cx="1352390" cy="1421546"/>
          </a:xfrm>
          <a:prstGeom prst="arc">
            <a:avLst>
              <a:gd name="adj1" fmla="val 17200431"/>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p:cNvSpPr/>
          <p:nvPr/>
        </p:nvSpPr>
        <p:spPr>
          <a:xfrm rot="5121773" flipH="1">
            <a:off x="1966331" y="3137437"/>
            <a:ext cx="1352390" cy="1421546"/>
          </a:xfrm>
          <a:prstGeom prst="arc">
            <a:avLst>
              <a:gd name="adj1" fmla="val 17200431"/>
              <a:gd name="adj2" fmla="val 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p:cNvCxnSpPr/>
          <p:nvPr/>
        </p:nvCxnSpPr>
        <p:spPr>
          <a:xfrm flipV="1">
            <a:off x="3560967" y="1563418"/>
            <a:ext cx="700563" cy="207699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566019" y="1563417"/>
            <a:ext cx="1642885" cy="15309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2583122" y="2922343"/>
            <a:ext cx="3712307" cy="1655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2579454" y="1659580"/>
            <a:ext cx="3715975" cy="141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220" name="Picture 4" descr="http://srmo.sagepub.com/view/author-images/522688.jpg"/>
          <p:cNvPicPr>
            <a:picLocks noChangeAspect="1" noChangeArrowheads="1"/>
          </p:cNvPicPr>
          <p:nvPr/>
        </p:nvPicPr>
        <p:blipFill rotWithShape="1">
          <a:blip r:embed="rId25">
            <a:extLst>
              <a:ext uri="{28A0092B-C50C-407E-A947-70E740481C1C}">
                <a14:useLocalDpi xmlns:a14="http://schemas.microsoft.com/office/drawing/2010/main" val="0"/>
              </a:ext>
            </a:extLst>
          </a:blip>
          <a:srcRect b="15801"/>
          <a:stretch/>
        </p:blipFill>
        <p:spPr bwMode="auto">
          <a:xfrm>
            <a:off x="6228146" y="928243"/>
            <a:ext cx="995319" cy="1243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a:xfrm flipV="1">
            <a:off x="2778700" y="1106091"/>
            <a:ext cx="858550" cy="46607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770031" y="1642392"/>
            <a:ext cx="3466987" cy="72448"/>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3" name="Arc 82"/>
          <p:cNvSpPr/>
          <p:nvPr/>
        </p:nvSpPr>
        <p:spPr>
          <a:xfrm rot="7733033" flipH="1">
            <a:off x="821673" y="1726834"/>
            <a:ext cx="2174595" cy="1534497"/>
          </a:xfrm>
          <a:prstGeom prst="arc">
            <a:avLst>
              <a:gd name="adj1" fmla="val 17200431"/>
              <a:gd name="adj2" fmla="val 0"/>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utoShape 10" descr="http://www.clker.com/cliparts/G/R/H/K/x/7/crown-outline.svg"/>
          <p:cNvSpPr>
            <a:spLocks noChangeAspect="1" noChangeArrowheads="1"/>
          </p:cNvSpPr>
          <p:nvPr/>
        </p:nvSpPr>
        <p:spPr bwMode="auto">
          <a:xfrm>
            <a:off x="228554" y="-793810"/>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cxnSp>
        <p:nvCxnSpPr>
          <p:cNvPr id="85" name="Straight Connector 84"/>
          <p:cNvCxnSpPr/>
          <p:nvPr/>
        </p:nvCxnSpPr>
        <p:spPr>
          <a:xfrm flipV="1">
            <a:off x="4040256" y="1642742"/>
            <a:ext cx="2171076" cy="197209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9226" name="Picture 10" descr="http://www.inlab.co.uk/people/Rosalind.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30194" y="3606316"/>
            <a:ext cx="1152427" cy="11524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rotWithShape="1">
          <a:blip r:embed="rId27">
            <a:extLst>
              <a:ext uri="{28A0092B-C50C-407E-A947-70E740481C1C}">
                <a14:useLocalDpi xmlns:a14="http://schemas.microsoft.com/office/drawing/2010/main" val="0"/>
              </a:ext>
            </a:extLst>
          </a:blip>
          <a:srcRect l="49803" t="23609" r="37444" b="56414"/>
          <a:stretch/>
        </p:blipFill>
        <p:spPr bwMode="auto">
          <a:xfrm>
            <a:off x="1638517" y="962326"/>
            <a:ext cx="1059169" cy="1243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rotWithShape="1">
          <a:blip r:embed="rId28" cstate="print">
            <a:extLst>
              <a:ext uri="{28A0092B-C50C-407E-A947-70E740481C1C}">
                <a14:useLocalDpi xmlns:a14="http://schemas.microsoft.com/office/drawing/2010/main" val="0"/>
              </a:ext>
            </a:extLst>
          </a:blip>
          <a:srcRect l="25384" t="2522" r="49039" b="56508"/>
          <a:stretch/>
        </p:blipFill>
        <p:spPr>
          <a:xfrm>
            <a:off x="3945731" y="356536"/>
            <a:ext cx="954628" cy="1207750"/>
          </a:xfrm>
          <a:prstGeom prst="rect">
            <a:avLst/>
          </a:prstGeom>
          <a:ln>
            <a:solidFill>
              <a:schemeClr val="tx1"/>
            </a:solidFill>
          </a:ln>
        </p:spPr>
      </p:pic>
      <p:pic>
        <p:nvPicPr>
          <p:cNvPr id="67" name="Picture 9" descr="https://scontent-b-iad.xx.fbcdn.net/hphotos-frc3/425542_10150936711447776_300139221_n.jpg"/>
          <p:cNvPicPr>
            <a:picLocks noChangeAspect="1" noChangeArrowheads="1"/>
          </p:cNvPicPr>
          <p:nvPr/>
        </p:nvPicPr>
        <p:blipFill rotWithShape="1">
          <a:blip r:embed="rId29">
            <a:extLst>
              <a:ext uri="{28A0092B-C50C-407E-A947-70E740481C1C}">
                <a14:useLocalDpi xmlns:a14="http://schemas.microsoft.com/office/drawing/2010/main" val="0"/>
              </a:ext>
            </a:extLst>
          </a:blip>
          <a:srcRect l="22903" t="20375" r="52855" b="62362"/>
          <a:stretch/>
        </p:blipFill>
        <p:spPr bwMode="auto">
          <a:xfrm>
            <a:off x="6265277" y="2486024"/>
            <a:ext cx="941101" cy="1011289"/>
          </a:xfrm>
          <a:prstGeom prst="rect">
            <a:avLst/>
          </a:prstGeom>
          <a:noFill/>
          <a:ln w="38100">
            <a:solidFill>
              <a:srgbClr val="A04FCD"/>
            </a:solidFill>
          </a:ln>
          <a:extLst>
            <a:ext uri="{909E8E84-426E-40DD-AFC4-6F175D3DCCD1}">
              <a14:hiddenFill xmlns:a14="http://schemas.microsoft.com/office/drawing/2010/main">
                <a:solidFill>
                  <a:srgbClr val="FFFFFF"/>
                </a:solidFill>
              </a14:hiddenFill>
            </a:ext>
          </a:extLst>
        </p:spPr>
      </p:pic>
      <p:sp>
        <p:nvSpPr>
          <p:cNvPr id="36" name="Rectangle 35"/>
          <p:cNvSpPr/>
          <p:nvPr/>
        </p:nvSpPr>
        <p:spPr>
          <a:xfrm>
            <a:off x="3386110" y="2047353"/>
            <a:ext cx="2204157" cy="6731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dirty="0" err="1">
                <a:solidFill>
                  <a:srgbClr val="002060"/>
                </a:solidFill>
              </a:rPr>
              <a:t>N</a:t>
            </a:r>
            <a:r>
              <a:rPr lang="en-US" b="1" dirty="0" err="1" smtClean="0">
                <a:solidFill>
                  <a:srgbClr val="002060"/>
                </a:solidFill>
              </a:rPr>
              <a:t>omological</a:t>
            </a:r>
            <a:r>
              <a:rPr lang="en-US" b="1" dirty="0" smtClean="0">
                <a:solidFill>
                  <a:srgbClr val="002060"/>
                </a:solidFill>
              </a:rPr>
              <a:t> </a:t>
            </a:r>
            <a:r>
              <a:rPr lang="en-US" b="1" smtClean="0">
                <a:solidFill>
                  <a:srgbClr val="002060"/>
                </a:solidFill>
              </a:rPr>
              <a:t>network grows </a:t>
            </a:r>
            <a:endParaRPr lang="en-US" b="1" dirty="0">
              <a:solidFill>
                <a:srgbClr val="002060"/>
              </a:solidFill>
            </a:endParaRPr>
          </a:p>
        </p:txBody>
      </p:sp>
    </p:spTree>
    <p:extLst>
      <p:ext uri="{BB962C8B-B14F-4D97-AF65-F5344CB8AC3E}">
        <p14:creationId xmlns:p14="http://schemas.microsoft.com/office/powerpoint/2010/main" val="12545083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nvPr>
        </p:nvGraphicFramePr>
        <p:xfrm>
          <a:off x="1511710"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mc:AlternateContent xmlns:mc="http://schemas.openxmlformats.org/markup-compatibility/2006" xmlns:p14="http://schemas.microsoft.com/office/powerpoint/2010/main">
        <mc:Choice Requires="p14">
          <p:contentPart p14:bwMode="auto" r:id="rId10">
            <p14:nvContentPartPr>
              <p14:cNvPr id="13" name="Ink 12"/>
              <p14:cNvContentPartPr/>
              <p14:nvPr/>
            </p14:nvContentPartPr>
            <p14:xfrm>
              <a:off x="-7540699" y="5970656"/>
              <a:ext cx="4281660" cy="1683180"/>
            </p14:xfrm>
          </p:contentPart>
        </mc:Choice>
        <mc:Fallback xmlns="">
          <p:pic>
            <p:nvPicPr>
              <p:cNvPr id="13" name="Ink 12"/>
              <p:cNvPicPr/>
              <p:nvPr/>
            </p:nvPicPr>
            <p:blipFill>
              <a:blip r:embed="rId11"/>
              <a:stretch>
                <a:fillRect/>
              </a:stretch>
            </p:blipFill>
            <p:spPr>
              <a:xfrm>
                <a:off x="-7571658" y="5960937"/>
                <a:ext cx="4322338" cy="1721336"/>
              </a:xfrm>
              <a:prstGeom prst="rect">
                <a:avLst/>
              </a:prstGeom>
            </p:spPr>
          </p:pic>
        </mc:Fallback>
      </mc:AlternateContent>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1" name="Rectangle 6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44" name="Picture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23676" y="4799206"/>
            <a:ext cx="2057400" cy="273844"/>
          </a:xfrm>
        </p:spPr>
        <p:txBody>
          <a:bodyPr/>
          <a:lstStyle/>
          <a:p>
            <a:fld id="{4FAB73BC-B049-4115-A692-8D63A059BFB8}" type="slidenum">
              <a:rPr lang="en-US" smtClean="0"/>
              <a:t>63</a:t>
            </a:fld>
            <a:endParaRPr lang="en-US" dirty="0"/>
          </a:p>
        </p:txBody>
      </p:sp>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12" name="Rectangle 11"/>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pic>
        <p:nvPicPr>
          <p:cNvPr id="40" name="Picture 39"/>
          <p:cNvPicPr>
            <a:picLocks noChangeAspect="1"/>
          </p:cNvPicPr>
          <p:nvPr/>
        </p:nvPicPr>
        <p:blipFill rotWithShape="1">
          <a:blip r:embed="rId19" cstate="print">
            <a:extLst>
              <a:ext uri="{28A0092B-C50C-407E-A947-70E740481C1C}">
                <a14:useLocalDpi xmlns:a14="http://schemas.microsoft.com/office/drawing/2010/main" val="0"/>
              </a:ext>
            </a:extLst>
          </a:blip>
          <a:srcRect l="25384" t="2522" r="49039" b="56508"/>
          <a:stretch/>
        </p:blipFill>
        <p:spPr>
          <a:xfrm>
            <a:off x="3945731" y="356536"/>
            <a:ext cx="954628" cy="1207750"/>
          </a:xfrm>
          <a:prstGeom prst="rect">
            <a:avLst/>
          </a:prstGeom>
          <a:ln>
            <a:solidFill>
              <a:schemeClr val="tx1"/>
            </a:solidFill>
          </a:ln>
        </p:spPr>
      </p:pic>
      <p:pic>
        <p:nvPicPr>
          <p:cNvPr id="9218" name="Picture 2" descr="Thomas J. Bouchard, Jr."/>
          <p:cNvPicPr>
            <a:picLocks noChangeAspect="1" noChangeArrowheads="1"/>
          </p:cNvPicPr>
          <p:nvPr/>
        </p:nvPicPr>
        <p:blipFill rotWithShape="1">
          <a:blip r:embed="rId20">
            <a:extLst>
              <a:ext uri="{28A0092B-C50C-407E-A947-70E740481C1C}">
                <a14:useLocalDpi xmlns:a14="http://schemas.microsoft.com/office/drawing/2010/main" val="0"/>
              </a:ext>
            </a:extLst>
          </a:blip>
          <a:srcRect r="9101" b="31485"/>
          <a:stretch/>
        </p:blipFill>
        <p:spPr bwMode="auto">
          <a:xfrm>
            <a:off x="1523585" y="2633248"/>
            <a:ext cx="1049083" cy="1188845"/>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www.inlab.co.uk/people/Rosalind.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30194" y="3606316"/>
            <a:ext cx="1152427" cy="11524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5" name="Picture 10"/>
          <p:cNvPicPr>
            <a:picLocks noChangeAspect="1" noChangeArrowheads="1"/>
          </p:cNvPicPr>
          <p:nvPr/>
        </p:nvPicPr>
        <p:blipFill rotWithShape="1">
          <a:blip r:embed="rId22">
            <a:extLst>
              <a:ext uri="{28A0092B-C50C-407E-A947-70E740481C1C}">
                <a14:useLocalDpi xmlns:a14="http://schemas.microsoft.com/office/drawing/2010/main" val="0"/>
              </a:ext>
            </a:extLst>
          </a:blip>
          <a:srcRect l="28380" t="14609" r="59620" b="61542"/>
          <a:stretch/>
        </p:blipFill>
        <p:spPr bwMode="auto">
          <a:xfrm>
            <a:off x="5077021" y="3530858"/>
            <a:ext cx="926954" cy="121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rotWithShape="1">
          <a:blip r:embed="rId23">
            <a:extLst>
              <a:ext uri="{28A0092B-C50C-407E-A947-70E740481C1C}">
                <a14:useLocalDpi xmlns:a14="http://schemas.microsoft.com/office/drawing/2010/main" val="0"/>
              </a:ext>
            </a:extLst>
          </a:blip>
          <a:srcRect l="49803" t="23609" r="37444" b="56414"/>
          <a:stretch/>
        </p:blipFill>
        <p:spPr bwMode="auto">
          <a:xfrm>
            <a:off x="1638517" y="962326"/>
            <a:ext cx="1059169" cy="1243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81363" y="949528"/>
            <a:ext cx="2485393" cy="140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ectangle 54"/>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56" name="Picture 5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57" name="Picture 56"/>
          <p:cNvPicPr>
            <a:picLocks noChangeAspect="1"/>
          </p:cNvPicPr>
          <p:nvPr/>
        </p:nvPicPr>
        <p:blipFill rotWithShape="1">
          <a:blip r:embed="rId26"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59" name="Picture 2" descr="http://bestclipartblog.com/clipart-pics/diploma-clip-art-12.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5" descr="File:Wheelchair symbol.sv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066035" y="1831330"/>
            <a:ext cx="1371600" cy="1409700"/>
          </a:xfrm>
          <a:prstGeom prst="rect">
            <a:avLst/>
          </a:prstGeom>
        </p:spPr>
      </p:pic>
      <p:pic>
        <p:nvPicPr>
          <p:cNvPr id="66" name="Picture 65"/>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61458" y="3565024"/>
            <a:ext cx="1252969" cy="1252969"/>
          </a:xfrm>
          <a:prstGeom prst="rect">
            <a:avLst/>
          </a:prstGeom>
        </p:spPr>
      </p:pic>
      <p:pic>
        <p:nvPicPr>
          <p:cNvPr id="67" name="Picture 9" descr="https://scontent-b-iad.xx.fbcdn.net/hphotos-frc3/425542_10150936711447776_300139221_n.jpg"/>
          <p:cNvPicPr>
            <a:picLocks noChangeAspect="1" noChangeArrowheads="1"/>
          </p:cNvPicPr>
          <p:nvPr/>
        </p:nvPicPr>
        <p:blipFill rotWithShape="1">
          <a:blip r:embed="rId31">
            <a:extLst>
              <a:ext uri="{28A0092B-C50C-407E-A947-70E740481C1C}">
                <a14:useLocalDpi xmlns:a14="http://schemas.microsoft.com/office/drawing/2010/main" val="0"/>
              </a:ext>
            </a:extLst>
          </a:blip>
          <a:srcRect l="22903" t="20375" r="52855" b="62362"/>
          <a:stretch/>
        </p:blipFill>
        <p:spPr bwMode="auto">
          <a:xfrm>
            <a:off x="6265277" y="2486024"/>
            <a:ext cx="941101" cy="1011289"/>
          </a:xfrm>
          <a:prstGeom prst="rect">
            <a:avLst/>
          </a:prstGeom>
          <a:noFill/>
          <a:ln w="38100">
            <a:solidFill>
              <a:srgbClr val="A04FCD"/>
            </a:solidFill>
          </a:ln>
          <a:extLst>
            <a:ext uri="{909E8E84-426E-40DD-AFC4-6F175D3DCCD1}">
              <a14:hiddenFill xmlns:a14="http://schemas.microsoft.com/office/drawing/2010/main">
                <a:solidFill>
                  <a:srgbClr val="FFFFFF"/>
                </a:solidFill>
              </a14:hiddenFill>
            </a:ext>
          </a:extLst>
        </p:spPr>
      </p:pic>
      <p:pic>
        <p:nvPicPr>
          <p:cNvPr id="71" name="Picture 70"/>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095848" y="787899"/>
            <a:ext cx="1224241" cy="1382975"/>
          </a:xfrm>
          <a:prstGeom prst="rect">
            <a:avLst/>
          </a:prstGeom>
          <a:ln>
            <a:solidFill>
              <a:schemeClr val="tx1"/>
            </a:solidFill>
          </a:ln>
        </p:spPr>
      </p:pic>
      <p:pic>
        <p:nvPicPr>
          <p:cNvPr id="72" name="Content Placeholder 5"/>
          <p:cNvPicPr>
            <a:picLocks noGrp="1" noChangeAspect="1"/>
          </p:cNvPicPr>
          <p:nvPr>
            <p:ph idx="1"/>
          </p:nvPr>
        </p:nvPicPr>
        <p:blipFill>
          <a:blip r:embed="rId33">
            <a:extLst>
              <a:ext uri="{28A0092B-C50C-407E-A947-70E740481C1C}">
                <a14:useLocalDpi xmlns:a14="http://schemas.microsoft.com/office/drawing/2010/main" val="0"/>
              </a:ext>
            </a:extLst>
          </a:blip>
          <a:stretch>
            <a:fillRect/>
          </a:stretch>
        </p:blipFill>
        <p:spPr>
          <a:xfrm>
            <a:off x="6181393" y="2292697"/>
            <a:ext cx="1085850" cy="1381125"/>
          </a:xfrm>
        </p:spPr>
      </p:pic>
      <p:sp>
        <p:nvSpPr>
          <p:cNvPr id="4" name="Rectangle 3"/>
          <p:cNvSpPr/>
          <p:nvPr/>
        </p:nvSpPr>
        <p:spPr>
          <a:xfrm>
            <a:off x="7010507" y="3379362"/>
            <a:ext cx="1337972" cy="13799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Many others</a:t>
            </a:r>
            <a:endParaRPr lang="en-US" sz="2400" b="1" dirty="0">
              <a:solidFill>
                <a:srgbClr val="002060"/>
              </a:solidFill>
            </a:endParaRPr>
          </a:p>
        </p:txBody>
      </p:sp>
      <p:pic>
        <p:nvPicPr>
          <p:cNvPr id="9220" name="Picture 4" descr="http://srmo.sagepub.com/view/author-images/522688.jpg"/>
          <p:cNvPicPr>
            <a:picLocks noChangeAspect="1" noChangeArrowheads="1"/>
          </p:cNvPicPr>
          <p:nvPr/>
        </p:nvPicPr>
        <p:blipFill rotWithShape="1">
          <a:blip r:embed="rId34">
            <a:extLst>
              <a:ext uri="{28A0092B-C50C-407E-A947-70E740481C1C}">
                <a14:useLocalDpi xmlns:a14="http://schemas.microsoft.com/office/drawing/2010/main" val="0"/>
              </a:ext>
            </a:extLst>
          </a:blip>
          <a:srcRect b="15801"/>
          <a:stretch/>
        </p:blipFill>
        <p:spPr bwMode="auto">
          <a:xfrm>
            <a:off x="6279015" y="1041685"/>
            <a:ext cx="995319" cy="1243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515707" y="1917150"/>
            <a:ext cx="1314450" cy="1447800"/>
          </a:xfrm>
          <a:prstGeom prst="rect">
            <a:avLst/>
          </a:prstGeom>
        </p:spPr>
      </p:pic>
      <p:sp>
        <p:nvSpPr>
          <p:cNvPr id="7" name="Oval 6"/>
          <p:cNvSpPr/>
          <p:nvPr/>
        </p:nvSpPr>
        <p:spPr>
          <a:xfrm>
            <a:off x="6649517" y="167050"/>
            <a:ext cx="2403466" cy="102975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2060"/>
                </a:solidFill>
              </a:rPr>
              <a:t>ISIR</a:t>
            </a:r>
            <a:endParaRPr lang="en-US" sz="4000" dirty="0">
              <a:solidFill>
                <a:srgbClr val="002060"/>
              </a:solidFill>
            </a:endParaRPr>
          </a:p>
        </p:txBody>
      </p:sp>
      <p:sp>
        <p:nvSpPr>
          <p:cNvPr id="36" name="Rectangle 35"/>
          <p:cNvSpPr/>
          <p:nvPr/>
        </p:nvSpPr>
        <p:spPr>
          <a:xfrm>
            <a:off x="1531783" y="255522"/>
            <a:ext cx="2306501" cy="7796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dirty="0" smtClean="0">
                <a:solidFill>
                  <a:srgbClr val="002060"/>
                </a:solidFill>
              </a:rPr>
              <a:t>Shoulders I’ve stood on</a:t>
            </a:r>
            <a:endParaRPr lang="en-US" b="1" dirty="0">
              <a:solidFill>
                <a:srgbClr val="002060"/>
              </a:solidFill>
            </a:endParaRPr>
          </a:p>
        </p:txBody>
      </p:sp>
      <p:sp>
        <p:nvSpPr>
          <p:cNvPr id="6" name="Rectangle 5"/>
          <p:cNvSpPr/>
          <p:nvPr/>
        </p:nvSpPr>
        <p:spPr>
          <a:xfrm>
            <a:off x="676171" y="3548591"/>
            <a:ext cx="820882" cy="134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Robert </a:t>
            </a:r>
            <a:r>
              <a:rPr lang="en-US" sz="800" dirty="0" err="1" smtClean="0">
                <a:solidFill>
                  <a:schemeClr val="tx1"/>
                </a:solidFill>
              </a:rPr>
              <a:t>Plomin</a:t>
            </a:r>
            <a:endParaRPr lang="en-US" sz="800" dirty="0">
              <a:solidFill>
                <a:schemeClr val="tx1"/>
              </a:solidFill>
            </a:endParaRPr>
          </a:p>
        </p:txBody>
      </p:sp>
      <p:sp>
        <p:nvSpPr>
          <p:cNvPr id="73" name="Rectangle 72"/>
          <p:cNvSpPr/>
          <p:nvPr/>
        </p:nvSpPr>
        <p:spPr>
          <a:xfrm>
            <a:off x="1438806" y="2510767"/>
            <a:ext cx="1127855" cy="14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Thomas Bouchard, Jr.</a:t>
            </a:r>
            <a:endParaRPr lang="en-US" sz="800" dirty="0">
              <a:solidFill>
                <a:schemeClr val="tx1"/>
              </a:solidFill>
            </a:endParaRPr>
          </a:p>
        </p:txBody>
      </p:sp>
      <p:sp>
        <p:nvSpPr>
          <p:cNvPr id="74" name="Rectangle 73"/>
          <p:cNvSpPr/>
          <p:nvPr/>
        </p:nvSpPr>
        <p:spPr>
          <a:xfrm>
            <a:off x="2926002" y="2983532"/>
            <a:ext cx="1127855" cy="14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Douglas </a:t>
            </a:r>
            <a:r>
              <a:rPr lang="en-US" sz="800" dirty="0" err="1" smtClean="0">
                <a:solidFill>
                  <a:schemeClr val="tx1"/>
                </a:solidFill>
              </a:rPr>
              <a:t>Detterman</a:t>
            </a:r>
            <a:endParaRPr lang="en-US" sz="800" dirty="0">
              <a:solidFill>
                <a:schemeClr val="tx1"/>
              </a:solidFill>
            </a:endParaRPr>
          </a:p>
        </p:txBody>
      </p:sp>
      <p:sp>
        <p:nvSpPr>
          <p:cNvPr id="75" name="Rectangle 74"/>
          <p:cNvSpPr/>
          <p:nvPr/>
        </p:nvSpPr>
        <p:spPr>
          <a:xfrm>
            <a:off x="3681756" y="322849"/>
            <a:ext cx="1127855" cy="14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Arthur Jensen</a:t>
            </a:r>
            <a:endParaRPr lang="en-US" sz="800" dirty="0">
              <a:solidFill>
                <a:schemeClr val="tx1"/>
              </a:solidFill>
            </a:endParaRPr>
          </a:p>
        </p:txBody>
      </p:sp>
      <p:sp>
        <p:nvSpPr>
          <p:cNvPr id="76" name="Rectangle 75"/>
          <p:cNvSpPr/>
          <p:nvPr/>
        </p:nvSpPr>
        <p:spPr>
          <a:xfrm>
            <a:off x="1776846" y="1017147"/>
            <a:ext cx="1127855" cy="14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Richard Haier</a:t>
            </a:r>
            <a:endParaRPr lang="en-US" sz="800" dirty="0">
              <a:solidFill>
                <a:schemeClr val="tx1"/>
              </a:solidFill>
            </a:endParaRPr>
          </a:p>
        </p:txBody>
      </p:sp>
      <p:sp>
        <p:nvSpPr>
          <p:cNvPr id="77" name="Rectangle 76"/>
          <p:cNvSpPr/>
          <p:nvPr/>
        </p:nvSpPr>
        <p:spPr>
          <a:xfrm>
            <a:off x="159836" y="951768"/>
            <a:ext cx="1127855" cy="14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David </a:t>
            </a:r>
            <a:r>
              <a:rPr lang="en-US" sz="800" dirty="0" err="1" smtClean="0">
                <a:solidFill>
                  <a:schemeClr val="tx1"/>
                </a:solidFill>
              </a:rPr>
              <a:t>Lubinski</a:t>
            </a:r>
            <a:endParaRPr lang="en-US" sz="800" dirty="0">
              <a:solidFill>
                <a:schemeClr val="tx1"/>
              </a:solidFill>
            </a:endParaRPr>
          </a:p>
        </p:txBody>
      </p:sp>
      <p:sp>
        <p:nvSpPr>
          <p:cNvPr id="78" name="Rectangle 77"/>
          <p:cNvSpPr/>
          <p:nvPr/>
        </p:nvSpPr>
        <p:spPr>
          <a:xfrm>
            <a:off x="4261876" y="1905525"/>
            <a:ext cx="1127855" cy="14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Julian Stanley</a:t>
            </a:r>
            <a:endParaRPr lang="en-US" sz="800" dirty="0">
              <a:solidFill>
                <a:schemeClr val="tx1"/>
              </a:solidFill>
            </a:endParaRPr>
          </a:p>
        </p:txBody>
      </p:sp>
      <p:sp>
        <p:nvSpPr>
          <p:cNvPr id="79" name="Rectangle 78"/>
          <p:cNvSpPr/>
          <p:nvPr/>
        </p:nvSpPr>
        <p:spPr>
          <a:xfrm>
            <a:off x="3147875" y="3573218"/>
            <a:ext cx="1127855" cy="14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Rosalind Arden</a:t>
            </a:r>
            <a:endParaRPr lang="en-US" sz="800" dirty="0">
              <a:solidFill>
                <a:schemeClr val="tx1"/>
              </a:solidFill>
            </a:endParaRPr>
          </a:p>
        </p:txBody>
      </p:sp>
      <p:sp>
        <p:nvSpPr>
          <p:cNvPr id="80" name="Rectangle 79"/>
          <p:cNvSpPr/>
          <p:nvPr/>
        </p:nvSpPr>
        <p:spPr>
          <a:xfrm>
            <a:off x="5267506" y="755603"/>
            <a:ext cx="1127855" cy="14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Lloyd Humphreys</a:t>
            </a:r>
            <a:endParaRPr lang="en-US" sz="800" dirty="0">
              <a:solidFill>
                <a:schemeClr val="tx1"/>
              </a:solidFill>
            </a:endParaRPr>
          </a:p>
        </p:txBody>
      </p:sp>
      <p:sp>
        <p:nvSpPr>
          <p:cNvPr id="81" name="Rectangle 80"/>
          <p:cNvSpPr/>
          <p:nvPr/>
        </p:nvSpPr>
        <p:spPr>
          <a:xfrm>
            <a:off x="4980931" y="3503761"/>
            <a:ext cx="1127855" cy="14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Robert Gordon</a:t>
            </a:r>
            <a:endParaRPr lang="en-US" sz="800" dirty="0">
              <a:solidFill>
                <a:schemeClr val="tx1"/>
              </a:solidFill>
            </a:endParaRPr>
          </a:p>
        </p:txBody>
      </p:sp>
      <p:sp>
        <p:nvSpPr>
          <p:cNvPr id="82" name="Rectangle 81"/>
          <p:cNvSpPr/>
          <p:nvPr/>
        </p:nvSpPr>
        <p:spPr>
          <a:xfrm>
            <a:off x="5868683" y="2285163"/>
            <a:ext cx="1127855" cy="14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John Carroll</a:t>
            </a:r>
            <a:endParaRPr lang="en-US" sz="800" b="1" dirty="0">
              <a:solidFill>
                <a:schemeClr val="tx1"/>
              </a:solidFill>
            </a:endParaRPr>
          </a:p>
        </p:txBody>
      </p:sp>
      <p:sp>
        <p:nvSpPr>
          <p:cNvPr id="83" name="Rectangle 82"/>
          <p:cNvSpPr/>
          <p:nvPr/>
        </p:nvSpPr>
        <p:spPr>
          <a:xfrm>
            <a:off x="6023505" y="1009743"/>
            <a:ext cx="1127855" cy="14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Frank Schmidt</a:t>
            </a:r>
            <a:endParaRPr lang="en-US" sz="800" dirty="0">
              <a:solidFill>
                <a:schemeClr val="tx1"/>
              </a:solidFill>
            </a:endParaRPr>
          </a:p>
        </p:txBody>
      </p:sp>
    </p:spTree>
    <p:extLst>
      <p:ext uri="{BB962C8B-B14F-4D97-AF65-F5344CB8AC3E}">
        <p14:creationId xmlns:p14="http://schemas.microsoft.com/office/powerpoint/2010/main" val="18271313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993" y="572138"/>
            <a:ext cx="8229600" cy="857250"/>
          </a:xfrm>
        </p:spPr>
        <p:txBody>
          <a:bodyPr/>
          <a:lstStyle/>
          <a:p>
            <a:r>
              <a:rPr lang="en-US" dirty="0" smtClean="0"/>
              <a:t>To our young members</a:t>
            </a:r>
            <a:endParaRPr lang="en-US" dirty="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64</a:t>
            </a:fld>
            <a:endParaRPr lang="en-US" dirty="0"/>
          </a:p>
        </p:txBody>
      </p:sp>
      <p:sp>
        <p:nvSpPr>
          <p:cNvPr id="6" name="Content Placeholder 5"/>
          <p:cNvSpPr>
            <a:spLocks noGrp="1"/>
          </p:cNvSpPr>
          <p:nvPr>
            <p:ph idx="1"/>
          </p:nvPr>
        </p:nvSpPr>
        <p:spPr>
          <a:xfrm>
            <a:off x="457200" y="1894637"/>
            <a:ext cx="8229600" cy="903981"/>
          </a:xfrm>
        </p:spPr>
        <p:txBody>
          <a:bodyPr/>
          <a:lstStyle/>
          <a:p>
            <a:pPr marL="0" indent="0" algn="ctr">
              <a:buNone/>
            </a:pPr>
            <a:r>
              <a:rPr lang="en-US" dirty="0" smtClean="0"/>
              <a:t>Go find some good shoulders to stand on!</a:t>
            </a:r>
            <a:endParaRPr lang="en-US" dirty="0"/>
          </a:p>
        </p:txBody>
      </p:sp>
    </p:spTree>
    <p:extLst>
      <p:ext uri="{BB962C8B-B14F-4D97-AF65-F5344CB8AC3E}">
        <p14:creationId xmlns:p14="http://schemas.microsoft.com/office/powerpoint/2010/main" val="5094817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dirty="0" smtClean="0"/>
          </a:p>
          <a:p>
            <a:pPr marL="0" indent="0" algn="ctr">
              <a:buNone/>
            </a:pPr>
            <a:r>
              <a:rPr lang="en-US" sz="4400" dirty="0" smtClean="0"/>
              <a:t>Thank you.</a:t>
            </a:r>
            <a:endParaRPr lang="en-US" sz="4000" dirty="0" smtClean="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65</a:t>
            </a:fld>
            <a:endParaRPr lang="en-US" dirty="0"/>
          </a:p>
        </p:txBody>
      </p:sp>
    </p:spTree>
    <p:extLst>
      <p:ext uri="{BB962C8B-B14F-4D97-AF65-F5344CB8AC3E}">
        <p14:creationId xmlns:p14="http://schemas.microsoft.com/office/powerpoint/2010/main" val="1012490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Lost treasure of </a:t>
            </a:r>
            <a:r>
              <a:rPr lang="en-US" i="1" dirty="0" smtClean="0"/>
              <a:t>g</a:t>
            </a:r>
            <a:r>
              <a:rPr lang="en-US" dirty="0" smtClean="0"/>
              <a:t>—a personal account</a:t>
            </a:r>
            <a:endParaRPr lang="en-US" dirty="0"/>
          </a:p>
        </p:txBody>
      </p:sp>
      <p:sp>
        <p:nvSpPr>
          <p:cNvPr id="5" name="Content Placeholder 4"/>
          <p:cNvSpPr>
            <a:spLocks noGrp="1"/>
          </p:cNvSpPr>
          <p:nvPr>
            <p:ph idx="1"/>
          </p:nvPr>
        </p:nvSpPr>
        <p:spPr>
          <a:xfrm>
            <a:off x="2090056" y="1117600"/>
            <a:ext cx="6596743" cy="3477023"/>
          </a:xfrm>
        </p:spPr>
        <p:txBody>
          <a:bodyPr>
            <a:normAutofit/>
          </a:bodyPr>
          <a:lstStyle/>
          <a:p>
            <a:pPr marL="0" indent="0">
              <a:buNone/>
            </a:pPr>
            <a:r>
              <a:rPr lang="en-US" sz="2800" dirty="0" smtClean="0"/>
              <a:t>Chronology</a:t>
            </a:r>
            <a:r>
              <a:rPr lang="en-US" dirty="0" smtClean="0"/>
              <a:t> </a:t>
            </a:r>
          </a:p>
          <a:p>
            <a:pPr lvl="1">
              <a:buFont typeface="Wingdings" panose="05000000000000000000" pitchFamily="2" charset="2"/>
              <a:buChar char="§"/>
            </a:pPr>
            <a:r>
              <a:rPr lang="en-US" sz="2000" dirty="0" smtClean="0"/>
              <a:t>Today</a:t>
            </a:r>
            <a:r>
              <a:rPr lang="en-US" sz="2000" i="1" dirty="0" smtClean="0"/>
              <a:t>—g </a:t>
            </a:r>
            <a:r>
              <a:rPr lang="en-US" sz="2000" dirty="0" smtClean="0"/>
              <a:t>30 years after rediscovery</a:t>
            </a:r>
          </a:p>
          <a:p>
            <a:pPr lvl="1">
              <a:buFont typeface="Wingdings" panose="05000000000000000000" pitchFamily="2" charset="2"/>
              <a:buChar char="§"/>
            </a:pPr>
            <a:r>
              <a:rPr lang="en-US" sz="2000" dirty="0" smtClean="0"/>
              <a:t>Yesterday—Dark Ages before rediscovery</a:t>
            </a:r>
          </a:p>
          <a:p>
            <a:pPr lvl="1">
              <a:buFont typeface="Wingdings" panose="05000000000000000000" pitchFamily="2" charset="2"/>
              <a:buChar char="§"/>
            </a:pPr>
            <a:r>
              <a:rPr lang="en-US" sz="2000" dirty="0" smtClean="0"/>
              <a:t>Tomorrow—Vast opportunities ahead</a:t>
            </a:r>
          </a:p>
          <a:p>
            <a:pPr marL="0" indent="0">
              <a:buNone/>
            </a:pPr>
            <a:r>
              <a:rPr lang="en-US" sz="2800" dirty="0" smtClean="0"/>
              <a:t>Unexpected lessons </a:t>
            </a:r>
          </a:p>
          <a:p>
            <a:pPr lvl="1" indent="-342900">
              <a:buFont typeface="Wingdings" panose="05000000000000000000" pitchFamily="2" charset="2"/>
              <a:buChar char="§"/>
            </a:pPr>
            <a:r>
              <a:rPr lang="en-US" sz="2000" dirty="0" smtClean="0"/>
              <a:t>Complexity of everyday life</a:t>
            </a:r>
          </a:p>
          <a:p>
            <a:pPr lvl="1" indent="-342900">
              <a:buFont typeface="Wingdings" panose="05000000000000000000" pitchFamily="2" charset="2"/>
              <a:buChar char="§"/>
            </a:pPr>
            <a:r>
              <a:rPr lang="en-US" sz="2000" dirty="0" smtClean="0"/>
              <a:t>Power of “inconsequential” effects</a:t>
            </a:r>
          </a:p>
          <a:p>
            <a:pPr marL="0" indent="0">
              <a:buNone/>
            </a:pPr>
            <a:r>
              <a:rPr lang="en-US" sz="2800" dirty="0" smtClean="0"/>
              <a:t>A s</a:t>
            </a:r>
            <a:r>
              <a:rPr lang="en-US" sz="2800" dirty="0" smtClean="0"/>
              <a:t>tory to remember</a:t>
            </a:r>
            <a:endParaRPr lang="en-US" dirty="0"/>
          </a:p>
        </p:txBody>
      </p:sp>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3061415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00860" y="1909267"/>
            <a:ext cx="6638544" cy="936345"/>
          </a:xfrm>
          <a:solidFill>
            <a:schemeClr val="bg2"/>
          </a:solidFill>
          <a:ln w="12700">
            <a:solidFill>
              <a:srgbClr val="002060"/>
            </a:solidFill>
          </a:ln>
        </p:spPr>
        <p:txBody>
          <a:bodyPr>
            <a:normAutofit/>
          </a:bodyPr>
          <a:lstStyle/>
          <a:p>
            <a:pPr marL="0" indent="0" algn="ctr">
              <a:buNone/>
            </a:pPr>
            <a:r>
              <a:rPr lang="en-US" sz="4400" i="1" dirty="0" smtClean="0"/>
              <a:t>g: </a:t>
            </a:r>
            <a:r>
              <a:rPr lang="en-US" sz="4400" dirty="0" smtClean="0"/>
              <a:t>30 Years of Discovery</a:t>
            </a:r>
            <a:endParaRPr lang="en-US" sz="4400" dirty="0"/>
          </a:p>
        </p:txBody>
      </p:sp>
      <p:sp>
        <p:nvSpPr>
          <p:cNvPr id="4" name="Date Placeholder 3"/>
          <p:cNvSpPr>
            <a:spLocks noGrp="1"/>
          </p:cNvSpPr>
          <p:nvPr>
            <p:ph type="dt" sz="half" idx="10"/>
          </p:nvPr>
        </p:nvSpPr>
        <p:spPr/>
        <p:txBody>
          <a:bodyPr/>
          <a:lstStyle/>
          <a:p>
            <a:r>
              <a:rPr lang="en-US" smtClean="0"/>
              <a:t>12/12/2013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1759013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Diagram 69"/>
          <p:cNvGraphicFramePr/>
          <p:nvPr>
            <p:extLst>
              <p:ext uri="{D42A27DB-BD31-4B8C-83A1-F6EECF244321}">
                <p14:modId xmlns:p14="http://schemas.microsoft.com/office/powerpoint/2010/main" val="633056189"/>
              </p:ext>
            </p:extLst>
          </p:nvPr>
        </p:nvGraphicFramePr>
        <p:xfrm>
          <a:off x="1511710" y="2512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 name="Rectangle 57"/>
          <p:cNvSpPr/>
          <p:nvPr/>
        </p:nvSpPr>
        <p:spPr>
          <a:xfrm>
            <a:off x="5006106" y="3562306"/>
            <a:ext cx="1021619" cy="11557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2340" y="1029485"/>
            <a:ext cx="1144604" cy="1141389"/>
          </a:xfrm>
          <a:prstGeom prst="rect">
            <a:avLst/>
          </a:prstGeom>
          <a:ln w="28575">
            <a:solidFill>
              <a:schemeClr val="accent2">
                <a:lumMod val="60000"/>
                <a:lumOff val="40000"/>
              </a:schemeClr>
            </a:solidFill>
          </a:ln>
        </p:spPr>
      </p:pic>
      <p:sp>
        <p:nvSpPr>
          <p:cNvPr id="42" name="Rectangle 41"/>
          <p:cNvSpPr/>
          <p:nvPr/>
        </p:nvSpPr>
        <p:spPr>
          <a:xfrm>
            <a:off x="6218994" y="1106093"/>
            <a:ext cx="1460500" cy="9163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2885" y="4021648"/>
            <a:ext cx="482600" cy="481796"/>
          </a:xfrm>
          <a:prstGeom prst="rect">
            <a:avLst/>
          </a:prstGeom>
        </p:spPr>
      </p:pic>
      <p:sp>
        <p:nvSpPr>
          <p:cNvPr id="49" name="Rectangle 48"/>
          <p:cNvSpPr/>
          <p:nvPr/>
        </p:nvSpPr>
        <p:spPr>
          <a:xfrm>
            <a:off x="3038475" y="3973654"/>
            <a:ext cx="1384570" cy="7380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1" name="Rectangle 50"/>
          <p:cNvSpPr/>
          <p:nvPr/>
        </p:nvSpPr>
        <p:spPr>
          <a:xfrm>
            <a:off x="1527553" y="962326"/>
            <a:ext cx="1251147" cy="1270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50" name="Rectangle 49"/>
          <p:cNvSpPr/>
          <p:nvPr/>
        </p:nvSpPr>
        <p:spPr>
          <a:xfrm>
            <a:off x="1535460" y="2540684"/>
            <a:ext cx="1031202" cy="13843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sp>
        <p:nvSpPr>
          <p:cNvPr id="39" name="Rectangle 38"/>
          <p:cNvSpPr/>
          <p:nvPr/>
        </p:nvSpPr>
        <p:spPr>
          <a:xfrm>
            <a:off x="6287478" y="2486441"/>
            <a:ext cx="1473959" cy="95099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endParaRPr lang="en-US" dirty="0"/>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88276" y="2968351"/>
            <a:ext cx="365907" cy="365907"/>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07535" y="1424932"/>
            <a:ext cx="743096" cy="568970"/>
          </a:xfrm>
          <a:prstGeom prst="rect">
            <a:avLst/>
          </a:prstGeom>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7018" y="1136853"/>
            <a:ext cx="759520" cy="699168"/>
          </a:xfrm>
          <a:prstGeom prst="rect">
            <a:avLst/>
          </a:prstGeom>
          <a:ln w="12700">
            <a:noFill/>
          </a:ln>
        </p:spPr>
      </p:pic>
      <p:sp>
        <p:nvSpPr>
          <p:cNvPr id="61" name="Rectangle 60"/>
          <p:cNvSpPr/>
          <p:nvPr/>
        </p:nvSpPr>
        <p:spPr>
          <a:xfrm>
            <a:off x="7663016" y="1299989"/>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Performance</a:t>
            </a:r>
            <a:endParaRPr lang="en-US" b="1" dirty="0">
              <a:solidFill>
                <a:srgbClr val="FF0000"/>
              </a:solidFill>
            </a:endParaRPr>
          </a:p>
        </p:txBody>
      </p:sp>
      <p:sp>
        <p:nvSpPr>
          <p:cNvPr id="63" name="Rectangle 62"/>
          <p:cNvSpPr/>
          <p:nvPr/>
        </p:nvSpPr>
        <p:spPr>
          <a:xfrm>
            <a:off x="7771156" y="2817641"/>
            <a:ext cx="1371600" cy="276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Life outcomes</a:t>
            </a:r>
            <a:endParaRPr lang="en-US" b="1" dirty="0">
              <a:solidFill>
                <a:srgbClr val="FF0000"/>
              </a:solidFill>
            </a:endParaRPr>
          </a:p>
        </p:txBody>
      </p:sp>
      <p:sp>
        <p:nvSpPr>
          <p:cNvPr id="64" name="Rectangle 63"/>
          <p:cNvSpPr/>
          <p:nvPr/>
        </p:nvSpPr>
        <p:spPr>
          <a:xfrm>
            <a:off x="6037245" y="4123742"/>
            <a:ext cx="1095576" cy="587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r>
              <a:rPr lang="en-US" b="1" dirty="0" smtClean="0">
                <a:solidFill>
                  <a:srgbClr val="FF0000"/>
                </a:solidFill>
              </a:rPr>
              <a:t>Social structure</a:t>
            </a:r>
            <a:endParaRPr lang="en-US" b="1" dirty="0">
              <a:solidFill>
                <a:srgbClr val="FF0000"/>
              </a:solidFill>
            </a:endParaRPr>
          </a:p>
        </p:txBody>
      </p:sp>
      <p:sp>
        <p:nvSpPr>
          <p:cNvPr id="65" name="Rectangle 64"/>
          <p:cNvSpPr/>
          <p:nvPr/>
        </p:nvSpPr>
        <p:spPr>
          <a:xfrm>
            <a:off x="1644628" y="4176187"/>
            <a:ext cx="1393846"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a:solidFill>
                  <a:srgbClr val="FF0000"/>
                </a:solidFill>
              </a:rPr>
              <a:t>E</a:t>
            </a:r>
            <a:r>
              <a:rPr lang="en-US" b="1" dirty="0" smtClean="0">
                <a:solidFill>
                  <a:srgbClr val="FF0000"/>
                </a:solidFill>
              </a:rPr>
              <a:t>volution</a:t>
            </a:r>
            <a:endParaRPr lang="en-US" b="1" dirty="0">
              <a:solidFill>
                <a:srgbClr val="FF0000"/>
              </a:solidFill>
            </a:endParaRPr>
          </a:p>
        </p:txBody>
      </p:sp>
      <p:sp>
        <p:nvSpPr>
          <p:cNvPr id="68" name="Rectangle 67"/>
          <p:cNvSpPr/>
          <p:nvPr/>
        </p:nvSpPr>
        <p:spPr>
          <a:xfrm>
            <a:off x="652453" y="2837495"/>
            <a:ext cx="842972" cy="541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Genes</a:t>
            </a:r>
            <a:endParaRPr lang="en-US" b="1" dirty="0">
              <a:solidFill>
                <a:srgbClr val="FF0000"/>
              </a:solidFill>
            </a:endParaRPr>
          </a:p>
        </p:txBody>
      </p:sp>
      <p:sp>
        <p:nvSpPr>
          <p:cNvPr id="69" name="Rectangle 68"/>
          <p:cNvSpPr/>
          <p:nvPr/>
        </p:nvSpPr>
        <p:spPr>
          <a:xfrm>
            <a:off x="238497" y="1262790"/>
            <a:ext cx="1257300" cy="466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r"/>
            <a:r>
              <a:rPr lang="en-US" b="1" dirty="0" smtClean="0">
                <a:solidFill>
                  <a:srgbClr val="FF0000"/>
                </a:solidFill>
              </a:rPr>
              <a:t>Brain</a:t>
            </a:r>
            <a:endParaRPr lang="en-US" b="1" dirty="0">
              <a:solidFill>
                <a:srgbClr val="FF0000"/>
              </a:solidFill>
            </a:endParaRPr>
          </a:p>
        </p:txBody>
      </p:sp>
      <p:pic>
        <p:nvPicPr>
          <p:cNvPr id="38" name="Picture 37"/>
          <p:cNvPicPr>
            <a:picLocks noChangeAspect="1"/>
          </p:cNvPicPr>
          <p:nvPr/>
        </p:nvPicPr>
        <p:blipFill rotWithShape="1">
          <a:blip r:embed="rId13" cstate="print">
            <a:extLst>
              <a:ext uri="{28A0092B-C50C-407E-A947-70E740481C1C}">
                <a14:useLocalDpi xmlns:a14="http://schemas.microsoft.com/office/drawing/2010/main" val="0"/>
              </a:ext>
            </a:extLst>
          </a:blip>
          <a:srcRect t="15177" r="11745"/>
          <a:stretch/>
        </p:blipFill>
        <p:spPr>
          <a:xfrm>
            <a:off x="6761431" y="2615723"/>
            <a:ext cx="918062" cy="613241"/>
          </a:xfrm>
          <a:prstGeom prst="rect">
            <a:avLst/>
          </a:prstGeom>
          <a:ln>
            <a:noFill/>
          </a:ln>
        </p:spPr>
      </p:pic>
      <p:pic>
        <p:nvPicPr>
          <p:cNvPr id="44" name="Picture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29836" y="3689831"/>
            <a:ext cx="774084" cy="774084"/>
          </a:xfrm>
          <a:prstGeom prst="rect">
            <a:avLst/>
          </a:prstGeom>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181350" y="4002229"/>
            <a:ext cx="1125022" cy="654251"/>
          </a:xfrm>
          <a:prstGeom prst="rect">
            <a:avLst/>
          </a:prstGeom>
        </p:spPr>
      </p:pic>
      <p:pic>
        <p:nvPicPr>
          <p:cNvPr id="46" name="Picture 4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50393" y="3677566"/>
            <a:ext cx="933034" cy="1016678"/>
          </a:xfrm>
          <a:prstGeom prst="rect">
            <a:avLst/>
          </a:prstGeom>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12274" y="2659967"/>
            <a:ext cx="892969" cy="1162126"/>
          </a:xfrm>
          <a:prstGeom prst="rect">
            <a:avLst/>
          </a:prstGeom>
          <a:ln>
            <a:noFill/>
          </a:ln>
        </p:spPr>
      </p:pic>
      <p:sp>
        <p:nvSpPr>
          <p:cNvPr id="2" name="Date Placeholder 1"/>
          <p:cNvSpPr>
            <a:spLocks noGrp="1"/>
          </p:cNvSpPr>
          <p:nvPr>
            <p:ph type="dt" sz="half" idx="10"/>
          </p:nvPr>
        </p:nvSpPr>
        <p:spPr/>
        <p:txBody>
          <a:bodyPr/>
          <a:lstStyle/>
          <a:p>
            <a:r>
              <a:rPr lang="en-US" smtClean="0"/>
              <a:t>12/12/2013</a:t>
            </a:r>
            <a:endParaRPr lang="en-US" dirty="0"/>
          </a:p>
        </p:txBody>
      </p:sp>
      <p:sp>
        <p:nvSpPr>
          <p:cNvPr id="3" name="Slide Number Placeholder 2"/>
          <p:cNvSpPr>
            <a:spLocks noGrp="1"/>
          </p:cNvSpPr>
          <p:nvPr>
            <p:ph type="sldNum" sz="quarter" idx="12"/>
          </p:nvPr>
        </p:nvSpPr>
        <p:spPr>
          <a:xfrm>
            <a:off x="6571229" y="4718055"/>
            <a:ext cx="2057400" cy="273844"/>
          </a:xfrm>
        </p:spPr>
        <p:txBody>
          <a:bodyPr/>
          <a:lstStyle/>
          <a:p>
            <a:fld id="{4FAB73BC-B049-4115-A692-8D63A059BFB8}" type="slidenum">
              <a:rPr lang="en-US" smtClean="0"/>
              <a:t>9</a:t>
            </a:fld>
            <a:endParaRPr lang="en-US" dirty="0"/>
          </a:p>
        </p:txBody>
      </p:sp>
      <p:pic>
        <p:nvPicPr>
          <p:cNvPr id="1026" name="Picture 2" descr="http://bestclipartblog.com/clipart-pics/diploma-clip-art-12.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41101" y="2526352"/>
            <a:ext cx="456908" cy="456908"/>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http://www.clker.com/cliparts/G/R/H/K/x/7/crown-outline.svg"/>
          <p:cNvSpPr>
            <a:spLocks noChangeAspect="1" noChangeArrowheads="1"/>
          </p:cNvSpPr>
          <p:nvPr/>
        </p:nvSpPr>
        <p:spPr bwMode="auto">
          <a:xfrm>
            <a:off x="230982" y="-7941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sp>
        <p:nvSpPr>
          <p:cNvPr id="9" name="AutoShape 12" descr="http://www.clker.com/cliparts/G/R/H/K/x/7/crown-outline.svg"/>
          <p:cNvSpPr>
            <a:spLocks noChangeAspect="1" noChangeArrowheads="1"/>
          </p:cNvSpPr>
          <p:nvPr/>
        </p:nvSpPr>
        <p:spPr bwMode="auto">
          <a:xfrm>
            <a:off x="345282" y="-679847"/>
            <a:ext cx="3536156" cy="19002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911" tIns="43956" rIns="87911" bIns="43956" numCol="1" anchor="t" anchorCtr="0" compatLnSpc="1">
            <a:prstTxWarp prst="textNoShape">
              <a:avLst/>
            </a:prstTxWarp>
          </a:bodyPr>
          <a:lstStyle/>
          <a:p>
            <a:endParaRPr lang="en-US"/>
          </a:p>
        </p:txBody>
      </p:sp>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3175" y="1124305"/>
            <a:ext cx="759520" cy="699168"/>
          </a:xfrm>
          <a:prstGeom prst="rect">
            <a:avLst/>
          </a:prstGeom>
          <a:ln w="12700">
            <a:noFill/>
          </a:ln>
        </p:spPr>
      </p:pic>
      <p:sp>
        <p:nvSpPr>
          <p:cNvPr id="48" name="Rectangle 47"/>
          <p:cNvSpPr/>
          <p:nvPr/>
        </p:nvSpPr>
        <p:spPr>
          <a:xfrm>
            <a:off x="3637250" y="116916"/>
            <a:ext cx="1608608" cy="17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rtlCol="0" anchor="ctr"/>
          <a:lstStyle/>
          <a:p>
            <a:pPr algn="ctr"/>
            <a:r>
              <a:rPr lang="en-US" b="1" dirty="0" smtClean="0">
                <a:solidFill>
                  <a:srgbClr val="FF0000"/>
                </a:solidFill>
              </a:rPr>
              <a:t>Traits</a:t>
            </a:r>
            <a:endParaRPr lang="en-US" b="1" dirty="0">
              <a:solidFill>
                <a:srgbClr val="FF0000"/>
              </a:solidFill>
            </a:endParaRPr>
          </a:p>
        </p:txBody>
      </p:sp>
      <p:pic>
        <p:nvPicPr>
          <p:cNvPr id="52" name="Picture 5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59884" y="364411"/>
            <a:ext cx="1585975" cy="790606"/>
          </a:xfrm>
          <a:prstGeom prst="rect">
            <a:avLst/>
          </a:prstGeom>
          <a:ln w="28575">
            <a:solidFill>
              <a:schemeClr val="tx1"/>
            </a:solidFill>
          </a:ln>
        </p:spPr>
      </p:pic>
      <p:sp>
        <p:nvSpPr>
          <p:cNvPr id="12" name="Rectangle 11"/>
          <p:cNvSpPr/>
          <p:nvPr/>
        </p:nvSpPr>
        <p:spPr>
          <a:xfrm>
            <a:off x="4219605" y="413338"/>
            <a:ext cx="466531" cy="34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g</a:t>
            </a:r>
            <a:endParaRPr lang="en-US" sz="2800" i="1" dirty="0">
              <a:solidFill>
                <a:schemeClr val="tx1"/>
              </a:solidFill>
            </a:endParaRPr>
          </a:p>
        </p:txBody>
      </p:sp>
      <p:sp>
        <p:nvSpPr>
          <p:cNvPr id="36" name="Rectangle 35"/>
          <p:cNvSpPr/>
          <p:nvPr/>
        </p:nvSpPr>
        <p:spPr>
          <a:xfrm>
            <a:off x="116682" y="73063"/>
            <a:ext cx="1750393" cy="580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7911" tIns="43956" rIns="87911" bIns="43956" spcCol="0" rtlCol="0" anchor="ctr"/>
          <a:lstStyle/>
          <a:p>
            <a:pPr algn="ctr"/>
            <a:r>
              <a:rPr lang="en-US" b="1" i="1" dirty="0" smtClean="0"/>
              <a:t>g </a:t>
            </a:r>
            <a:r>
              <a:rPr lang="en-US" b="1" dirty="0" smtClean="0"/>
              <a:t>rediscovered</a:t>
            </a:r>
          </a:p>
          <a:p>
            <a:pPr algn="ctr"/>
            <a:r>
              <a:rPr lang="en-US" sz="1000" b="1" i="1" dirty="0" smtClean="0">
                <a:solidFill>
                  <a:schemeClr val="bg1"/>
                </a:solidFill>
              </a:rPr>
              <a:t>(See notes for slide)</a:t>
            </a:r>
            <a:endParaRPr lang="en-US" sz="1000" b="1" i="1" dirty="0">
              <a:solidFill>
                <a:schemeClr val="bg1"/>
              </a:solidFill>
            </a:endParaRPr>
          </a:p>
        </p:txBody>
      </p:sp>
      <p:pic>
        <p:nvPicPr>
          <p:cNvPr id="55" name="Picture 35" descr="File:Wheelchair symbol.sv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19153" y="2962162"/>
            <a:ext cx="383310" cy="43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6608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Process 15 16x9">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ranklin Gothic">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ranklin Gothic">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ranklin Gothic">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382EF93-0C2C-4D32-840C-268BF9E96F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4708</Words>
  <Application>Microsoft Office PowerPoint</Application>
  <PresentationFormat>On-screen Show (16:9)</PresentationFormat>
  <Paragraphs>913</Paragraphs>
  <Slides>65</Slides>
  <Notes>65</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65</vt:i4>
      </vt:variant>
    </vt:vector>
  </HeadingPairs>
  <TitlesOfParts>
    <vt:vector size="82" baseType="lpstr">
      <vt:lpstr>Albertus Extra Bold</vt:lpstr>
      <vt:lpstr>Arial</vt:lpstr>
      <vt:lpstr>Calibri</vt:lpstr>
      <vt:lpstr>Chiller</vt:lpstr>
      <vt:lpstr>Comic Sans MS</vt:lpstr>
      <vt:lpstr>Franklin Gothic Book</vt:lpstr>
      <vt:lpstr>Franklin Gothic Medium</vt:lpstr>
      <vt:lpstr>Futura Book</vt:lpstr>
      <vt:lpstr>Gill Sans MT</vt:lpstr>
      <vt:lpstr>Lucida Console</vt:lpstr>
      <vt:lpstr>Tempus Sans ITC</vt:lpstr>
      <vt:lpstr>Wingdings</vt:lpstr>
      <vt:lpstr>Wingdings 3</vt:lpstr>
      <vt:lpstr>ヒラギノ角ゴ Pro W3</vt:lpstr>
      <vt:lpstr>Process 15 16x9</vt:lpstr>
      <vt:lpstr>Office Theme</vt:lpstr>
      <vt:lpstr>Worksheet</vt:lpstr>
      <vt:lpstr>Empirical Treasure, Lost and Found</vt:lpstr>
      <vt:lpstr> </vt:lpstr>
      <vt:lpstr> </vt:lpstr>
      <vt:lpstr>Actual landscape of odds, by outcome and IQ* </vt:lpstr>
      <vt:lpstr> </vt:lpstr>
      <vt:lpstr> </vt:lpstr>
      <vt:lpstr>Lost treasure of g—a personal account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variation in g:  Extraordinary phenomenon</vt:lpstr>
      <vt:lpstr>PowerPoint Presentation</vt:lpstr>
      <vt:lpstr>PowerPoint Presentation</vt:lpstr>
      <vt:lpstr>My 30 years, pre-PhD</vt:lpstr>
      <vt:lpstr>PowerPoint Presentation</vt:lpstr>
      <vt:lpstr>PowerPoint Presentation</vt:lpstr>
      <vt:lpstr>PowerPoint Presentation</vt:lpstr>
      <vt:lpstr>PowerPoint Presentation</vt:lpstr>
      <vt:lpstr>Sound eerily familiar?</vt:lpstr>
      <vt:lpstr>Needed: Shift in Focus</vt:lpstr>
      <vt:lpstr>My alternative explanation:*  Higher intelligence has functional value</vt:lpstr>
      <vt:lpstr>Key finding #1:  Occupational hierarchy is cognitive</vt:lpstr>
      <vt:lpstr>Key finding #2: “Judgment &amp; Reasoning Factor” among jobs*  Complexity factor among jobs is mirror image of g factor among people</vt:lpstr>
      <vt:lpstr>PowerPoint Presentation</vt:lpstr>
      <vt:lpstr>Key finding #3: The Complexity Dynamic</vt:lpstr>
      <vt:lpstr>But how could a general intelligence ever evolve?</vt:lpstr>
      <vt:lpstr>PowerPoint Presentation</vt:lpstr>
      <vt:lpstr>PowerPoint Presentation</vt:lpstr>
      <vt:lpstr>PowerPoint Presentation</vt:lpstr>
      <vt:lpstr>Typical life outcomes along IQ continuum</vt:lpstr>
      <vt:lpstr>PowerPoint Presentation</vt:lpstr>
      <vt:lpstr>PowerPoint Presentation</vt:lpstr>
      <vt:lpstr>PowerPoint Presentation</vt:lpstr>
      <vt:lpstr>PowerPoint Presentation</vt:lpstr>
      <vt:lpstr>PowerPoint Presentation</vt:lpstr>
      <vt:lpstr>Current (g-blind) “solutions” to challenges  in health care</vt:lpstr>
      <vt:lpstr>Current project Increase cognitive accessibility of DSM*</vt:lpstr>
      <vt:lpstr>Human face of diabetes self-management</vt:lpstr>
      <vt:lpstr>Job analyst’s view: The patient’s job description</vt:lpstr>
      <vt:lpstr>   Good performance requires good judgment</vt:lpstr>
      <vt:lpstr>Occupational hierarchy</vt:lpstr>
      <vt:lpstr>Sample guidance today</vt:lpstr>
      <vt:lpstr>Task #1—Underline sentence saying how often to give medicine</vt:lpstr>
      <vt:lpstr>Task #1—Underline sentence saying how often to give medicine</vt:lpstr>
      <vt:lpstr>PowerPoint Presentation</vt:lpstr>
      <vt:lpstr>PowerPoint Presentation</vt:lpstr>
      <vt:lpstr>PowerPoint Presentation</vt:lpstr>
      <vt:lpstr>Example: 1986</vt:lpstr>
      <vt:lpstr>PowerPoint Presentation</vt:lpstr>
      <vt:lpstr>PowerPoint Presentation</vt:lpstr>
      <vt:lpstr>PowerPoint Presentation</vt:lpstr>
      <vt:lpstr>To our young members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2013-11-09T20:58:32Z</dcterms:created>
  <dcterms:modified xsi:type="dcterms:W3CDTF">2014-02-13T11:26:46Z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TC028883319991</vt:lpwstr>
  </property>
</Properties>
</file>