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4" r:id="rId2"/>
    <p:sldId id="292" r:id="rId3"/>
    <p:sldId id="281" r:id="rId4"/>
    <p:sldId id="297" r:id="rId5"/>
    <p:sldId id="286" r:id="rId6"/>
    <p:sldId id="287" r:id="rId7"/>
    <p:sldId id="291" r:id="rId8"/>
    <p:sldId id="296" r:id="rId9"/>
    <p:sldId id="295" r:id="rId10"/>
    <p:sldId id="332" r:id="rId11"/>
    <p:sldId id="300" r:id="rId12"/>
    <p:sldId id="303" r:id="rId13"/>
    <p:sldId id="256" r:id="rId14"/>
    <p:sldId id="318" r:id="rId15"/>
    <p:sldId id="321" r:id="rId16"/>
    <p:sldId id="312" r:id="rId17"/>
    <p:sldId id="313" r:id="rId18"/>
    <p:sldId id="314" r:id="rId19"/>
    <p:sldId id="333" r:id="rId20"/>
    <p:sldId id="335" r:id="rId21"/>
    <p:sldId id="304" r:id="rId22"/>
    <p:sldId id="331" r:id="rId23"/>
    <p:sldId id="308" r:id="rId24"/>
    <p:sldId id="336" r:id="rId25"/>
    <p:sldId id="309" r:id="rId26"/>
    <p:sldId id="306" r:id="rId27"/>
    <p:sldId id="322" r:id="rId28"/>
    <p:sldId id="323" r:id="rId29"/>
    <p:sldId id="326" r:id="rId30"/>
    <p:sldId id="329" r:id="rId31"/>
    <p:sldId id="328" r:id="rId32"/>
    <p:sldId id="327" r:id="rId33"/>
    <p:sldId id="320" r:id="rId34"/>
    <p:sldId id="33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>
      <p:cViewPr varScale="1">
        <p:scale>
          <a:sx n="62" d="100"/>
          <a:sy n="62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0A7AE-D0BC-40E1-B9B3-2B49984AEE53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7C0C2-00BA-4F0B-B3AB-1DA29862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9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F4BF0-01ED-435E-B221-C938C58F5EC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F4BF0-01ED-435E-B221-C938C58F5EC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7C0C2-00BA-4F0B-B3AB-1DA2986208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3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E87F-BE73-44F8-8509-62C3601A6DD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DC99-0A99-46BB-B198-23C0D531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4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E87F-BE73-44F8-8509-62C3601A6DD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DC99-0A99-46BB-B198-23C0D531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E87F-BE73-44F8-8509-62C3601A6DD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DC99-0A99-46BB-B198-23C0D531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6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9190B-3D70-424A-8D7B-4263646F6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2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E87F-BE73-44F8-8509-62C3601A6DD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DC99-0A99-46BB-B198-23C0D531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8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E87F-BE73-44F8-8509-62C3601A6DD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DC99-0A99-46BB-B198-23C0D531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5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E87F-BE73-44F8-8509-62C3601A6DD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DC99-0A99-46BB-B198-23C0D531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6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E87F-BE73-44F8-8509-62C3601A6DD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DC99-0A99-46BB-B198-23C0D531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4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E87F-BE73-44F8-8509-62C3601A6DD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DC99-0A99-46BB-B198-23C0D531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3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E87F-BE73-44F8-8509-62C3601A6DD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DC99-0A99-46BB-B198-23C0D531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E87F-BE73-44F8-8509-62C3601A6DD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DC99-0A99-46BB-B198-23C0D531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E87F-BE73-44F8-8509-62C3601A6DD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DC99-0A99-46BB-B198-23C0D531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9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6E87F-BE73-44F8-8509-62C3601A6DDD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4DC99-0A99-46BB-B198-23C0D531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1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533400"/>
            <a:ext cx="5715000" cy="260985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Spearman </a:t>
            </a:r>
            <a:r>
              <a:rPr lang="en-US" dirty="0" smtClean="0"/>
              <a:t>and the </a:t>
            </a:r>
            <a:br>
              <a:rPr lang="en-US" dirty="0" smtClean="0"/>
            </a:br>
            <a:r>
              <a:rPr lang="en-US" dirty="0" smtClean="0"/>
              <a:t>Cognitive Ergonomics </a:t>
            </a:r>
            <a:br>
              <a:rPr lang="en-US" dirty="0" smtClean="0"/>
            </a:br>
            <a:r>
              <a:rPr lang="en-US" dirty="0" smtClean="0"/>
              <a:t>of Health Disparities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229600" cy="152400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bg2"/>
                </a:solidFill>
              </a:rPr>
              <a:t>Linda S. </a:t>
            </a:r>
            <a:r>
              <a:rPr lang="en-US" sz="2400" dirty="0" err="1" smtClean="0">
                <a:solidFill>
                  <a:schemeClr val="bg2"/>
                </a:solidFill>
              </a:rPr>
              <a:t>Gottfredson</a:t>
            </a:r>
            <a:r>
              <a:rPr lang="en-US" sz="2400" dirty="0" smtClean="0">
                <a:solidFill>
                  <a:schemeClr val="bg2"/>
                </a:solidFill>
              </a:rPr>
              <a:t>, School of Education, University of DE</a:t>
            </a:r>
          </a:p>
          <a:p>
            <a:pPr algn="l"/>
            <a:r>
              <a:rPr lang="en-US" sz="2400" dirty="0" smtClean="0">
                <a:solidFill>
                  <a:schemeClr val="bg2"/>
                </a:solidFill>
              </a:rPr>
              <a:t>Kathy Stroh, Diabetes Prevention &amp; Control Program, DPH, DE</a:t>
            </a:r>
          </a:p>
          <a:p>
            <a:pPr algn="l"/>
            <a:r>
              <a:rPr lang="en-US" sz="2400" dirty="0" smtClean="0">
                <a:solidFill>
                  <a:schemeClr val="bg2"/>
                </a:solidFill>
              </a:rPr>
              <a:t>Eileen Sparling, Center for Disabilities Studies, University of DE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0" y="890804"/>
            <a:ext cx="2057400" cy="288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0527" y="493136"/>
            <a:ext cx="3200400" cy="795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635" y="5715000"/>
            <a:ext cx="8167255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International Society for Intelligence Research, Limassol, Cyprus, December 8, 2011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Neglected—the patient’s job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846196"/>
              </p:ext>
            </p:extLst>
          </p:nvPr>
        </p:nvGraphicFramePr>
        <p:xfrm>
          <a:off x="515143" y="1295400"/>
          <a:ext cx="8229600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differences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“Inequalities”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Opinion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Unacceptable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Job to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</a:rPr>
                        <a:t> be done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baseline="0" dirty="0" smtClean="0">
                          <a:solidFill>
                            <a:srgbClr val="C00000"/>
                          </a:solidFill>
                        </a:rPr>
                        <a:t>Complexity</a:t>
                      </a:r>
                    </a:p>
                    <a:p>
                      <a:pPr algn="ctr"/>
                      <a:r>
                        <a:rPr lang="en-US" sz="2800" i="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2800" i="1" baseline="0" dirty="0" smtClean="0">
                          <a:solidFill>
                            <a:srgbClr val="C00000"/>
                          </a:solidFill>
                        </a:rPr>
                        <a:t>g </a:t>
                      </a:r>
                      <a:r>
                        <a:rPr lang="en-US" sz="2800" i="0" baseline="0" dirty="0" smtClean="0">
                          <a:solidFill>
                            <a:srgbClr val="C00000"/>
                          </a:solidFill>
                        </a:rPr>
                        <a:t>loading)</a:t>
                      </a:r>
                      <a:endParaRPr lang="en-US" sz="280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Much is inherent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Outcomes 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Outcomes 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Back-sliding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1776907"/>
            <a:ext cx="2401887" cy="6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95800"/>
            <a:ext cx="1576894" cy="6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5571"/>
            <a:ext cx="2401887" cy="6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06" y="4495799"/>
            <a:ext cx="1576894" cy="6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39" y="4495800"/>
            <a:ext cx="1576894" cy="6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9600" y="2895600"/>
            <a:ext cx="47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</a:t>
            </a:r>
            <a:endParaRPr lang="en-US" sz="2400" i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40" y="5657692"/>
            <a:ext cx="2174224" cy="81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57692"/>
            <a:ext cx="1598323" cy="66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440" y="5733892"/>
            <a:ext cx="2775960" cy="66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4200" y="4953000"/>
            <a:ext cx="2860964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Simple task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200" y="6019800"/>
            <a:ext cx="2860964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Complex task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5164" y="4495799"/>
            <a:ext cx="2701636" cy="190500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g </a:t>
            </a:r>
            <a:r>
              <a:rPr lang="en-US" sz="2800" dirty="0" smtClean="0">
                <a:solidFill>
                  <a:schemeClr val="tx1"/>
                </a:solidFill>
              </a:rPr>
              <a:t>levels meet </a:t>
            </a:r>
          </a:p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g </a:t>
            </a:r>
            <a:r>
              <a:rPr lang="en-US" sz="2800" dirty="0" smtClean="0">
                <a:solidFill>
                  <a:schemeClr val="tx1"/>
                </a:solidFill>
              </a:rPr>
              <a:t>loadings</a:t>
            </a:r>
            <a:endParaRPr lang="en-US" sz="2800" dirty="0"/>
          </a:p>
        </p:txBody>
      </p:sp>
      <p:sp>
        <p:nvSpPr>
          <p:cNvPr id="7" name="Left Arrow 6"/>
          <p:cNvSpPr/>
          <p:nvPr/>
        </p:nvSpPr>
        <p:spPr>
          <a:xfrm>
            <a:off x="5791200" y="4953000"/>
            <a:ext cx="193964" cy="20076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5805055" y="6047633"/>
            <a:ext cx="193964" cy="20076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4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</p:txBody>
      </p:sp>
      <p:sp>
        <p:nvSpPr>
          <p:cNvPr id="6" name="Down Arrow 5"/>
          <p:cNvSpPr/>
          <p:nvPr/>
        </p:nvSpPr>
        <p:spPr>
          <a:xfrm>
            <a:off x="1905000" y="838200"/>
            <a:ext cx="304800" cy="1676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8730" y="304800"/>
            <a:ext cx="7315200" cy="1504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Current Strategy</a:t>
            </a: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Access to care  +  Motivate  +   </a:t>
            </a:r>
            <a:r>
              <a:rPr lang="en-US" sz="2800" dirty="0">
                <a:solidFill>
                  <a:schemeClr val="tx1"/>
                </a:solidFill>
              </a:rPr>
              <a:t>Educate </a:t>
            </a:r>
          </a:p>
        </p:txBody>
      </p:sp>
      <p:sp>
        <p:nvSpPr>
          <p:cNvPr id="5" name="Rectangle 4"/>
          <p:cNvSpPr/>
          <p:nvPr/>
        </p:nvSpPr>
        <p:spPr>
          <a:xfrm>
            <a:off x="983290" y="4752109"/>
            <a:ext cx="7296074" cy="16002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g </a:t>
            </a:r>
            <a:r>
              <a:rPr lang="en-US" sz="2800" dirty="0" smtClean="0">
                <a:solidFill>
                  <a:schemeClr val="tx1"/>
                </a:solidFill>
              </a:rPr>
              <a:t>loadings rise; </a:t>
            </a:r>
            <a:r>
              <a:rPr lang="en-US" sz="2800" i="1" dirty="0" smtClean="0">
                <a:solidFill>
                  <a:schemeClr val="tx1"/>
                </a:solidFill>
              </a:rPr>
              <a:t>g </a:t>
            </a:r>
            <a:r>
              <a:rPr lang="en-US" sz="2800" dirty="0" smtClean="0">
                <a:solidFill>
                  <a:schemeClr val="tx1"/>
                </a:solidFill>
              </a:rPr>
              <a:t>levels won’t</a:t>
            </a:r>
            <a:endParaRPr lang="en-US" sz="2800" i="1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Neglected Reality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1364744">
            <a:off x="1062946" y="2374336"/>
            <a:ext cx="7136763" cy="685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Patient error &amp; non-adherence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Patient error &amp; non-adherence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6629400" y="2895600"/>
            <a:ext cx="762000" cy="1828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3810000"/>
            <a:ext cx="3733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hiller" pitchFamily="82" charset="0"/>
              </a:rPr>
              <a:t>Disparities generator</a:t>
            </a:r>
            <a:endParaRPr lang="en-US" sz="4000" dirty="0">
              <a:solidFill>
                <a:schemeClr val="tx1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0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Bodoni MT Poster Compressed" pitchFamily="18" charset="0"/>
              </a:rPr>
              <a:t>No hope? So, give up???  </a:t>
            </a:r>
            <a:endParaRPr lang="en-US" sz="6000" b="1" dirty="0">
              <a:latin typeface="Bradley Hand ITC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2594027" cy="363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703618" y="1447800"/>
            <a:ext cx="3124200" cy="1219200"/>
          </a:xfrm>
          <a:prstGeom prst="wedgeEllipseCallout">
            <a:avLst>
              <a:gd name="adj1" fmla="val -52762"/>
              <a:gd name="adj2" fmla="val 10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radley Hand ITC" pitchFamily="66" charset="0"/>
              </a:rPr>
              <a:t>It’s the </a:t>
            </a:r>
            <a:r>
              <a:rPr lang="en-US" sz="2000" b="1" i="1" dirty="0" smtClean="0">
                <a:solidFill>
                  <a:schemeClr val="tx1"/>
                </a:solidFill>
                <a:latin typeface="Bradley Hand ITC" pitchFamily="66" charset="0"/>
              </a:rPr>
              <a:t>g</a:t>
            </a:r>
            <a:r>
              <a:rPr lang="en-US" sz="2000" b="1" dirty="0" smtClean="0">
                <a:solidFill>
                  <a:schemeClr val="tx1"/>
                </a:solidFill>
                <a:latin typeface="Bradley Hand ITC" pitchFamily="66" charset="0"/>
              </a:rPr>
              <a:t> loadings, stupid!!</a:t>
            </a:r>
            <a:endParaRPr lang="en-US" sz="20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270165"/>
            <a:ext cx="18288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Bradley Hand ITC" pitchFamily="66" charset="0"/>
              </a:rPr>
              <a:t>No!!</a:t>
            </a:r>
            <a:endParaRPr lang="en-US" sz="72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</a:p>
          <a:p>
            <a:r>
              <a:rPr lang="en-US" dirty="0" smtClean="0"/>
              <a:t>Conference venue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1219200"/>
            <a:ext cx="6937375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593944">
            <a:off x="4347916" y="3155682"/>
            <a:ext cx="1515467" cy="4614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Coordinate meds &amp; eating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299" y="228600"/>
            <a:ext cx="8153400" cy="798513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 patient’s reality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8765283">
            <a:off x="6474410" y="4164624"/>
            <a:ext cx="1111484" cy="2715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Check feet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9923810">
            <a:off x="4370408" y="2051440"/>
            <a:ext cx="1019642" cy="4371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Don’t stress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0687418">
            <a:off x="1561162" y="1885092"/>
            <a:ext cx="687673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Meds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313052">
            <a:off x="6895548" y="1799547"/>
            <a:ext cx="2175538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Exercise, except when…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657070">
            <a:off x="2329192" y="2766436"/>
            <a:ext cx="990600" cy="469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Monitor sugar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888496">
            <a:off x="2836194" y="4534343"/>
            <a:ext cx="1302569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Proper diet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444867">
            <a:off x="6152682" y="2331675"/>
            <a:ext cx="1371600" cy="4011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Sick day rules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9578026">
            <a:off x="1625491" y="4848141"/>
            <a:ext cx="1302569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Count carbs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897564">
            <a:off x="2930350" y="5191986"/>
            <a:ext cx="1302569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Read labels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612194">
            <a:off x="4553375" y="3765566"/>
            <a:ext cx="1344110" cy="3560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Adjust insulin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659899">
            <a:off x="2209114" y="3257709"/>
            <a:ext cx="1219521" cy="4878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 A if low,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 B if high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321632">
            <a:off x="5117278" y="1563394"/>
            <a:ext cx="996957" cy="2956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Eye exam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0471147">
            <a:off x="1398069" y="2824987"/>
            <a:ext cx="1013861" cy="5620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Interpret readings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84446" y="3743936"/>
            <a:ext cx="1539953" cy="304613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What’s a carb??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7904" y="5659740"/>
            <a:ext cx="3123096" cy="2838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Call 911 for C, but doctor for D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7699" y="6096001"/>
            <a:ext cx="8153400" cy="533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System no longer on auto-pilot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7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873" y="2084670"/>
            <a:ext cx="7772400" cy="1470025"/>
          </a:xfrm>
        </p:spPr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</a:p>
          <a:p>
            <a:r>
              <a:rPr lang="en-US" dirty="0" smtClean="0"/>
              <a:t>Conference venue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1219200"/>
            <a:ext cx="6937375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593944">
            <a:off x="4347916" y="3155682"/>
            <a:ext cx="1515467" cy="4614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Coordinate meds &amp; eating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28600"/>
            <a:ext cx="8153400" cy="798513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smtClean="0">
                <a:solidFill>
                  <a:schemeClr val="tx1"/>
                </a:solidFill>
              </a:rPr>
              <a:t>The health provider’s reality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8765283">
            <a:off x="6474410" y="4164624"/>
            <a:ext cx="1111484" cy="2715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Check feet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9923810">
            <a:off x="4370408" y="2051440"/>
            <a:ext cx="1019642" cy="4371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Don’t stress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0687418">
            <a:off x="1561162" y="1885092"/>
            <a:ext cx="687673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Meds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313052">
            <a:off x="6895548" y="1799547"/>
            <a:ext cx="2175538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Exercise, except when…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657070">
            <a:off x="2329192" y="2766436"/>
            <a:ext cx="990600" cy="469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Monitor sugar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888496">
            <a:off x="2836194" y="4534343"/>
            <a:ext cx="1302569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Proper diet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444867">
            <a:off x="6152682" y="2331675"/>
            <a:ext cx="1371600" cy="4011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Sick day rules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9578026">
            <a:off x="1625491" y="4848141"/>
            <a:ext cx="1302569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Count carbs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897564">
            <a:off x="2930350" y="5191986"/>
            <a:ext cx="1302569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Read labels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612194">
            <a:off x="4553375" y="3765566"/>
            <a:ext cx="1344110" cy="3560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Adjust insulin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659899">
            <a:off x="2209114" y="3257709"/>
            <a:ext cx="1219521" cy="4878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 A if low,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 B if high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321632">
            <a:off x="5117278" y="1563394"/>
            <a:ext cx="996957" cy="2956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Eye exam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0471147">
            <a:off x="1398069" y="2824987"/>
            <a:ext cx="1013861" cy="5620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Interpret readings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84446" y="3743936"/>
            <a:ext cx="1539953" cy="304613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What’s a carb??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7904" y="5659740"/>
            <a:ext cx="3123096" cy="2838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Call 911 for C, but doctor for D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283" y="4184163"/>
            <a:ext cx="3564387" cy="6095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You mean I have to </a:t>
            </a:r>
            <a:r>
              <a:rPr lang="en-US" b="1" i="1" dirty="0" smtClean="0">
                <a:solidFill>
                  <a:srgbClr val="C00000"/>
                </a:solidFill>
              </a:rPr>
              <a:t>measure </a:t>
            </a:r>
            <a:r>
              <a:rPr lang="en-US" b="1" dirty="0" smtClean="0">
                <a:solidFill>
                  <a:srgbClr val="C00000"/>
                </a:solidFill>
              </a:rPr>
              <a:t>stuff?!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755" y="864380"/>
            <a:ext cx="3564387" cy="6095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My blood sugar is 154 over 90.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0261" y="1711209"/>
            <a:ext cx="3564387" cy="6095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 don’t eat sugar any more. Just pasta.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36201" y="2274761"/>
            <a:ext cx="3564387" cy="6095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It’s low fat, so it’s healthy.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09648" y="3081554"/>
            <a:ext cx="3564387" cy="6095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 skipped lunch so I could have a big dinner.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77227" y="5638825"/>
            <a:ext cx="3564387" cy="6095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Can I still eat donuts?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71006" y="4686743"/>
            <a:ext cx="3564387" cy="6095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Never tested my sugar because I never figured out my meter.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7699" y="6324600"/>
            <a:ext cx="8153400" cy="533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Patient fails to take control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2455"/>
            <a:ext cx="2706687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3000" y="304800"/>
            <a:ext cx="2630487" cy="63246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7000" y="5562600"/>
            <a:ext cx="533400" cy="43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724400" y="762000"/>
            <a:ext cx="3008313" cy="838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AADE7™ + 1</a:t>
            </a:r>
            <a:endParaRPr lang="en-US" sz="4400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4724400" y="1905000"/>
            <a:ext cx="3124200" cy="2424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Teaching to take control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2455"/>
            <a:ext cx="2706687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3000" y="304800"/>
            <a:ext cx="2630487" cy="63246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1" y="838200"/>
            <a:ext cx="3657600" cy="5791200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Serial by topic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Abstract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Decontextualized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Fast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Concentrated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One-size-fits-all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No scaffolding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~No practice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~No assessment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76801" y="349250"/>
            <a:ext cx="3657600" cy="48895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0" dirty="0" smtClean="0"/>
              <a:t>Self-management education today</a:t>
            </a:r>
            <a:endParaRPr lang="en-US" sz="1800" b="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56" y="5334000"/>
            <a:ext cx="24018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244" y="5624944"/>
            <a:ext cx="622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477000" y="5562600"/>
            <a:ext cx="533400" cy="43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g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6322219" y="3406775"/>
            <a:ext cx="665956" cy="3453606"/>
          </a:xfrm>
          <a:prstGeom prst="rightBrace">
            <a:avLst>
              <a:gd name="adj1" fmla="val 8333"/>
              <a:gd name="adj2" fmla="val 2593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22563"/>
            <a:ext cx="5969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81200" y="3810000"/>
            <a:ext cx="2731332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Cognitive overload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6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1" y="349250"/>
            <a:ext cx="3657600" cy="488950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0" dirty="0" smtClean="0"/>
              <a:t>Neglected job elements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1" y="838200"/>
            <a:ext cx="3657600" cy="5791200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Core tasks: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Interdependence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Criticality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Responsibility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Extinguish old  habits</a:t>
            </a:r>
          </a:p>
          <a:p>
            <a:r>
              <a:rPr lang="en-US" sz="2400" dirty="0" smtClean="0"/>
              <a:t>Work conditions: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Time pressure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Distractions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Predictability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Interferences in-situ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Rest breaks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2455"/>
            <a:ext cx="2706687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3000" y="304800"/>
            <a:ext cx="2630487" cy="63246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56" y="5818187"/>
            <a:ext cx="24018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244" y="6109131"/>
            <a:ext cx="622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477000" y="6046787"/>
            <a:ext cx="533400" cy="43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g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6282425" y="3946080"/>
            <a:ext cx="665956" cy="3453606"/>
          </a:xfrm>
          <a:prstGeom prst="rightBrace">
            <a:avLst>
              <a:gd name="adj1" fmla="val 8333"/>
              <a:gd name="adj2" fmla="val 2593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74" y="6005861"/>
            <a:ext cx="597408" cy="7132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81112" y="2362200"/>
            <a:ext cx="3347282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ognitive complexity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200" y="4267200"/>
            <a:ext cx="3347282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Cognitive  interferences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7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Cognitive ergonomics project (9 FQHC clinics)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981200" y="1562100"/>
            <a:ext cx="3352800" cy="2019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18027" y="1385454"/>
            <a:ext cx="3200400" cy="21959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7400" y="3962400"/>
            <a:ext cx="32766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11100" y="3962400"/>
            <a:ext cx="32004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81200" y="1371600"/>
            <a:ext cx="33528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  <a:r>
              <a:rPr lang="en-US" dirty="0" smtClean="0">
                <a:solidFill>
                  <a:schemeClr val="tx1"/>
                </a:solidFill>
              </a:rPr>
              <a:t>ob analysis of diabetes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11099" y="3962400"/>
            <a:ext cx="3207327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Evaluation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11099" y="1371600"/>
            <a:ext cx="3200401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raining modules for self-care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7400" y="3969327"/>
            <a:ext cx="32766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Clinic service delivery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1804555"/>
            <a:ext cx="1371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 &amp; D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4350327"/>
            <a:ext cx="1371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 &amp; 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334000" y="2337955"/>
            <a:ext cx="284027" cy="405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200400" y="2483427"/>
            <a:ext cx="914400" cy="387928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today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Cognitive ergonomics project (9 FQHC clinics)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981200" y="1562100"/>
            <a:ext cx="3352800" cy="2019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Keep system under control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Cognitive complexity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Critical incidents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Cognitive task </a:t>
            </a:r>
            <a:r>
              <a:rPr lang="en-US" dirty="0" smtClean="0">
                <a:solidFill>
                  <a:schemeClr val="tx1"/>
                </a:solidFill>
              </a:rPr>
              <a:t>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18027" y="1385454"/>
            <a:ext cx="3200400" cy="21959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7400" y="3962400"/>
            <a:ext cx="32766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11100" y="3962400"/>
            <a:ext cx="32004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81200" y="1371600"/>
            <a:ext cx="33528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  <a:r>
              <a:rPr lang="en-US" dirty="0" smtClean="0">
                <a:solidFill>
                  <a:schemeClr val="tx1"/>
                </a:solidFill>
              </a:rPr>
              <a:t>ob analysis of diabetes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11099" y="3962400"/>
            <a:ext cx="3207327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Evaluation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11099" y="1371600"/>
            <a:ext cx="3200401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raining modules for self-care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7400" y="3969327"/>
            <a:ext cx="32766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Clinic service delivery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1804555"/>
            <a:ext cx="1371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 &amp; D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4350327"/>
            <a:ext cx="1371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 &amp; 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334000" y="2337955"/>
            <a:ext cx="284027" cy="405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581400" y="2743200"/>
            <a:ext cx="228600" cy="263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Spearman’s </a:t>
            </a:r>
            <a:r>
              <a:rPr lang="en-US" i="1" dirty="0" smtClean="0"/>
              <a:t>g </a:t>
            </a:r>
            <a:r>
              <a:rPr lang="en-US" dirty="0" smtClean="0"/>
              <a:t>(people)</a:t>
            </a:r>
          </a:p>
          <a:p>
            <a:r>
              <a:rPr lang="en-US" dirty="0" smtClean="0"/>
              <a:t>Spearman’s </a:t>
            </a:r>
            <a:r>
              <a:rPr lang="en-US" i="1" dirty="0" smtClean="0"/>
              <a:t>g </a:t>
            </a:r>
            <a:r>
              <a:rPr lang="en-US" dirty="0" smtClean="0"/>
              <a:t>loading</a:t>
            </a:r>
            <a:r>
              <a:rPr lang="en-US" i="1" dirty="0" smtClean="0"/>
              <a:t> </a:t>
            </a:r>
            <a:r>
              <a:rPr lang="en-US" dirty="0" smtClean="0"/>
              <a:t>(tasks)</a:t>
            </a:r>
          </a:p>
          <a:p>
            <a:r>
              <a:rPr lang="en-US" dirty="0" smtClean="0"/>
              <a:t>Diabetes  epidemic ($$$$)</a:t>
            </a:r>
          </a:p>
          <a:p>
            <a:r>
              <a:rPr lang="en-US" dirty="0" smtClean="0"/>
              <a:t>Wishful thinking (them)</a:t>
            </a:r>
          </a:p>
          <a:p>
            <a:r>
              <a:rPr lang="en-US" dirty="0" smtClean="0"/>
              <a:t>Realistic strategy (us)</a:t>
            </a:r>
          </a:p>
          <a:p>
            <a:r>
              <a:rPr lang="en-US" dirty="0" smtClean="0"/>
              <a:t>Pilot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24400" y="1752600"/>
            <a:ext cx="2286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 Black" pitchFamily="34" charset="0"/>
              </a:rPr>
              <a:t>Rejected</a:t>
            </a:r>
            <a:endParaRPr lang="en-US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8800" y="2362200"/>
            <a:ext cx="2286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 Black" pitchFamily="34" charset="0"/>
              </a:rPr>
              <a:t>Neglected</a:t>
            </a:r>
            <a:endParaRPr lang="en-US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992580"/>
            <a:ext cx="2286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 Black" pitchFamily="34" charset="0"/>
              </a:rPr>
              <a:t>Non-adherence</a:t>
            </a:r>
            <a:endParaRPr lang="en-US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3616035"/>
            <a:ext cx="2590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 Black" pitchFamily="34" charset="0"/>
              </a:rPr>
              <a:t>Knowledge, not  </a:t>
            </a:r>
            <a:r>
              <a:rPr lang="en-US" i="1" dirty="0" smtClean="0">
                <a:solidFill>
                  <a:schemeClr val="accent1"/>
                </a:solidFill>
                <a:latin typeface="Arial Black" pitchFamily="34" charset="0"/>
              </a:rPr>
              <a:t>g</a:t>
            </a:r>
            <a:endParaRPr lang="en-US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4225635"/>
            <a:ext cx="3124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 Black" pitchFamily="34" charset="0"/>
              </a:rPr>
              <a:t>Diabetes a </a:t>
            </a:r>
            <a:r>
              <a:rPr lang="en-US" i="1" dirty="0" smtClean="0">
                <a:solidFill>
                  <a:schemeClr val="accent1"/>
                </a:solidFill>
                <a:latin typeface="Arial Black" pitchFamily="34" charset="0"/>
              </a:rPr>
              <a:t>g</a:t>
            </a:r>
            <a:r>
              <a:rPr lang="en-US" dirty="0" smtClean="0">
                <a:solidFill>
                  <a:schemeClr val="accent1"/>
                </a:solidFill>
                <a:latin typeface="Arial Black" pitchFamily="34" charset="0"/>
              </a:rPr>
              <a:t>-loaded job</a:t>
            </a:r>
            <a:endParaRPr lang="en-US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5410200"/>
            <a:ext cx="67818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rial Black" pitchFamily="34" charset="0"/>
              </a:rPr>
              <a:t>Cognitive ergonomics</a:t>
            </a:r>
            <a:endParaRPr lang="en-US" sz="2800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8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Cognitive ergonomics project (9 FQHC clinics)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981200" y="1562100"/>
            <a:ext cx="3352800" cy="2019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Keep system under control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Cognitive complexity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Critical incidents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Cognitive task analysis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18027" y="1385454"/>
            <a:ext cx="3200400" cy="21959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7400" y="3962400"/>
            <a:ext cx="32766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11100" y="3962400"/>
            <a:ext cx="32004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81200" y="1371600"/>
            <a:ext cx="33528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  <a:r>
              <a:rPr lang="en-US" dirty="0" smtClean="0">
                <a:solidFill>
                  <a:schemeClr val="tx1"/>
                </a:solidFill>
              </a:rPr>
              <a:t>ob analysis of diabetes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11099" y="3962400"/>
            <a:ext cx="3207327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Evaluation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11099" y="1371600"/>
            <a:ext cx="3200401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raining modules for self-care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7400" y="3969327"/>
            <a:ext cx="32766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Clinic service delivery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1804555"/>
            <a:ext cx="1371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 &amp; D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4350327"/>
            <a:ext cx="1371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 &amp; 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334000" y="2337955"/>
            <a:ext cx="284027" cy="405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581400" y="2743200"/>
            <a:ext cx="228600" cy="263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20737359">
            <a:off x="1738111" y="2506044"/>
            <a:ext cx="3881814" cy="4743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Accident prevention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Cognitive ergonomics project (9 FQHC clinics)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981200" y="1562100"/>
            <a:ext cx="3352800" cy="2019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Keep system under control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Cognitive complexity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Critical incidents 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Cognitive task analysis</a:t>
            </a:r>
          </a:p>
          <a:p>
            <a:pPr algn="ctr"/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18027" y="1461655"/>
            <a:ext cx="3200400" cy="21197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7400" y="3962400"/>
            <a:ext cx="32766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11100" y="3962400"/>
            <a:ext cx="32004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81200" y="1371600"/>
            <a:ext cx="33528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  <a:r>
              <a:rPr lang="en-US" dirty="0" smtClean="0">
                <a:solidFill>
                  <a:schemeClr val="tx1"/>
                </a:solidFill>
              </a:rPr>
              <a:t>ob analysis of diabetes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11099" y="3962400"/>
            <a:ext cx="3207327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Evaluation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11099" y="1371600"/>
            <a:ext cx="3200401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raining modules for self-care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7400" y="3969327"/>
            <a:ext cx="32766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Clinic service delivery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1804555"/>
            <a:ext cx="1371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 &amp; D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4350327"/>
            <a:ext cx="1371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 &amp; 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334000" y="2337955"/>
            <a:ext cx="284027" cy="405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467600" y="1924050"/>
            <a:ext cx="533400" cy="127635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">
                <a:srgbClr val="FF0000">
                  <a:lumMod val="52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48400" y="1924050"/>
            <a:ext cx="1740477" cy="1276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6200000">
            <a:off x="7767637" y="2595563"/>
            <a:ext cx="122872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g </a:t>
            </a:r>
            <a:r>
              <a:rPr lang="en-US" dirty="0" smtClean="0">
                <a:solidFill>
                  <a:schemeClr val="tx1"/>
                </a:solidFill>
              </a:rPr>
              <a:t>loading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18464" y="3193472"/>
            <a:ext cx="2270413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Criticality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467600" y="3362325"/>
            <a:ext cx="5368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153400" y="1981200"/>
            <a:ext cx="0" cy="11767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48400" y="2133600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248400" y="2337955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248400" y="2563090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248400" y="2805545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248400" y="3006435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463145" y="192405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08660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28749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66849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834745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46760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670965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90649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Down Arrow 54"/>
          <p:cNvSpPr/>
          <p:nvPr/>
        </p:nvSpPr>
        <p:spPr>
          <a:xfrm>
            <a:off x="3581400" y="2743200"/>
            <a:ext cx="228600" cy="263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48400" y="2411989"/>
            <a:ext cx="1371600" cy="349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Priority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083136" y="2614613"/>
            <a:ext cx="5368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4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Cognitive ergonomics project (9 FQHC clinics)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981200" y="1562100"/>
            <a:ext cx="3352800" cy="2019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Keep system under control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Cognitive complexity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Critical incidents 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Cognitive task analysis</a:t>
            </a:r>
          </a:p>
          <a:p>
            <a:pPr algn="ctr"/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18027" y="1461655"/>
            <a:ext cx="3200400" cy="21197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7400" y="3962400"/>
            <a:ext cx="32766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11100" y="3962400"/>
            <a:ext cx="32004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81200" y="1371600"/>
            <a:ext cx="33528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  <a:r>
              <a:rPr lang="en-US" dirty="0" smtClean="0">
                <a:solidFill>
                  <a:schemeClr val="tx1"/>
                </a:solidFill>
              </a:rPr>
              <a:t>ob analysis of diabetes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11099" y="3962400"/>
            <a:ext cx="3207327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Evaluation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11099" y="1371600"/>
            <a:ext cx="3200401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raining modules for self-care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7400" y="3969327"/>
            <a:ext cx="32766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Clinic service delivery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1804555"/>
            <a:ext cx="1371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 &amp; D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4350327"/>
            <a:ext cx="1371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 &amp; 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334000" y="2337955"/>
            <a:ext cx="284027" cy="405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467600" y="1924050"/>
            <a:ext cx="533400" cy="127635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">
                <a:srgbClr val="FF0000">
                  <a:lumMod val="52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48400" y="1924050"/>
            <a:ext cx="1740477" cy="1276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6200000">
            <a:off x="7767637" y="2595563"/>
            <a:ext cx="122872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g </a:t>
            </a:r>
            <a:r>
              <a:rPr lang="en-US" dirty="0" smtClean="0">
                <a:solidFill>
                  <a:schemeClr val="tx1"/>
                </a:solidFill>
              </a:rPr>
              <a:t>loading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18464" y="3193472"/>
            <a:ext cx="2270413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Criticality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467600" y="3362325"/>
            <a:ext cx="5368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153400" y="1981200"/>
            <a:ext cx="0" cy="11767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48400" y="2133600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248400" y="2337955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248400" y="2563090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248400" y="2805545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248400" y="3006435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463145" y="192405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08660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28749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66849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834745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46760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670965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90649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Down Arrow 54"/>
          <p:cNvSpPr/>
          <p:nvPr/>
        </p:nvSpPr>
        <p:spPr>
          <a:xfrm>
            <a:off x="3581400" y="2743200"/>
            <a:ext cx="228600" cy="263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48400" y="2411989"/>
            <a:ext cx="1371600" cy="349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Priority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083136" y="2614613"/>
            <a:ext cx="5368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 rot="20737359">
            <a:off x="5179701" y="2303314"/>
            <a:ext cx="3881814" cy="4743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More cognitively accessible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Cognitive ergonomics project (9 FQHC clinics)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981200" y="1562100"/>
            <a:ext cx="3352800" cy="2019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Keep system under control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Cognitive complexity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Critical incidents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Cognitive task analysis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18027" y="1461655"/>
            <a:ext cx="3200400" cy="21197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7400" y="3962400"/>
            <a:ext cx="32766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Clinics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lo-SES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medical “home” </a:t>
            </a:r>
            <a:r>
              <a:rPr lang="en-US" dirty="0" smtClean="0">
                <a:solidFill>
                  <a:srgbClr val="FF0000"/>
                </a:solidFill>
              </a:rPr>
              <a:t>(facilitate)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Patients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 cost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ow </a:t>
            </a:r>
            <a:r>
              <a:rPr lang="en-US" i="1" dirty="0" smtClean="0">
                <a:solidFill>
                  <a:schemeClr val="tx1"/>
                </a:solidFill>
              </a:rPr>
              <a:t>g </a:t>
            </a:r>
            <a:r>
              <a:rPr lang="en-US" dirty="0" smtClean="0">
                <a:solidFill>
                  <a:srgbClr val="FF0000"/>
                </a:solidFill>
              </a:rPr>
              <a:t>(assess)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11100" y="3962400"/>
            <a:ext cx="32004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0" y="1371600"/>
            <a:ext cx="33528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  <a:r>
              <a:rPr lang="en-US" dirty="0" smtClean="0">
                <a:solidFill>
                  <a:schemeClr val="tx1"/>
                </a:solidFill>
              </a:rPr>
              <a:t>ob analysis of diabetes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11099" y="3962400"/>
            <a:ext cx="3207327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Evaluation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11099" y="1371600"/>
            <a:ext cx="3200401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raining modules for self-care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7400" y="3969327"/>
            <a:ext cx="32766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Clinic service delivery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1804555"/>
            <a:ext cx="1371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 &amp; D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4350327"/>
            <a:ext cx="1371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 &amp; 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334000" y="2337955"/>
            <a:ext cx="284027" cy="405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467600" y="1924050"/>
            <a:ext cx="533400" cy="127635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">
                <a:srgbClr val="FF0000">
                  <a:lumMod val="52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48400" y="1924050"/>
            <a:ext cx="1740477" cy="1276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6200000">
            <a:off x="7767637" y="2595563"/>
            <a:ext cx="122872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g </a:t>
            </a:r>
            <a:r>
              <a:rPr lang="en-US" dirty="0" smtClean="0">
                <a:solidFill>
                  <a:schemeClr val="tx1"/>
                </a:solidFill>
              </a:rPr>
              <a:t>loading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18464" y="3193472"/>
            <a:ext cx="2270413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Criticality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467600" y="3362325"/>
            <a:ext cx="5368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153400" y="1981200"/>
            <a:ext cx="0" cy="11767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48400" y="2133600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248400" y="2337955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248400" y="2563090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248400" y="2805545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248400" y="3006435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463145" y="192405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08660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28749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66849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834745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46760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670965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90649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67" y="5237015"/>
            <a:ext cx="1587933" cy="41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17466" y="5426323"/>
            <a:ext cx="597333" cy="329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3581400" y="2743200"/>
            <a:ext cx="228600" cy="263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255327" y="2410690"/>
            <a:ext cx="1371600" cy="349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Priority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104783" y="2613314"/>
            <a:ext cx="5368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-Point Star 3"/>
          <p:cNvSpPr/>
          <p:nvPr/>
        </p:nvSpPr>
        <p:spPr>
          <a:xfrm>
            <a:off x="2286000" y="5755729"/>
            <a:ext cx="152400" cy="18787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2286000" y="6248400"/>
            <a:ext cx="152400" cy="18787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3668" y="6189935"/>
            <a:ext cx="137773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Elderly too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Cognitive ergonomics project (9 FQHC clinics)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981200" y="1562100"/>
            <a:ext cx="3352800" cy="2019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Keep system under control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Cognitive complexity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Critical incidents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Cognitive task analysis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18027" y="1461655"/>
            <a:ext cx="3200400" cy="21197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7400" y="3962400"/>
            <a:ext cx="32766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Clinics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lo-SES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medical “home” </a:t>
            </a:r>
            <a:r>
              <a:rPr lang="en-US" dirty="0" smtClean="0">
                <a:solidFill>
                  <a:srgbClr val="FF0000"/>
                </a:solidFill>
              </a:rPr>
              <a:t>(facilitate)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Patients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 cost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ow </a:t>
            </a:r>
            <a:r>
              <a:rPr lang="en-US" i="1" dirty="0" smtClean="0">
                <a:solidFill>
                  <a:schemeClr val="tx1"/>
                </a:solidFill>
              </a:rPr>
              <a:t>g </a:t>
            </a:r>
            <a:r>
              <a:rPr lang="en-US" dirty="0" smtClean="0">
                <a:solidFill>
                  <a:srgbClr val="FF0000"/>
                </a:solidFill>
              </a:rPr>
              <a:t>(assess)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11100" y="3962400"/>
            <a:ext cx="32004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0" y="1371600"/>
            <a:ext cx="33528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  <a:r>
              <a:rPr lang="en-US" dirty="0" smtClean="0">
                <a:solidFill>
                  <a:schemeClr val="tx1"/>
                </a:solidFill>
              </a:rPr>
              <a:t>ob analysis of diabetes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11099" y="3962400"/>
            <a:ext cx="3207327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Evaluation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11099" y="1371600"/>
            <a:ext cx="3200401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raining modules for self-care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7400" y="3969327"/>
            <a:ext cx="32766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Clinic service delivery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1804555"/>
            <a:ext cx="1371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 &amp; D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4350327"/>
            <a:ext cx="1371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 &amp; 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334000" y="2337955"/>
            <a:ext cx="284027" cy="405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467600" y="1924050"/>
            <a:ext cx="533400" cy="127635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">
                <a:srgbClr val="FF0000">
                  <a:lumMod val="52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48400" y="1924050"/>
            <a:ext cx="1740477" cy="1276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6200000">
            <a:off x="7767637" y="2595563"/>
            <a:ext cx="122872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g </a:t>
            </a:r>
            <a:r>
              <a:rPr lang="en-US" dirty="0" smtClean="0">
                <a:solidFill>
                  <a:schemeClr val="tx1"/>
                </a:solidFill>
              </a:rPr>
              <a:t>loading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18464" y="3193472"/>
            <a:ext cx="2270413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Criticality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467600" y="3362325"/>
            <a:ext cx="5368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153400" y="1981200"/>
            <a:ext cx="0" cy="11767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48400" y="2133600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248400" y="2337955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248400" y="2563090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248400" y="2805545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248400" y="3006435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463145" y="192405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08660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28749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66849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834745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46760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670965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90649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67" y="5237015"/>
            <a:ext cx="1587933" cy="41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17466" y="5426323"/>
            <a:ext cx="597333" cy="329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3581400" y="2743200"/>
            <a:ext cx="228600" cy="263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20737359">
            <a:off x="1640493" y="4704188"/>
            <a:ext cx="3881814" cy="4743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Cognitive support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55327" y="2410690"/>
            <a:ext cx="1371600" cy="349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Priority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104783" y="2613314"/>
            <a:ext cx="5368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3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Cognitive ergonomics project (9 FQHC clinics)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981200" y="1562100"/>
            <a:ext cx="3352800" cy="2019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Keep system under control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Cognitive complexity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Critical incidents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Cognitive task analysis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18027" y="1461655"/>
            <a:ext cx="3200400" cy="21197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7400" y="3962400"/>
            <a:ext cx="32766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Clinics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lo-SES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“medical home” </a:t>
            </a:r>
            <a:r>
              <a:rPr lang="en-US" dirty="0" smtClean="0">
                <a:solidFill>
                  <a:srgbClr val="FF0000"/>
                </a:solidFill>
              </a:rPr>
              <a:t>(create)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Patients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 cost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ow </a:t>
            </a:r>
            <a:r>
              <a:rPr lang="en-US" i="1" dirty="0" smtClean="0">
                <a:solidFill>
                  <a:schemeClr val="tx1"/>
                </a:solidFill>
              </a:rPr>
              <a:t>g </a:t>
            </a:r>
            <a:r>
              <a:rPr lang="en-US" dirty="0" smtClean="0">
                <a:solidFill>
                  <a:srgbClr val="FF0000"/>
                </a:solidFill>
              </a:rPr>
              <a:t>(assess)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11100" y="3962400"/>
            <a:ext cx="32004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ED visits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Hospitalizations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Patient outcomes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Glucose control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Complications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0" y="1371600"/>
            <a:ext cx="33528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  <a:r>
              <a:rPr lang="en-US" dirty="0" smtClean="0">
                <a:solidFill>
                  <a:schemeClr val="tx1"/>
                </a:solidFill>
              </a:rPr>
              <a:t>ob analysis of diabetes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11099" y="3962400"/>
            <a:ext cx="3207327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Evaluation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11099" y="1371600"/>
            <a:ext cx="3200401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raining modules for self-care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7400" y="3969327"/>
            <a:ext cx="32766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Clinic service delivery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1804555"/>
            <a:ext cx="1371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 &amp; D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4350327"/>
            <a:ext cx="1371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 &amp; 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334000" y="2337955"/>
            <a:ext cx="284027" cy="405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467600" y="1924050"/>
            <a:ext cx="533400" cy="127635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">
                <a:srgbClr val="FF0000">
                  <a:lumMod val="52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48400" y="1924050"/>
            <a:ext cx="1740477" cy="1276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6200000">
            <a:off x="7767637" y="2595563"/>
            <a:ext cx="122872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g </a:t>
            </a:r>
            <a:r>
              <a:rPr lang="en-US" dirty="0" smtClean="0">
                <a:solidFill>
                  <a:schemeClr val="tx1"/>
                </a:solidFill>
              </a:rPr>
              <a:t>loading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18464" y="3193472"/>
            <a:ext cx="2270413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Criticality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467600" y="3362325"/>
            <a:ext cx="5368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153400" y="1981200"/>
            <a:ext cx="0" cy="11767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48400" y="2133600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248400" y="2337955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248400" y="2563090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248400" y="2805545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248400" y="3006435"/>
            <a:ext cx="1740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463145" y="192405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08660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28749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66849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834745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46760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670965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906490" y="1905000"/>
            <a:ext cx="0" cy="127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23" y="5242138"/>
            <a:ext cx="16033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Down Arrow 34"/>
          <p:cNvSpPr/>
          <p:nvPr/>
        </p:nvSpPr>
        <p:spPr>
          <a:xfrm>
            <a:off x="3581400" y="2743200"/>
            <a:ext cx="228600" cy="263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248400" y="2411987"/>
            <a:ext cx="1371600" cy="349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Priority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104783" y="2618510"/>
            <a:ext cx="5368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0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20157"/>
            <a:ext cx="4991386" cy="5853113"/>
          </a:xfrm>
        </p:spPr>
      </p:pic>
      <p:sp>
        <p:nvSpPr>
          <p:cNvPr id="7" name="Line Callout 1 6"/>
          <p:cNvSpPr/>
          <p:nvPr/>
        </p:nvSpPr>
        <p:spPr>
          <a:xfrm flipH="1">
            <a:off x="6061366" y="2248390"/>
            <a:ext cx="2466108" cy="609600"/>
          </a:xfrm>
          <a:prstGeom prst="borderCallout1">
            <a:avLst>
              <a:gd name="adj1" fmla="val 28663"/>
              <a:gd name="adj2" fmla="val 101208"/>
              <a:gd name="adj3" fmla="val 91029"/>
              <a:gd name="adj4" fmla="val 19901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Recognize when sugar too high or low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 flipH="1">
            <a:off x="5791200" y="3733800"/>
            <a:ext cx="2466108" cy="609600"/>
          </a:xfrm>
          <a:prstGeom prst="borderCallout1">
            <a:avLst>
              <a:gd name="adj1" fmla="val 17841"/>
              <a:gd name="adj2" fmla="val 101021"/>
              <a:gd name="adj3" fmla="val 66136"/>
              <a:gd name="adj4" fmla="val 18271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Take correct action when sugar to low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 flipH="1">
            <a:off x="5666510" y="4495800"/>
            <a:ext cx="2466108" cy="609600"/>
          </a:xfrm>
          <a:prstGeom prst="borderCallout1">
            <a:avLst>
              <a:gd name="adj1" fmla="val 4205"/>
              <a:gd name="adj2" fmla="val 101583"/>
              <a:gd name="adj3" fmla="val 47956"/>
              <a:gd name="adj4" fmla="val 18271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Call doctor if sugar persistently high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2401" y="152400"/>
            <a:ext cx="4952999" cy="48895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/>
              <a:t>Criticality rankings (pilot data)</a:t>
            </a:r>
            <a:endParaRPr lang="en-US" sz="2800" b="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600" y="6477000"/>
            <a:ext cx="4953000" cy="381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0" dirty="0" smtClean="0"/>
              <a:t>Ranked by 30 diabetes health  providers  (MD, RN, RNP, RD, CDE, other)</a:t>
            </a:r>
            <a:endParaRPr lang="en-US" sz="1200" b="0" dirty="0"/>
          </a:p>
        </p:txBody>
      </p:sp>
      <p:sp>
        <p:nvSpPr>
          <p:cNvPr id="4" name="Rectangle 3"/>
          <p:cNvSpPr/>
          <p:nvPr/>
        </p:nvSpPr>
        <p:spPr>
          <a:xfrm>
            <a:off x="5791200" y="540327"/>
            <a:ext cx="3124199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System unstable,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restore control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8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20157"/>
            <a:ext cx="4991386" cy="5853113"/>
          </a:xfrm>
        </p:spPr>
      </p:pic>
      <p:sp>
        <p:nvSpPr>
          <p:cNvPr id="3" name="Line Callout 1 2"/>
          <p:cNvSpPr/>
          <p:nvPr/>
        </p:nvSpPr>
        <p:spPr>
          <a:xfrm flipH="1">
            <a:off x="6442365" y="838201"/>
            <a:ext cx="2438400" cy="601352"/>
          </a:xfrm>
          <a:prstGeom prst="borderCallout1">
            <a:avLst>
              <a:gd name="adj1" fmla="val 22081"/>
              <a:gd name="adj2" fmla="val 100593"/>
              <a:gd name="adj3" fmla="val 115196"/>
              <a:gd name="adj4" fmla="val 21832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Eat correct serving sizes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 flipH="1">
            <a:off x="6248400" y="1524000"/>
            <a:ext cx="2466108" cy="609600"/>
          </a:xfrm>
          <a:prstGeom prst="borderCallout1">
            <a:avLst>
              <a:gd name="adj1" fmla="val 16759"/>
              <a:gd name="adj2" fmla="val 99443"/>
              <a:gd name="adj3" fmla="val 99904"/>
              <a:gd name="adj4" fmla="val 207813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Recognize signs to stop exercise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 flipH="1">
            <a:off x="5915892" y="2971800"/>
            <a:ext cx="2466108" cy="609600"/>
          </a:xfrm>
          <a:prstGeom prst="borderCallout1">
            <a:avLst>
              <a:gd name="adj1" fmla="val 17841"/>
              <a:gd name="adj2" fmla="val 101021"/>
              <a:gd name="adj3" fmla="val 82046"/>
              <a:gd name="adj4" fmla="val 18889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Take meds in correct amount &amp;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2401" y="152400"/>
            <a:ext cx="4952999" cy="48895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/>
              <a:t>Criticality rankings</a:t>
            </a:r>
            <a:endParaRPr lang="en-US" sz="2800" b="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600" y="6477000"/>
            <a:ext cx="4953000" cy="381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0" dirty="0" smtClean="0"/>
              <a:t>Ranked by 30 diabetes health  providers  (MD, RN, RNP, RD, CDE, other)</a:t>
            </a:r>
            <a:endParaRPr lang="en-US" sz="1200" b="0" dirty="0"/>
          </a:p>
        </p:txBody>
      </p:sp>
      <p:sp>
        <p:nvSpPr>
          <p:cNvPr id="13" name="Rectangle 12"/>
          <p:cNvSpPr/>
          <p:nvPr/>
        </p:nvSpPr>
        <p:spPr>
          <a:xfrm>
            <a:off x="5756566" y="4184073"/>
            <a:ext cx="3124199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Maintain system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control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0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20157"/>
            <a:ext cx="4991386" cy="5853113"/>
          </a:xfrm>
        </p:spPr>
      </p:pic>
      <p:sp>
        <p:nvSpPr>
          <p:cNvPr id="12" name="Line Callout 1 11"/>
          <p:cNvSpPr/>
          <p:nvPr/>
        </p:nvSpPr>
        <p:spPr>
          <a:xfrm flipH="1">
            <a:off x="5534892" y="5257800"/>
            <a:ext cx="2466108" cy="609600"/>
          </a:xfrm>
          <a:prstGeom prst="borderCallout1">
            <a:avLst>
              <a:gd name="adj1" fmla="val 4205"/>
              <a:gd name="adj2" fmla="val 101583"/>
              <a:gd name="adj3" fmla="val 29774"/>
              <a:gd name="adj4" fmla="val 172606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Identify barriers to self-care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2401" y="152400"/>
            <a:ext cx="4952999" cy="48895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/>
              <a:t>Criticality rankings</a:t>
            </a:r>
            <a:endParaRPr lang="en-US" sz="2800" b="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600" y="6477000"/>
            <a:ext cx="4953000" cy="381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0" dirty="0" smtClean="0"/>
              <a:t>Ranked by 30 diabetes health  providers  (MD, RN, RNP, RD, CDE, other)</a:t>
            </a:r>
            <a:endParaRPr lang="en-US" sz="1200" b="0" dirty="0"/>
          </a:p>
        </p:txBody>
      </p:sp>
      <p:sp>
        <p:nvSpPr>
          <p:cNvPr id="13" name="Rectangle 12"/>
          <p:cNvSpPr/>
          <p:nvPr/>
        </p:nvSpPr>
        <p:spPr>
          <a:xfrm>
            <a:off x="5410200" y="3581400"/>
            <a:ext cx="3124199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Identify hazards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20157"/>
            <a:ext cx="4991386" cy="5853113"/>
          </a:xfr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81600" y="152400"/>
            <a:ext cx="3886199" cy="48895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/>
              <a:t>Critical incidents</a:t>
            </a:r>
            <a:endParaRPr lang="en-US" sz="2800" b="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600" y="6477000"/>
            <a:ext cx="4953000" cy="381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0" dirty="0" smtClean="0"/>
              <a:t>From 30 diabetes health  providers  (MD, RN, RNP, RD, CDE, other)</a:t>
            </a:r>
            <a:endParaRPr lang="en-US" sz="1200" b="0" dirty="0"/>
          </a:p>
        </p:txBody>
      </p:sp>
      <p:sp>
        <p:nvSpPr>
          <p:cNvPr id="20" name="Rectangle 19"/>
          <p:cNvSpPr/>
          <p:nvPr/>
        </p:nvSpPr>
        <p:spPr>
          <a:xfrm>
            <a:off x="5333999" y="2286000"/>
            <a:ext cx="36576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Took meds on time,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—but delayed meal     BG crash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—but ate only a salad     BG </a:t>
            </a:r>
            <a:r>
              <a:rPr lang="en-US" sz="2000" dirty="0">
                <a:solidFill>
                  <a:schemeClr val="tx1"/>
                </a:solidFill>
              </a:rPr>
              <a:t>crash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467600" y="2857500"/>
            <a:ext cx="228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727373" y="3172690"/>
            <a:ext cx="228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8" idx="3"/>
            <a:endCxn id="20" idx="1"/>
          </p:cNvCxnSpPr>
          <p:nvPr/>
        </p:nvCxnSpPr>
        <p:spPr>
          <a:xfrm flipV="1">
            <a:off x="2514600" y="2857500"/>
            <a:ext cx="2819399" cy="6303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1"/>
            <a:endCxn id="29" idx="3"/>
          </p:cNvCxnSpPr>
          <p:nvPr/>
        </p:nvCxnSpPr>
        <p:spPr>
          <a:xfrm flipH="1" flipV="1">
            <a:off x="1524000" y="1802823"/>
            <a:ext cx="3809999" cy="105467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28600" y="3373581"/>
            <a:ext cx="2286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28600" y="1676400"/>
            <a:ext cx="1295400" cy="2528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638799" y="3595255"/>
            <a:ext cx="3352800" cy="76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Causal nexus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(food, meds, blood sugar)</a:t>
            </a:r>
          </a:p>
        </p:txBody>
      </p:sp>
    </p:spTree>
    <p:extLst>
      <p:ext uri="{BB962C8B-B14F-4D97-AF65-F5344CB8AC3E}">
        <p14:creationId xmlns:p14="http://schemas.microsoft.com/office/powerpoint/2010/main" val="40693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54" y="701992"/>
            <a:ext cx="9144000" cy="612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3600" dirty="0" smtClean="0"/>
              <a:t>Exploding health care costs</a:t>
            </a:r>
          </a:p>
          <a:p>
            <a:pPr marL="0" indent="0" algn="ctr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Fast death, or death by parts (eyes, feet, heart…)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Patient </a:t>
            </a:r>
            <a:r>
              <a:rPr lang="en-US" sz="2800" dirty="0" smtClean="0"/>
              <a:t>error &amp; non-adherence</a:t>
            </a: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Cognitive </a:t>
            </a:r>
            <a:r>
              <a:rPr lang="en-US" sz="2800" dirty="0"/>
              <a:t>limitations of patients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High </a:t>
            </a:r>
            <a:r>
              <a:rPr lang="en-US" sz="2800" dirty="0"/>
              <a:t>cognitive demands of diabetes self-care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6" name="Down Arrow 5"/>
          <p:cNvSpPr/>
          <p:nvPr/>
        </p:nvSpPr>
        <p:spPr>
          <a:xfrm flipV="1">
            <a:off x="4254954" y="1937657"/>
            <a:ext cx="621846" cy="5334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flipV="1">
            <a:off x="4401231" y="4136571"/>
            <a:ext cx="304800" cy="5334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76725" y="4648200"/>
            <a:ext cx="609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aseline="-25000" dirty="0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9" y="6134100"/>
            <a:ext cx="9144000" cy="68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Down Arrow 16"/>
          <p:cNvSpPr/>
          <p:nvPr/>
        </p:nvSpPr>
        <p:spPr>
          <a:xfrm flipV="1">
            <a:off x="4340338" y="3124200"/>
            <a:ext cx="451078" cy="5334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19" y="-12517"/>
            <a:ext cx="4897211" cy="146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8369" y="4697680"/>
            <a:ext cx="9144000" cy="16002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Diabetes up &amp; up, younger &amp; younger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endParaRPr lang="en-US" sz="3600" dirty="0" smtClean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172199"/>
            <a:ext cx="533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152400" y="5791200"/>
            <a:ext cx="4401231" cy="381000"/>
          </a:xfrm>
          <a:prstGeom prst="curvedConnector3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flipV="1">
            <a:off x="4553631" y="5410200"/>
            <a:ext cx="1389969" cy="381000"/>
          </a:xfrm>
          <a:prstGeom prst="curvedConnector3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flipV="1">
            <a:off x="5943600" y="4610100"/>
            <a:ext cx="1295400" cy="800100"/>
          </a:xfrm>
          <a:prstGeom prst="curvedConnector3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5400000" flipH="1" flipV="1">
            <a:off x="7166975" y="2739025"/>
            <a:ext cx="2030680" cy="1886631"/>
          </a:xfrm>
          <a:prstGeom prst="curvedConnector3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62600" y="5497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2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20157"/>
            <a:ext cx="4991386" cy="5853113"/>
          </a:xfr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81600" y="152400"/>
            <a:ext cx="3886199" cy="48895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/>
              <a:t>Critical incidents</a:t>
            </a:r>
            <a:endParaRPr lang="en-US" sz="2800" b="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600" y="6477000"/>
            <a:ext cx="4953000" cy="381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0" dirty="0" smtClean="0"/>
              <a:t>From 30 diabetes health  providers  (MD, RN, RNP, RD, CDE, other)</a:t>
            </a:r>
            <a:endParaRPr lang="en-US" sz="1200" b="0" dirty="0"/>
          </a:p>
        </p:txBody>
      </p:sp>
      <p:sp>
        <p:nvSpPr>
          <p:cNvPr id="2" name="Rectangle 1"/>
          <p:cNvSpPr/>
          <p:nvPr/>
        </p:nvSpPr>
        <p:spPr>
          <a:xfrm>
            <a:off x="5333999" y="3747655"/>
            <a:ext cx="36576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Sick &amp; not eating,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—so took no insulin (T1)    DKA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—but took same dose    BG crash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191000"/>
            <a:ext cx="2286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3"/>
            <a:endCxn id="2" idx="1"/>
          </p:cNvCxnSpPr>
          <p:nvPr/>
        </p:nvCxnSpPr>
        <p:spPr>
          <a:xfrm>
            <a:off x="2514600" y="4305300"/>
            <a:ext cx="2819399" cy="138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924800" y="4305300"/>
            <a:ext cx="228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696200" y="4648200"/>
            <a:ext cx="228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638800" y="5257799"/>
            <a:ext cx="3352800" cy="76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Shift rule when conditions change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8600" y="6362700"/>
            <a:ext cx="2286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2514600" y="4471555"/>
            <a:ext cx="2819399" cy="20054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20157"/>
            <a:ext cx="4991386" cy="5853113"/>
          </a:xfr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81600" y="152400"/>
            <a:ext cx="3886199" cy="48895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/>
              <a:t>Critical incidents</a:t>
            </a:r>
            <a:endParaRPr lang="en-US" sz="2800" b="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600" y="6477000"/>
            <a:ext cx="4953000" cy="381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0" dirty="0" smtClean="0"/>
              <a:t>From 30 diabetes health  providers  (MD, RN, RNP, RD, CDE, other)</a:t>
            </a:r>
            <a:endParaRPr lang="en-US" sz="1200" b="0" dirty="0"/>
          </a:p>
        </p:txBody>
      </p:sp>
      <p:sp>
        <p:nvSpPr>
          <p:cNvPr id="4" name="Rectangle 3"/>
          <p:cNvSpPr/>
          <p:nvPr/>
        </p:nvSpPr>
        <p:spPr>
          <a:xfrm>
            <a:off x="228600" y="2178627"/>
            <a:ext cx="2286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3"/>
          </p:cNvCxnSpPr>
          <p:nvPr/>
        </p:nvCxnSpPr>
        <p:spPr>
          <a:xfrm>
            <a:off x="2514600" y="2292927"/>
            <a:ext cx="2819399" cy="138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8" idx="3"/>
          </p:cNvCxnSpPr>
          <p:nvPr/>
        </p:nvCxnSpPr>
        <p:spPr>
          <a:xfrm flipV="1">
            <a:off x="2514600" y="2715490"/>
            <a:ext cx="2819399" cy="114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9" idx="3"/>
          </p:cNvCxnSpPr>
          <p:nvPr/>
        </p:nvCxnSpPr>
        <p:spPr>
          <a:xfrm flipH="1" flipV="1">
            <a:off x="1752600" y="1498023"/>
            <a:ext cx="3581400" cy="68060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28600" y="2715490"/>
            <a:ext cx="2286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28600" y="1371600"/>
            <a:ext cx="1524000" cy="2528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33999" y="1624446"/>
            <a:ext cx="3657600" cy="16521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Ate prophylactically to “prevent” low blood sugar, did not test blood sugar, got no exercise,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      chronic high sugar</a:t>
            </a:r>
          </a:p>
          <a:p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   incubating, unseen damage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476009" y="2779566"/>
            <a:ext cx="228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248400" y="3505200"/>
            <a:ext cx="1905000" cy="1371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One cause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One effect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One tactic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486400" y="3096490"/>
            <a:ext cx="228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5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20157"/>
            <a:ext cx="4991386" cy="5853113"/>
          </a:xfr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81600" y="152400"/>
            <a:ext cx="3886199" cy="48895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/>
              <a:t>Critical incidents</a:t>
            </a:r>
            <a:endParaRPr lang="en-US" sz="2800" b="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600" y="6477000"/>
            <a:ext cx="4953000" cy="381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0" dirty="0" smtClean="0"/>
              <a:t>From 30 diabetes health  providers  (MD, RN, RNP, RD, CDE, other)</a:t>
            </a:r>
            <a:endParaRPr lang="en-US" sz="1200" b="0" dirty="0"/>
          </a:p>
        </p:txBody>
      </p:sp>
      <p:sp>
        <p:nvSpPr>
          <p:cNvPr id="4" name="Rectangle 3"/>
          <p:cNvSpPr/>
          <p:nvPr/>
        </p:nvSpPr>
        <p:spPr>
          <a:xfrm>
            <a:off x="228600" y="4648200"/>
            <a:ext cx="2286000" cy="408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8600" y="2514600"/>
            <a:ext cx="2286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28600" y="1143000"/>
            <a:ext cx="1752600" cy="2528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33999" y="2459095"/>
            <a:ext cx="3657600" cy="157595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Did not control diet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       chronic high sugar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       poor wound healing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Feared treatment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      hospitalized for necrotic foot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522686" y="2944664"/>
            <a:ext cx="228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22686" y="3844550"/>
            <a:ext cx="228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22686" y="3247073"/>
            <a:ext cx="228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9" idx="3"/>
          </p:cNvCxnSpPr>
          <p:nvPr/>
        </p:nvCxnSpPr>
        <p:spPr>
          <a:xfrm>
            <a:off x="1981200" y="1269423"/>
            <a:ext cx="3352799" cy="14114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514600" y="3383801"/>
            <a:ext cx="2819399" cy="14445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14600" y="2680855"/>
            <a:ext cx="2819399" cy="3278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522686" y="4371109"/>
            <a:ext cx="3316514" cy="1371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One goal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(avoid immediate pain)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One tactic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(avoid medical treatment)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20636"/>
            <a:ext cx="2594027" cy="363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667000" y="1676400"/>
            <a:ext cx="3124200" cy="1219200"/>
          </a:xfrm>
          <a:prstGeom prst="wedgeEllipseCallout">
            <a:avLst>
              <a:gd name="adj1" fmla="val -52762"/>
              <a:gd name="adj2" fmla="val 10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radley Hand ITC" pitchFamily="66" charset="0"/>
              </a:rPr>
              <a:t>High </a:t>
            </a:r>
            <a:r>
              <a:rPr lang="en-US" sz="2000" b="1" i="1" dirty="0" smtClean="0">
                <a:solidFill>
                  <a:schemeClr val="tx1"/>
                </a:solidFill>
                <a:latin typeface="Bradley Hand ITC" pitchFamily="66" charset="0"/>
              </a:rPr>
              <a:t>g</a:t>
            </a:r>
            <a:r>
              <a:rPr lang="en-US" sz="2000" b="1" dirty="0" smtClean="0">
                <a:solidFill>
                  <a:schemeClr val="tx1"/>
                </a:solidFill>
                <a:latin typeface="Bradley Hand ITC" pitchFamily="66" charset="0"/>
              </a:rPr>
              <a:t> loadings are expensive.</a:t>
            </a:r>
            <a:endParaRPr lang="en-US" sz="20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1. When cognitive budget is small, </a:t>
            </a:r>
            <a:br>
              <a:rPr lang="en-US" dirty="0" smtClean="0"/>
            </a:br>
            <a:r>
              <a:rPr lang="en-US" dirty="0" smtClean="0"/>
              <a:t>spend it wisely.</a:t>
            </a:r>
            <a:endParaRPr lang="en-US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505200" y="4114800"/>
            <a:ext cx="5216236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2</a:t>
            </a:r>
            <a:r>
              <a:rPr lang="en-US" sz="4000" dirty="0" smtClean="0"/>
              <a:t>. Focus on critical tasks</a:t>
            </a:r>
            <a:endParaRPr lang="en-US" sz="4000" dirty="0"/>
          </a:p>
          <a:p>
            <a:pPr algn="l"/>
            <a:r>
              <a:rPr lang="en-US" sz="4000" dirty="0" smtClean="0"/>
              <a:t>3. Teach </a:t>
            </a:r>
            <a:r>
              <a:rPr lang="en-US" sz="4000" i="1" dirty="0" smtClean="0"/>
              <a:t>g-</a:t>
            </a:r>
            <a:r>
              <a:rPr lang="en-US" sz="4000" dirty="0" smtClean="0"/>
              <a:t>efficiently</a:t>
            </a:r>
          </a:p>
          <a:p>
            <a:pPr algn="l"/>
            <a:r>
              <a:rPr lang="en-US" sz="4000" dirty="0" smtClean="0"/>
              <a:t>4.  Supply </a:t>
            </a:r>
            <a:r>
              <a:rPr lang="en-US" sz="4000" i="1" dirty="0" smtClean="0"/>
              <a:t>g </a:t>
            </a:r>
            <a:r>
              <a:rPr lang="en-US" sz="4000" dirty="0" smtClean="0"/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18835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6000" b="1" dirty="0" smtClean="0">
                <a:latin typeface="Bradley Hand ITC" pitchFamily="66" charset="0"/>
              </a:rPr>
              <a:t>Advice and questions?</a:t>
            </a:r>
            <a:endParaRPr lang="en-US" sz="60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54" y="701992"/>
            <a:ext cx="9144000" cy="612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3600" dirty="0" smtClean="0"/>
              <a:t>Exploding health care costs</a:t>
            </a:r>
          </a:p>
          <a:p>
            <a:pPr marL="0" indent="0" algn="ctr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Fast death, or death by parts (eyes, feet, heart…)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Patient </a:t>
            </a:r>
            <a:r>
              <a:rPr lang="en-US" sz="2800" dirty="0" smtClean="0"/>
              <a:t>error &amp; non-adherence</a:t>
            </a: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Cognitive </a:t>
            </a:r>
            <a:r>
              <a:rPr lang="en-US" sz="2800" dirty="0"/>
              <a:t>limitations of patients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High </a:t>
            </a:r>
            <a:r>
              <a:rPr lang="en-US" sz="2800" dirty="0"/>
              <a:t>cognitive demands of diabetes self-care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6" name="Down Arrow 5"/>
          <p:cNvSpPr/>
          <p:nvPr/>
        </p:nvSpPr>
        <p:spPr>
          <a:xfrm flipV="1">
            <a:off x="4254954" y="1937657"/>
            <a:ext cx="621846" cy="5334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flipV="1">
            <a:off x="4401231" y="4136571"/>
            <a:ext cx="304800" cy="5334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76725" y="4648200"/>
            <a:ext cx="609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aseline="-25000" dirty="0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9" y="6134100"/>
            <a:ext cx="9144000" cy="68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Down Arrow 16"/>
          <p:cNvSpPr/>
          <p:nvPr/>
        </p:nvSpPr>
        <p:spPr>
          <a:xfrm flipV="1">
            <a:off x="4340338" y="3124200"/>
            <a:ext cx="451078" cy="5334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19" y="-12517"/>
            <a:ext cx="4897211" cy="146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8369" y="4697680"/>
            <a:ext cx="9144000" cy="16002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Diabetes up &amp; up, younger &amp; younger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endParaRPr lang="en-US" sz="3600" dirty="0" smtClean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172199"/>
            <a:ext cx="533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152400" y="5791200"/>
            <a:ext cx="4401231" cy="381000"/>
          </a:xfrm>
          <a:prstGeom prst="curvedConnector3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flipV="1">
            <a:off x="4553631" y="5410200"/>
            <a:ext cx="1389969" cy="381000"/>
          </a:xfrm>
          <a:prstGeom prst="curvedConnector3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flipV="1">
            <a:off x="5943600" y="4610100"/>
            <a:ext cx="1295400" cy="800100"/>
          </a:xfrm>
          <a:prstGeom prst="curvedConnector3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5400000" flipH="1" flipV="1">
            <a:off x="7166975" y="2739025"/>
            <a:ext cx="2030680" cy="1886631"/>
          </a:xfrm>
          <a:prstGeom prst="curvedConnector3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62600" y="5497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 flipV="1">
            <a:off x="4858431" y="4143498"/>
            <a:ext cx="304800" cy="5334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V="1">
            <a:off x="3971925" y="4111336"/>
            <a:ext cx="304800" cy="55863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4824" y="4683825"/>
            <a:ext cx="7315200" cy="1600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Current health policy? </a:t>
            </a: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Access to care  +  Motivate  +   Educate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9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‘Enlightened’ Opinion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308207"/>
              </p:ext>
            </p:extLst>
          </p:nvPr>
        </p:nvGraphicFramePr>
        <p:xfrm>
          <a:off x="515143" y="1295400"/>
          <a:ext cx="822960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100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Individual differences   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“Inequalities”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Opinion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Unacceptable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Outcomes 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Outcomes 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Back-sliding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1776907"/>
            <a:ext cx="2401887" cy="6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95800"/>
            <a:ext cx="1576894" cy="6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5571"/>
            <a:ext cx="2401887" cy="6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06" y="4495799"/>
            <a:ext cx="1576894" cy="6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39" y="4495800"/>
            <a:ext cx="1576894" cy="6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9600" y="2895600"/>
            <a:ext cx="47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</a:t>
            </a:r>
            <a:endParaRPr lang="en-US" sz="2400" i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40" y="5657692"/>
            <a:ext cx="2174224" cy="81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57692"/>
            <a:ext cx="1598323" cy="66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440" y="5733892"/>
            <a:ext cx="2775960" cy="66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ular Callout 17"/>
          <p:cNvSpPr/>
          <p:nvPr/>
        </p:nvSpPr>
        <p:spPr>
          <a:xfrm>
            <a:off x="3281932" y="2000154"/>
            <a:ext cx="3082652" cy="529874"/>
          </a:xfrm>
          <a:prstGeom prst="wedgeRectCallout">
            <a:avLst>
              <a:gd name="adj1" fmla="val 43069"/>
              <a:gd name="adj2" fmla="val 13295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“Low literacy among highly educated too”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5334000" y="5860597"/>
            <a:ext cx="3082652" cy="529874"/>
          </a:xfrm>
          <a:prstGeom prst="wedgeRectCallout">
            <a:avLst>
              <a:gd name="adj1" fmla="val 3519"/>
              <a:gd name="adj2" fmla="val -9190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“See, it can’t be </a:t>
            </a:r>
            <a:r>
              <a:rPr lang="en-US" i="1" dirty="0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!”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530029"/>
            <a:ext cx="2286000" cy="1356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X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6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figure only--Carroll 1987 NAEP reading 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295400"/>
            <a:ext cx="7543800" cy="4651375"/>
          </a:xfrm>
          <a:noFill/>
        </p:spPr>
      </p:pic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228600" y="152400"/>
            <a:ext cx="8534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/>
              <a:t>The reality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 rot="-808569">
            <a:off x="1516063" y="3962400"/>
            <a:ext cx="3352800" cy="379413"/>
          </a:xfrm>
          <a:prstGeom prst="rightArrow">
            <a:avLst>
              <a:gd name="adj1" fmla="val 50000"/>
              <a:gd name="adj2" fmla="val 2209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/>
              <a:t>Gradual growth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5029200" y="2895600"/>
            <a:ext cx="381000" cy="1752600"/>
          </a:xfrm>
          <a:prstGeom prst="upArrow">
            <a:avLst>
              <a:gd name="adj1" fmla="val 50000"/>
              <a:gd name="adj2" fmla="val 11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1000" b="1"/>
              <a:t>Wide variation</a:t>
            </a:r>
          </a:p>
        </p:txBody>
      </p:sp>
      <p:sp>
        <p:nvSpPr>
          <p:cNvPr id="2" name="Oval 1"/>
          <p:cNvSpPr/>
          <p:nvPr/>
        </p:nvSpPr>
        <p:spPr>
          <a:xfrm>
            <a:off x="82191" y="2043545"/>
            <a:ext cx="1137009" cy="6096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05200" y="5181600"/>
            <a:ext cx="1137009" cy="6096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096000" y="2043545"/>
            <a:ext cx="1600200" cy="3138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0" y="1420091"/>
            <a:ext cx="3276600" cy="71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Adult patients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66031" y="4308765"/>
            <a:ext cx="613016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00800" y="4497230"/>
            <a:ext cx="1295400" cy="46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$$$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15200" y="3999675"/>
            <a:ext cx="1143000" cy="648525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~IQ 80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943600"/>
            <a:ext cx="3048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John B Carroll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0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figure only--Carroll 1987 NAEP reading 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295400"/>
            <a:ext cx="7543800" cy="4651375"/>
          </a:xfrm>
          <a:noFill/>
        </p:spPr>
      </p:pic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228600" y="152400"/>
            <a:ext cx="8534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/>
              <a:t>Resolute ignorance about </a:t>
            </a:r>
            <a:r>
              <a:rPr lang="en-US" sz="2800" i="1" dirty="0" smtClean="0"/>
              <a:t>g</a:t>
            </a:r>
            <a:endParaRPr lang="en-US" sz="2800" dirty="0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 rot="-808569">
            <a:off x="1516063" y="3962400"/>
            <a:ext cx="3352800" cy="379413"/>
          </a:xfrm>
          <a:prstGeom prst="rightArrow">
            <a:avLst>
              <a:gd name="adj1" fmla="val 50000"/>
              <a:gd name="adj2" fmla="val 2209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/>
              <a:t>Gradual growth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5029200" y="2895600"/>
            <a:ext cx="381000" cy="1752600"/>
          </a:xfrm>
          <a:prstGeom prst="upArrow">
            <a:avLst>
              <a:gd name="adj1" fmla="val 50000"/>
              <a:gd name="adj2" fmla="val 11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1000" b="1"/>
              <a:t>Wide variation</a:t>
            </a:r>
          </a:p>
        </p:txBody>
      </p:sp>
      <p:sp>
        <p:nvSpPr>
          <p:cNvPr id="2" name="Oval 1"/>
          <p:cNvSpPr/>
          <p:nvPr/>
        </p:nvSpPr>
        <p:spPr>
          <a:xfrm>
            <a:off x="82191" y="2043545"/>
            <a:ext cx="1137009" cy="6096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05200" y="5181600"/>
            <a:ext cx="1137009" cy="6096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59037" y="2029691"/>
            <a:ext cx="2981683" cy="35190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Health policy &amp; practice?</a:t>
            </a:r>
          </a:p>
          <a:p>
            <a:pPr algn="ctr"/>
            <a:endParaRPr lang="en-US" sz="2400" dirty="0">
              <a:solidFill>
                <a:srgbClr val="FFFF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No see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No hear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No say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No insult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So, patients die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‘Enlightened’ Opinion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18164"/>
              </p:ext>
            </p:extLst>
          </p:nvPr>
        </p:nvGraphicFramePr>
        <p:xfrm>
          <a:off x="515143" y="1295400"/>
          <a:ext cx="822960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differences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“Inequalities”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Opinion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Unacceptable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Outcomes 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Outcomes 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Back-sliding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1776907"/>
            <a:ext cx="2401887" cy="6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95800"/>
            <a:ext cx="1576894" cy="6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5571"/>
            <a:ext cx="2401887" cy="6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06" y="4495799"/>
            <a:ext cx="1576894" cy="6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39" y="4495800"/>
            <a:ext cx="1576894" cy="6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9600" y="2895600"/>
            <a:ext cx="47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</a:t>
            </a:r>
            <a:endParaRPr lang="en-US" sz="2400" i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40" y="5657692"/>
            <a:ext cx="2174224" cy="81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57692"/>
            <a:ext cx="1598323" cy="66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440" y="5733892"/>
            <a:ext cx="2775960" cy="66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ular Callout 17"/>
          <p:cNvSpPr/>
          <p:nvPr/>
        </p:nvSpPr>
        <p:spPr>
          <a:xfrm>
            <a:off x="3281932" y="2000154"/>
            <a:ext cx="3082652" cy="529874"/>
          </a:xfrm>
          <a:prstGeom prst="wedgeRectCallout">
            <a:avLst>
              <a:gd name="adj1" fmla="val 43069"/>
              <a:gd name="adj2" fmla="val 13295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“Low literacy among highly educated too”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5334000" y="5860597"/>
            <a:ext cx="3082652" cy="529874"/>
          </a:xfrm>
          <a:prstGeom prst="wedgeRectCallout">
            <a:avLst>
              <a:gd name="adj1" fmla="val 3519"/>
              <a:gd name="adj2" fmla="val -9190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“See, it can’t be </a:t>
            </a:r>
            <a:r>
              <a:rPr lang="en-US" i="1" dirty="0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!”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Neglected—the patient’s job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011427"/>
              </p:ext>
            </p:extLst>
          </p:nvPr>
        </p:nvGraphicFramePr>
        <p:xfrm>
          <a:off x="515143" y="1295400"/>
          <a:ext cx="8229600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differences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“Inequalities”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Opinion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Unacceptable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Job to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</a:rPr>
                        <a:t> be done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baseline="0" dirty="0" smtClean="0">
                          <a:solidFill>
                            <a:srgbClr val="C00000"/>
                          </a:solidFill>
                        </a:rPr>
                        <a:t>Complexity</a:t>
                      </a:r>
                    </a:p>
                    <a:p>
                      <a:pPr algn="ctr"/>
                      <a:r>
                        <a:rPr lang="en-US" sz="2800" i="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2800" i="1" baseline="0" dirty="0" smtClean="0">
                          <a:solidFill>
                            <a:srgbClr val="C00000"/>
                          </a:solidFill>
                        </a:rPr>
                        <a:t>g </a:t>
                      </a:r>
                      <a:r>
                        <a:rPr lang="en-US" sz="2800" i="0" baseline="0" dirty="0" smtClean="0">
                          <a:solidFill>
                            <a:srgbClr val="C00000"/>
                          </a:solidFill>
                        </a:rPr>
                        <a:t>loading)</a:t>
                      </a:r>
                      <a:endParaRPr lang="en-US" sz="2800" i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Much is inherent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Outcomes 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Outcomes 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Back-sliding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1776907"/>
            <a:ext cx="2401887" cy="6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95800"/>
            <a:ext cx="1576894" cy="6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5571"/>
            <a:ext cx="2401887" cy="6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06" y="4495799"/>
            <a:ext cx="1576894" cy="6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39" y="4495800"/>
            <a:ext cx="1576894" cy="6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9600" y="2895600"/>
            <a:ext cx="47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</a:t>
            </a:r>
            <a:endParaRPr lang="en-US" sz="2400" i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40" y="5657692"/>
            <a:ext cx="2174224" cy="81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57692"/>
            <a:ext cx="1598323" cy="66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440" y="5733892"/>
            <a:ext cx="2775960" cy="66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5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6503</TotalTime>
  <Words>1401</Words>
  <Application>Microsoft Office PowerPoint</Application>
  <PresentationFormat>On-screen Show (4:3)</PresentationFormat>
  <Paragraphs>426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Spearman and the  Cognitive Ergonomics  of Health Disparities</vt:lpstr>
      <vt:lpstr>Today</vt:lpstr>
      <vt:lpstr>PowerPoint Presentation</vt:lpstr>
      <vt:lpstr>PowerPoint Presentation</vt:lpstr>
      <vt:lpstr>‘Enlightened’ Opinion</vt:lpstr>
      <vt:lpstr>PowerPoint Presentation</vt:lpstr>
      <vt:lpstr>PowerPoint Presentation</vt:lpstr>
      <vt:lpstr>‘Enlightened’ Opinion</vt:lpstr>
      <vt:lpstr>Neglected—the patient’s job</vt:lpstr>
      <vt:lpstr>Neglected—the patient’s job</vt:lpstr>
      <vt:lpstr>PowerPoint Presentation</vt:lpstr>
      <vt:lpstr>No hope? So, give up???  </vt:lpstr>
      <vt:lpstr>PowerPoint Presentation</vt:lpstr>
      <vt:lpstr>Title</vt:lpstr>
      <vt:lpstr>PowerPoint Presentation</vt:lpstr>
      <vt:lpstr>PowerPoint Presentation</vt:lpstr>
      <vt:lpstr>Neglected job elements</vt:lpstr>
      <vt:lpstr>Cognitive ergonomics project (9 FQHC clinics)</vt:lpstr>
      <vt:lpstr>Cognitive ergonomics project (9 FQHC clinics)</vt:lpstr>
      <vt:lpstr>Cognitive ergonomics project (9 FQHC clinics)</vt:lpstr>
      <vt:lpstr>Cognitive ergonomics project (9 FQHC clinics)</vt:lpstr>
      <vt:lpstr>Cognitive ergonomics project (9 FQHC clinics)</vt:lpstr>
      <vt:lpstr>Cognitive ergonomics project (9 FQHC clinics)</vt:lpstr>
      <vt:lpstr>Cognitive ergonomics project (9 FQHC clinics)</vt:lpstr>
      <vt:lpstr>Cognitive ergonomics project (9 FQHC clinics)</vt:lpstr>
      <vt:lpstr>Criticality rankings (pilot data)</vt:lpstr>
      <vt:lpstr>Criticality rankings</vt:lpstr>
      <vt:lpstr>Criticality rankings</vt:lpstr>
      <vt:lpstr>Critical incidents</vt:lpstr>
      <vt:lpstr>Critical incidents</vt:lpstr>
      <vt:lpstr>Critical incidents</vt:lpstr>
      <vt:lpstr>Critical incidents</vt:lpstr>
      <vt:lpstr>1. When cognitive budget is small,  spend it wisely.</vt:lpstr>
      <vt:lpstr>Advice and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</dc:creator>
  <cp:lastModifiedBy> </cp:lastModifiedBy>
  <cp:revision>183</cp:revision>
  <dcterms:created xsi:type="dcterms:W3CDTF">2011-11-05T02:55:11Z</dcterms:created>
  <dcterms:modified xsi:type="dcterms:W3CDTF">2011-12-12T15:40:44Z</dcterms:modified>
</cp:coreProperties>
</file>