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9" r:id="rId2"/>
    <p:sldId id="261" r:id="rId3"/>
    <p:sldId id="281" r:id="rId4"/>
    <p:sldId id="282" r:id="rId5"/>
    <p:sldId id="283" r:id="rId6"/>
    <p:sldId id="284" r:id="rId7"/>
    <p:sldId id="262" r:id="rId8"/>
    <p:sldId id="287" r:id="rId9"/>
    <p:sldId id="286" r:id="rId10"/>
    <p:sldId id="267" r:id="rId11"/>
    <p:sldId id="268" r:id="rId12"/>
    <p:sldId id="269" r:id="rId13"/>
    <p:sldId id="270"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84"/>
            <p14:sldId id="262"/>
            <p14:sldId id="287"/>
          </p14:sldIdLst>
        </p14:section>
        <p14:section name="Topic 1" id="{6D9936A3-3945-4757-BC8B-B5C252D8E036}">
          <p14:sldIdLst>
            <p14:sldId id="286"/>
            <p14:sldId id="267"/>
          </p14:sldIdLst>
        </p14:section>
        <p14:section name="Sample Slides for Visuals" id="{BAB3A466-96C9-4230-9978-795378D75699}">
          <p14:sldIdLst>
            <p14:sldId id="268"/>
            <p14:sldId id="269"/>
            <p14:sldId id="270"/>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p:scale>
          <a:sx n="33" d="100"/>
          <a:sy n="33" d="100"/>
        </p:scale>
        <p:origin x="-618" y="-6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12/6/2012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41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31644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12</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13</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a:lnSpc>
                <a:spcPct val="80000"/>
              </a:lnSpc>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12/6/2012</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12/6/2012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12/6/2012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9.xml"/><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notesSlide" Target="../notesSlides/notesSlide13.xml"/><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slide" Target="slide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20.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US" sz="6600" dirty="0" smtClean="0">
                <a:solidFill>
                  <a:schemeClr val="tx1"/>
                </a:solidFill>
              </a:rPr>
              <a:t>Diamond Analysis</a:t>
            </a:r>
            <a:endParaRPr lang="en-US" sz="6600" dirty="0">
              <a:solidFill>
                <a:schemeClr val="tx1"/>
              </a:solidFill>
            </a:endParaRPr>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Zachary </a:t>
            </a:r>
            <a:r>
              <a:rPr lang="en-US" sz="2400" dirty="0" err="1" smtClean="0">
                <a:latin typeface="+mn-lt"/>
              </a:rPr>
              <a:t>Baine</a:t>
            </a:r>
            <a:endParaRPr lang="en-US" sz="2400" dirty="0" smtClean="0">
              <a:latin typeface="+mn-lt"/>
            </a:endParaRPr>
          </a:p>
          <a:p>
            <a:r>
              <a:rPr lang="en-US" sz="2400" dirty="0" smtClean="0">
                <a:latin typeface="+mn-lt"/>
              </a:rPr>
              <a:t>Comm-486</a:t>
            </a:r>
            <a:endParaRPr lang="en-US" sz="2400" dirty="0">
              <a:latin typeface="+mn-lt"/>
            </a:endParaRPr>
          </a:p>
        </p:txBody>
      </p:sp>
      <p:pic>
        <p:nvPicPr>
          <p:cNvPr id="1026" name="Picture 2"/>
          <p:cNvPicPr>
            <a:picLocks noChangeAspect="1" noChangeArrowheads="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52800" y="3200400"/>
            <a:ext cx="342827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295400"/>
            <a:ext cx="5257800" cy="4572000"/>
          </a:xfrm>
        </p:spPr>
        <p:txBody>
          <a:bodyPr/>
          <a:lstStyle/>
          <a:p>
            <a:pPr marL="0" indent="0">
              <a:buNone/>
            </a:pPr>
            <a:r>
              <a:rPr lang="en-US" dirty="0"/>
              <a:t>Unfortunately  not.  A diamond’s </a:t>
            </a:r>
            <a:r>
              <a:rPr lang="en-US" dirty="0" smtClean="0"/>
              <a:t>cut </a:t>
            </a:r>
            <a:r>
              <a:rPr lang="en-US" dirty="0"/>
              <a:t>is not the </a:t>
            </a:r>
            <a:r>
              <a:rPr lang="en-US" dirty="0" smtClean="0"/>
              <a:t>most impactful remaining variable.  </a:t>
            </a:r>
            <a:r>
              <a:rPr lang="en-US" dirty="0"/>
              <a:t>Click on continue to find the most impactful </a:t>
            </a:r>
            <a:r>
              <a:rPr lang="en-US" dirty="0" smtClean="0"/>
              <a:t>remaining variable or </a:t>
            </a:r>
            <a:r>
              <a:rPr lang="en-US" dirty="0"/>
              <a:t>retry to guess again.</a:t>
            </a:r>
          </a:p>
          <a:p>
            <a:pPr marL="0" indent="0">
              <a:buNone/>
            </a:pPr>
            <a:endParaRPr lang="en-US" dirty="0"/>
          </a:p>
        </p:txBody>
      </p:sp>
      <p:pic>
        <p:nvPicPr>
          <p:cNvPr id="9218"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0" y="4648200"/>
            <a:ext cx="1951037"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a:hlinkClick r:id="" action="ppaction://hlinkshowjump?jump=previousslid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59830" y="4690269"/>
            <a:ext cx="148748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6112" y="517471"/>
            <a:ext cx="20066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custDataLst>
              <p:tags r:id="rId2"/>
            </p:custDataLst>
          </p:nvPr>
        </p:nvSpPr>
        <p:spPr>
          <a:xfrm>
            <a:off x="762000" y="1066801"/>
            <a:ext cx="8077200" cy="2209800"/>
          </a:xfrm>
        </p:spPr>
        <p:txBody>
          <a:bodyPr/>
          <a:lstStyle/>
          <a:p>
            <a:r>
              <a:rPr lang="en-US" dirty="0"/>
              <a:t>Unfortunately  not.  A diamond’s cut is not the most impactful remaining variable.  Click on continue to find the most impactful remaining variable or retry to guess again.</a:t>
            </a:r>
          </a:p>
          <a:p>
            <a:pPr marL="0" indent="0">
              <a:buNone/>
            </a:pPr>
            <a:endParaRPr lang="en-US" dirty="0"/>
          </a:p>
        </p:txBody>
      </p:sp>
      <p:pic>
        <p:nvPicPr>
          <p:cNvPr id="10242" name="Picture 2">
            <a:hlinkClick r:id="" action="ppaction://hlinkshowjump?jump=next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4651" y="3276600"/>
            <a:ext cx="19510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38800" y="3313906"/>
            <a:ext cx="14874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6365" y="4648200"/>
            <a:ext cx="2319889" cy="185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5032248"/>
          </a:xfrm>
        </p:spPr>
        <p:txBody>
          <a:bodyPr>
            <a:normAutofit fontScale="90000"/>
          </a:bodyPr>
          <a:lstStyle/>
          <a:p>
            <a:pPr>
              <a:defRPr/>
            </a:pPr>
            <a:r>
              <a:rPr lang="en-US" dirty="0" smtClean="0"/>
              <a:t>As it turns out, it is clarity that is the second most impactful variable.  In order to avoid being too technical, let me just say that we can determine this since the coefficients yielded by the model were much greater for clarity than for cut or color.</a:t>
            </a:r>
          </a:p>
        </p:txBody>
      </p:sp>
      <p:pic>
        <p:nvPicPr>
          <p:cNvPr id="11266" name="Picture 2">
            <a:hlinkClick r:id="" action="ppaction://hlinkshowjump?jump=nextslid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10392" y="4953000"/>
            <a:ext cx="19510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lstStyle/>
          <a:p>
            <a:pPr>
              <a:defRPr/>
            </a:pPr>
            <a:r>
              <a:rPr lang="en-US" dirty="0" smtClean="0"/>
              <a:t>Conclusion</a:t>
            </a:r>
          </a:p>
        </p:txBody>
      </p:sp>
      <p:sp>
        <p:nvSpPr>
          <p:cNvPr id="629763" name="Rectangle 3"/>
          <p:cNvSpPr>
            <a:spLocks noGrp="1" noChangeArrowheads="1"/>
          </p:cNvSpPr>
          <p:nvPr>
            <p:ph type="body" sz="half" idx="2"/>
            <p:custDataLst>
              <p:tags r:id="rId3"/>
            </p:custDataLst>
          </p:nvPr>
        </p:nvSpPr>
        <p:spPr>
          <a:xfrm>
            <a:off x="838200" y="1371600"/>
            <a:ext cx="6553200" cy="5140325"/>
          </a:xfrm>
        </p:spPr>
        <p:txBody>
          <a:bodyPr>
            <a:normAutofit/>
          </a:bodyPr>
          <a:lstStyle/>
          <a:p>
            <a:pPr marL="0" indent="0">
              <a:buNone/>
            </a:pPr>
            <a:r>
              <a:rPr lang="en-US" dirty="0" smtClean="0"/>
              <a:t>From all of this we can now determine that the price placed on a diamond is mainly based on its carat and then by its clarity.  As a matter of fact, over 90% of the variability in a diamond’s price can be determined by these two characteristics alone; it turns out the cut and color of the diamond have little to no impact on its price.</a:t>
            </a:r>
          </a:p>
        </p:txBody>
      </p:sp>
      <p:pic>
        <p:nvPicPr>
          <p:cNvPr id="1229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038600"/>
            <a:ext cx="35433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u="sng" dirty="0" smtClean="0"/>
              <a:t>Project Introduction</a:t>
            </a:r>
            <a:endParaRPr lang="en-US" u="sng" dirty="0"/>
          </a:p>
        </p:txBody>
      </p:sp>
      <p:sp>
        <p:nvSpPr>
          <p:cNvPr id="5" name="Content Placeholder 4"/>
          <p:cNvSpPr>
            <a:spLocks noGrp="1"/>
          </p:cNvSpPr>
          <p:nvPr>
            <p:ph idx="1"/>
            <p:custDataLst>
              <p:tags r:id="rId3"/>
            </p:custDataLst>
          </p:nvPr>
        </p:nvSpPr>
        <p:spPr>
          <a:xfrm>
            <a:off x="762000" y="1596413"/>
            <a:ext cx="8077200" cy="4804387"/>
          </a:xfrm>
        </p:spPr>
        <p:txBody>
          <a:bodyPr>
            <a:noAutofit/>
          </a:bodyPr>
          <a:lstStyle/>
          <a:p>
            <a:r>
              <a:rPr lang="en-US" sz="2000" dirty="0" smtClean="0"/>
              <a:t>For the following project, I have created a brief, hypothetical statistical analysis presentation.  The presentation is based off a sample set of 310 diamonds that I have analyzed using JMP statistical software.  The data includes 5 variables for each diamond : the diamond’s cut, color, clarity, carat, and price.   Each of these variables, excluding price, has its own rating system. The purpose of this presentation is to explain how each of these variables determines the price of a diamond.  In a real world application this information could be used to inform a company, investor, etc. how diamonds should be priced in a competitive market. </a:t>
            </a:r>
          </a:p>
          <a:p>
            <a:r>
              <a:rPr lang="en-US" sz="2000" dirty="0" smtClean="0"/>
              <a:t>As this is a short presentation I will not delve too far into the mathematics behind a diamond’s pricing, but rather explain what goes into a diamond’s price and short explanation why.  That being said, let’s get started.</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0997" y="381000"/>
            <a:ext cx="4343403" cy="5410200"/>
          </a:xfrm>
          <a:prstGeom prst="rect">
            <a:avLst/>
          </a:prstGeom>
          <a:noFill/>
        </p:spPr>
        <p:txBody>
          <a:bodyPr wrap="square" rtlCol="0">
            <a:normAutofit fontScale="47500" lnSpcReduction="20000"/>
          </a:bodyPr>
          <a:lstStyle/>
          <a:p>
            <a:r>
              <a:rPr lang="en-US" sz="7200" dirty="0" smtClean="0"/>
              <a:t>After conducting my analysis, I have found a few key factors that really seem to determine the price of each diamond.  For starters, which of the four c’s (cut, color, clarity, and carat) do you think impacts a diamond’s price the most? </a:t>
            </a:r>
            <a:r>
              <a:rPr lang="en-US" sz="5100" dirty="0" smtClean="0"/>
              <a:t>(click on the diamond to select your choice)</a:t>
            </a:r>
            <a:endParaRPr lang="en-US" sz="67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1656" y="-1"/>
            <a:ext cx="7765662" cy="16476125"/>
          </a:xfrm>
          <a:prstGeom prst="rect">
            <a:avLst/>
          </a:prstGeom>
        </p:spPr>
      </p:pic>
      <p:pic>
        <p:nvPicPr>
          <p:cNvPr id="2050" name="Picture 2">
            <a:hlinkClick r:id="rId4" action="ppaction://hlinksldjump"/>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119438"/>
            <a:ext cx="1485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62800" y="4953000"/>
            <a:ext cx="14874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86145" y="2857828"/>
            <a:ext cx="772010" cy="523220"/>
          </a:xfrm>
          <a:prstGeom prst="rect">
            <a:avLst/>
          </a:prstGeom>
          <a:noFill/>
        </p:spPr>
        <p:txBody>
          <a:bodyPr wrap="square" rtlCol="0">
            <a:spAutoFit/>
          </a:bodyPr>
          <a:lstStyle/>
          <a:p>
            <a:r>
              <a:rPr lang="en-US" sz="2800" i="1" dirty="0" smtClean="0"/>
              <a:t>CUT</a:t>
            </a:r>
            <a:endParaRPr lang="en-US" sz="2800" i="1" dirty="0"/>
          </a:p>
        </p:txBody>
      </p:sp>
      <p:grpSp>
        <p:nvGrpSpPr>
          <p:cNvPr id="15" name="Group 14"/>
          <p:cNvGrpSpPr/>
          <p:nvPr/>
        </p:nvGrpSpPr>
        <p:grpSpPr>
          <a:xfrm>
            <a:off x="5027613" y="4773966"/>
            <a:ext cx="1770977" cy="1660172"/>
            <a:chOff x="5027613" y="4773966"/>
            <a:chExt cx="1770977" cy="1660172"/>
          </a:xfrm>
        </p:grpSpPr>
        <p:pic>
          <p:nvPicPr>
            <p:cNvPr id="2052" name="Picture 4">
              <a:hlinkClick r:id="rId8"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027613" y="4953000"/>
              <a:ext cx="14874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45990" y="4773966"/>
              <a:ext cx="1752600" cy="523220"/>
            </a:xfrm>
            <a:prstGeom prst="rect">
              <a:avLst/>
            </a:prstGeom>
            <a:noFill/>
          </p:spPr>
          <p:txBody>
            <a:bodyPr wrap="square" rtlCol="0">
              <a:spAutoFit/>
            </a:bodyPr>
            <a:lstStyle/>
            <a:p>
              <a:r>
                <a:rPr lang="en-US" sz="2800" i="1" dirty="0" smtClean="0"/>
                <a:t>CLARITY</a:t>
              </a:r>
              <a:endParaRPr lang="en-US" sz="2800" i="1" dirty="0"/>
            </a:p>
          </p:txBody>
        </p:sp>
      </p:grpSp>
      <p:grpSp>
        <p:nvGrpSpPr>
          <p:cNvPr id="13" name="Group 12"/>
          <p:cNvGrpSpPr/>
          <p:nvPr/>
        </p:nvGrpSpPr>
        <p:grpSpPr>
          <a:xfrm>
            <a:off x="7162800" y="2857828"/>
            <a:ext cx="1487487" cy="1742748"/>
            <a:chOff x="7162800" y="2857828"/>
            <a:chExt cx="1487487" cy="1742748"/>
          </a:xfrm>
        </p:grpSpPr>
        <p:pic>
          <p:nvPicPr>
            <p:cNvPr id="2051" name="Picture 3">
              <a:hlinkClick r:id="rId9"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62800" y="3119438"/>
              <a:ext cx="14874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78687" y="2857828"/>
              <a:ext cx="1371600" cy="523220"/>
            </a:xfrm>
            <a:prstGeom prst="rect">
              <a:avLst/>
            </a:prstGeom>
            <a:noFill/>
          </p:spPr>
          <p:txBody>
            <a:bodyPr wrap="square" rtlCol="0">
              <a:spAutoFit/>
            </a:bodyPr>
            <a:lstStyle/>
            <a:p>
              <a:r>
                <a:rPr lang="en-US" sz="2800" i="1" dirty="0" smtClean="0"/>
                <a:t>COLOR</a:t>
              </a:r>
              <a:endParaRPr lang="en-US" sz="2800" i="1" dirty="0"/>
            </a:p>
          </p:txBody>
        </p:sp>
      </p:grpSp>
      <p:sp>
        <p:nvSpPr>
          <p:cNvPr id="10" name="TextBox 9"/>
          <p:cNvSpPr txBox="1"/>
          <p:nvPr/>
        </p:nvSpPr>
        <p:spPr>
          <a:xfrm>
            <a:off x="7354887" y="4773966"/>
            <a:ext cx="1219200" cy="523220"/>
          </a:xfrm>
          <a:prstGeom prst="rect">
            <a:avLst/>
          </a:prstGeom>
          <a:noFill/>
        </p:spPr>
        <p:txBody>
          <a:bodyPr wrap="square" rtlCol="0">
            <a:spAutoFit/>
          </a:bodyPr>
          <a:lstStyle/>
          <a:p>
            <a:r>
              <a:rPr lang="en-US" sz="2800" i="1" dirty="0" smtClean="0"/>
              <a:t>CARAT</a:t>
            </a:r>
            <a:endParaRPr lang="en-US" sz="2800" i="1"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6673" y="570809"/>
            <a:ext cx="5206554" cy="4419600"/>
          </a:xfrm>
          <a:prstGeom prst="rect">
            <a:avLst/>
          </a:prstGeom>
          <a:noFill/>
        </p:spPr>
        <p:txBody>
          <a:bodyPr wrap="square" rtlCol="0">
            <a:noAutofit/>
          </a:bodyPr>
          <a:lstStyle/>
          <a:p>
            <a:r>
              <a:rPr lang="en-US" sz="4000" dirty="0" smtClean="0"/>
              <a:t>Unfortunately  not.  A diamond’s cut is not the most impactful variable on a diamond’s price.  Click on continue to find the most impactful or retry to guess again.</a:t>
            </a:r>
            <a:endParaRPr lang="en-US"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grpSp>
        <p:nvGrpSpPr>
          <p:cNvPr id="3" name="Group 2"/>
          <p:cNvGrpSpPr/>
          <p:nvPr/>
        </p:nvGrpSpPr>
        <p:grpSpPr>
          <a:xfrm>
            <a:off x="2133600" y="4883976"/>
            <a:ext cx="1772443" cy="1581221"/>
            <a:chOff x="4533727" y="5151367"/>
            <a:chExt cx="1772443" cy="1581221"/>
          </a:xfrm>
        </p:grpSpPr>
        <p:pic>
          <p:nvPicPr>
            <p:cNvPr id="3074"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76206" y="5257800"/>
              <a:ext cx="1487487"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33727" y="5151367"/>
              <a:ext cx="1772443" cy="523220"/>
            </a:xfrm>
            <a:prstGeom prst="rect">
              <a:avLst/>
            </a:prstGeom>
            <a:noFill/>
          </p:spPr>
          <p:txBody>
            <a:bodyPr wrap="square" rtlCol="0">
              <a:spAutoFit/>
            </a:bodyPr>
            <a:lstStyle/>
            <a:p>
              <a:r>
                <a:rPr lang="en-US" sz="2800" i="1" dirty="0" smtClean="0"/>
                <a:t>CONTINUE</a:t>
              </a:r>
              <a:endParaRPr lang="en-US" sz="2800" i="1" dirty="0"/>
            </a:p>
          </p:txBody>
        </p:sp>
      </p:grpSp>
      <p:pic>
        <p:nvPicPr>
          <p:cNvPr id="3075" name="Picture 3">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57737" y="4883976"/>
            <a:ext cx="14874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762000"/>
            <a:ext cx="5257800" cy="4419600"/>
          </a:xfrm>
          <a:prstGeom prst="rect">
            <a:avLst/>
          </a:prstGeom>
          <a:noFill/>
        </p:spPr>
        <p:txBody>
          <a:bodyPr wrap="square" rtlCol="0">
            <a:normAutofit fontScale="55000" lnSpcReduction="20000"/>
          </a:bodyPr>
          <a:lstStyle/>
          <a:p>
            <a:r>
              <a:rPr lang="en-US" sz="7200" dirty="0"/>
              <a:t>Unfortunately  not.  A diamond’s </a:t>
            </a:r>
            <a:r>
              <a:rPr lang="en-US" sz="7200" dirty="0" smtClean="0"/>
              <a:t>color is not the most impactful </a:t>
            </a:r>
            <a:r>
              <a:rPr lang="en-US" sz="7200" dirty="0"/>
              <a:t>variable on a diamond’s price.  Click on </a:t>
            </a:r>
            <a:r>
              <a:rPr lang="en-US" sz="7200" dirty="0" smtClean="0"/>
              <a:t>continue to </a:t>
            </a:r>
            <a:r>
              <a:rPr lang="en-US" sz="7200" dirty="0"/>
              <a:t>find the most </a:t>
            </a:r>
            <a:r>
              <a:rPr lang="en-US" sz="7200" dirty="0" smtClean="0"/>
              <a:t>impactful or retry to guess again.</a:t>
            </a:r>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pic>
        <p:nvPicPr>
          <p:cNvPr id="4098" name="Picture 2">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10688" y="4952999"/>
            <a:ext cx="19510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477000" y="4995861"/>
            <a:ext cx="1487487"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571387"/>
            <a:ext cx="5638800" cy="5105400"/>
          </a:xfrm>
          <a:prstGeom prst="rect">
            <a:avLst/>
          </a:prstGeom>
          <a:noFill/>
        </p:spPr>
        <p:txBody>
          <a:bodyPr wrap="square" rtlCol="0">
            <a:noAutofit/>
          </a:bodyPr>
          <a:lstStyle/>
          <a:p>
            <a:r>
              <a:rPr lang="en-US" sz="4000" dirty="0"/>
              <a:t>U</a:t>
            </a:r>
            <a:r>
              <a:rPr lang="en-US" sz="4000" dirty="0" smtClean="0"/>
              <a:t>nfortunately  </a:t>
            </a:r>
            <a:r>
              <a:rPr lang="en-US" sz="4000" dirty="0"/>
              <a:t>not.  A diamond’s </a:t>
            </a:r>
            <a:r>
              <a:rPr lang="en-US" sz="4000" dirty="0" smtClean="0"/>
              <a:t>clarity is not the most impactful </a:t>
            </a:r>
            <a:r>
              <a:rPr lang="en-US" sz="4000" dirty="0"/>
              <a:t>variable on a diamond’s price.  Click on </a:t>
            </a:r>
            <a:r>
              <a:rPr lang="en-US" sz="4000" dirty="0" smtClean="0"/>
              <a:t>continue </a:t>
            </a:r>
            <a:r>
              <a:rPr lang="en-US" sz="4000" dirty="0"/>
              <a:t>to find the most </a:t>
            </a:r>
            <a:r>
              <a:rPr lang="en-US" sz="4000" dirty="0" smtClean="0"/>
              <a:t>impactful or retry to guess again.</a:t>
            </a:r>
            <a:endParaRPr lang="en-US"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5122"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542" y="4898231"/>
            <a:ext cx="1951037"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310111" y="4966296"/>
            <a:ext cx="1487488" cy="1497408"/>
            <a:chOff x="10744199" y="2832809"/>
            <a:chExt cx="1487488" cy="1497408"/>
          </a:xfrm>
        </p:grpSpPr>
        <p:pic>
          <p:nvPicPr>
            <p:cNvPr id="5124" name="Picture 4">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744199" y="2849079"/>
              <a:ext cx="14874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916443" y="2832809"/>
              <a:ext cx="1315244" cy="523220"/>
            </a:xfrm>
            <a:prstGeom prst="rect">
              <a:avLst/>
            </a:prstGeom>
            <a:noFill/>
          </p:spPr>
          <p:txBody>
            <a:bodyPr wrap="square" rtlCol="0">
              <a:spAutoFit/>
            </a:bodyPr>
            <a:lstStyle/>
            <a:p>
              <a:r>
                <a:rPr lang="en-US" sz="2800" i="1" dirty="0" smtClean="0"/>
                <a:t>RETRY</a:t>
              </a:r>
              <a:endParaRPr lang="en-US" sz="2800" i="1"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6251448"/>
          </a:xfrm>
        </p:spPr>
        <p:txBody>
          <a:bodyPr>
            <a:normAutofit fontScale="90000"/>
          </a:bodyPr>
          <a:lstStyle/>
          <a:p>
            <a:r>
              <a:rPr lang="en-US" sz="3100" dirty="0" smtClean="0"/>
              <a:t>That’s right, a diamond’s carat increases the price of it more than any other variable by far.  How do we know this?  After formatting the data, I ran a correlation analysis which yields the following table: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Looking at the corresponding values between the column </a:t>
            </a:r>
            <a:r>
              <a:rPr lang="en-US" sz="3100" dirty="0" err="1" smtClean="0"/>
              <a:t>LnPrice</a:t>
            </a:r>
            <a:r>
              <a:rPr lang="en-US" sz="3100" dirty="0" smtClean="0"/>
              <a:t> and the variables </a:t>
            </a:r>
            <a:r>
              <a:rPr lang="en-US" sz="3100" dirty="0" err="1" smtClean="0"/>
              <a:t>LnCarat</a:t>
            </a:r>
            <a:r>
              <a:rPr lang="en-US" sz="3100" dirty="0" smtClean="0"/>
              <a:t>, Dum Cut, Dum Color, and Dum Clarity we can see (circled in red) that the greatest value is between </a:t>
            </a:r>
            <a:r>
              <a:rPr lang="en-US" sz="3100" dirty="0" err="1" smtClean="0"/>
              <a:t>LnCarat</a:t>
            </a:r>
            <a:r>
              <a:rPr lang="en-US" sz="3100" dirty="0" smtClean="0"/>
              <a:t> and </a:t>
            </a:r>
            <a:r>
              <a:rPr lang="en-US" sz="3100" dirty="0" err="1" smtClean="0"/>
              <a:t>LnPrice</a:t>
            </a:r>
            <a:r>
              <a:rPr lang="en-US" sz="3100" dirty="0" smtClean="0"/>
              <a:t>, indicating the most impactful.</a:t>
            </a:r>
            <a:r>
              <a:rPr lang="en-US" dirty="0" smtClean="0"/>
              <a:t/>
            </a:r>
            <a:br>
              <a:rPr lang="en-US" dirty="0" smtClean="0"/>
            </a:br>
            <a:r>
              <a:rPr lang="en-US" dirty="0"/>
              <a:t/>
            </a:r>
            <a:br>
              <a:rPr lang="en-US" dirty="0"/>
            </a:br>
            <a:endParaRPr lang="en-US" dirty="0"/>
          </a:p>
        </p:txBody>
      </p:sp>
      <p:grpSp>
        <p:nvGrpSpPr>
          <p:cNvPr id="5" name="Group 4"/>
          <p:cNvGrpSpPr/>
          <p:nvPr/>
        </p:nvGrpSpPr>
        <p:grpSpPr>
          <a:xfrm>
            <a:off x="1905000" y="2115719"/>
            <a:ext cx="6083300" cy="1387475"/>
            <a:chOff x="8534400" y="2925762"/>
            <a:chExt cx="6083300" cy="1387475"/>
          </a:xfrm>
        </p:grpSpPr>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34400" y="2925762"/>
              <a:ext cx="608330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883942" y="3200400"/>
              <a:ext cx="571500" cy="228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6149" name="Picture 5">
            <a:hlinkClick r:id="" action="ppaction://hlinkshowjump?jump=nextslid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5105400"/>
            <a:ext cx="1951037"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smtClean="0"/>
              <a:t>How else is price determined?</a:t>
            </a:r>
            <a:endParaRPr lang="en-US" dirty="0"/>
          </a:p>
        </p:txBody>
      </p:sp>
      <p:sp>
        <p:nvSpPr>
          <p:cNvPr id="3" name="Content Placeholder 2"/>
          <p:cNvSpPr>
            <a:spLocks noGrp="1"/>
          </p:cNvSpPr>
          <p:nvPr>
            <p:ph sz="half" idx="1"/>
            <p:custDataLst>
              <p:tags r:id="rId3"/>
            </p:custDataLst>
          </p:nvPr>
        </p:nvSpPr>
        <p:spPr>
          <a:xfrm>
            <a:off x="753793" y="1295400"/>
            <a:ext cx="7772400" cy="4525963"/>
          </a:xfrm>
        </p:spPr>
        <p:txBody>
          <a:bodyPr>
            <a:normAutofit/>
          </a:bodyPr>
          <a:lstStyle/>
          <a:p>
            <a:r>
              <a:rPr lang="en-US" sz="3200" dirty="0" smtClean="0"/>
              <a:t>Statistically speaking it is helpful to know that the price and carat of a diamond are strongly related; however, there is more to the price than just the carat.  My next step was to run multiple regression models in JMP in order to find out how the other variables (color, cut, and clarity) impact the price.  To do this I compared price with only color, cut, and clarity.  </a:t>
            </a:r>
          </a:p>
        </p:txBody>
      </p:sp>
      <p:pic>
        <p:nvPicPr>
          <p:cNvPr id="7170" name="Picture 2">
            <a:hlinkClick r:id="" action="ppaction://hlinkshowjump?jump=nextslid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00800" y="5235575"/>
            <a:ext cx="19510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6172200" cy="3581400"/>
          </a:xfrm>
        </p:spPr>
        <p:txBody>
          <a:bodyPr>
            <a:normAutofit/>
          </a:bodyPr>
          <a:lstStyle/>
          <a:p>
            <a:r>
              <a:rPr lang="en-US" sz="4400" b="0" dirty="0" smtClean="0">
                <a:solidFill>
                  <a:schemeClr val="tx1"/>
                </a:solidFill>
              </a:rPr>
              <a:t>After running this model, which of the following do you think has the most impact on a diamond’s price? </a:t>
            </a:r>
            <a:endParaRPr lang="en-US" sz="4400" b="0" dirty="0">
              <a:solidFill>
                <a:schemeClr val="tx1"/>
              </a:solidFill>
            </a:endParaRPr>
          </a:p>
        </p:txBody>
      </p:sp>
      <p:pic>
        <p:nvPicPr>
          <p:cNvPr id="8194" name="Picture 2">
            <a:hlinkClick r:id="" action="ppaction://hlinkshowjump?jump=next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0229" y="1467173"/>
            <a:ext cx="1493837"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10229" y="3001505"/>
            <a:ext cx="14938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10229" y="4800143"/>
            <a:ext cx="1878013"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iamond Analysis&amp;quot;&quot;/&gt;&lt;property id=&quot;20307&quot; value=&quot;259&quot;/&gt;&lt;/object&gt;&lt;object type=&quot;3&quot; unique_id=&quot;10005&quot;&gt;&lt;property id=&quot;20148&quot; value=&quot;5&quot;/&gt;&lt;property id=&quot;20300&quot; value=&quot;Slide 2 - &amp;quot;Project Introduction&amp;quot;&quot;/&gt;&lt;property id=&quot;20307&quot; value=&quot;261&quot;/&gt;&lt;/object&gt;&lt;object type=&quot;3&quot; unique_id=&quot;10006&quot;&gt;&lt;property id=&quot;20148&quot; value=&quot;5&quot;/&gt;&lt;property id=&quot;20300&quot; value=&quot;Slide 3&quot;/&gt;&lt;property id=&quot;20307&quot; value=&quot;281&quot;/&gt;&lt;/object&gt;&lt;object type=&quot;3&quot; unique_id=&quot;10007&quot;&gt;&lt;property id=&quot;20148&quot; value=&quot;5&quot;/&gt;&lt;property id=&quot;20300&quot; value=&quot;Slide 4&quot;/&gt;&lt;property id=&quot;20307&quot; value=&quot;282&quot;/&gt;&lt;/object&gt;&lt;object type=&quot;3&quot; unique_id=&quot;10008&quot;&gt;&lt;property id=&quot;20148&quot; value=&quot;5&quot;/&gt;&lt;property id=&quot;20300&quot; value=&quot;Slide 5&quot;/&gt;&lt;property id=&quot;20307&quot; value=&quot;283&quot;/&gt;&lt;/object&gt;&lt;object type=&quot;3&quot; unique_id=&quot;10009&quot;&gt;&lt;property id=&quot;20148&quot; value=&quot;5&quot;/&gt;&lt;property id=&quot;20300&quot; value=&quot;Slide 6&quot;/&gt;&lt;property id=&quot;20307&quot; value=&quot;284&quot;/&gt;&lt;/object&gt;&lt;object type=&quot;3&quot; unique_id=&quot;10010&quot;&gt;&lt;property id=&quot;20148&quot; value=&quot;5&quot;/&gt;&lt;property id=&quot;20300&quot; value=&quot;Slide 7 - &amp;quot;That’s right, a diamond’s carat increases the price of it more than any other variable by far.  How do we know this&quot;/&gt;&lt;property id=&quot;20307&quot; value=&quot;262&quot;/&gt;&lt;/object&gt;&lt;object type=&quot;3&quot; unique_id=&quot;10011&quot;&gt;&lt;property id=&quot;20148&quot; value=&quot;5&quot;/&gt;&lt;property id=&quot;20300&quot; value=&quot;Slide 8 - &amp;quot;How else is price determined?&amp;quot;&quot;/&gt;&lt;property id=&quot;20307&quot; value=&quot;287&quot;/&gt;&lt;/object&gt;&lt;object type=&quot;3&quot; unique_id=&quot;10012&quot;&gt;&lt;property id=&quot;20148&quot; value=&quot;5&quot;/&gt;&lt;property id=&quot;20300&quot; value=&quot;Slide 9 - &amp;quot;After running this model, which of the following do you think has the most impact on a diamond’s price? &amp;quot;&quot;/&gt;&lt;property id=&quot;20307&quot; value=&quot;286&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 - &amp;quot;As it turns out, it is clarity that is the second most impactful variable.  In order to avoid being too technical,&quot;/&gt;&lt;property id=&quot;20307&quot; value=&quot;269&quot;/&gt;&lt;/object&gt;&lt;object type=&quot;3&quot; unique_id=&quot;10016&quot;&gt;&lt;property id=&quot;20148&quot; value=&quot;5&quot;/&gt;&lt;property id=&quot;20300&quot; value=&quot;Slide 13 - &amp;quot;Conclusion&amp;quot;&quot;/&gt;&lt;property id=&quot;20307&quot; value=&quot;27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6.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7.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8.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682</Words>
  <Application>Microsoft Office PowerPoint</Application>
  <PresentationFormat>On-screen Show (4:3)</PresentationFormat>
  <Paragraphs>42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Training</vt:lpstr>
      <vt:lpstr>Diamond Analysis</vt:lpstr>
      <vt:lpstr>Project Introduction</vt:lpstr>
      <vt:lpstr>PowerPoint Presentation</vt:lpstr>
      <vt:lpstr>PowerPoint Presentation</vt:lpstr>
      <vt:lpstr>PowerPoint Presentation</vt:lpstr>
      <vt:lpstr>PowerPoint Presentation</vt:lpstr>
      <vt:lpstr>That’s right, a diamond’s carat increases the price of it more than any other variable by far.  How do we know this?  After formatting the data, I ran a correlation analysis which yields the following table:     Looking at the corresponding values between the column LnPrice and the variables LnCarat, Dum Cut, Dum Color, and Dum Clarity we can see (circled in red) that the greatest value is between LnCarat and LnPrice, indicating the most impactful.  </vt:lpstr>
      <vt:lpstr>How else is price determined?</vt:lpstr>
      <vt:lpstr>After running this model, which of the following do you think has the most impact on a diamond’s price? </vt:lpstr>
      <vt:lpstr>PowerPoint Presentation</vt:lpstr>
      <vt:lpstr>PowerPoint Presentation</vt:lpstr>
      <vt:lpstr>As it turns out, it is clarity that is the second most impactful variable.  In order to avoid being too technical, let me just say that we can determine this since the coefficients yielded by the model were much greater for clarity than for cut or color.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2012-11-23T21:46:52Z</dcterms:created>
  <dcterms:modified xsi:type="dcterms:W3CDTF">2012-12-06T16:21:26Z</dcterms:modified>
</cp:coreProperties>
</file>