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6"/>
  </p:notesMasterIdLst>
  <p:sldIdLst>
    <p:sldId id="256" r:id="rId2"/>
    <p:sldId id="257" r:id="rId3"/>
    <p:sldId id="272" r:id="rId4"/>
    <p:sldId id="259" r:id="rId5"/>
    <p:sldId id="260" r:id="rId6"/>
    <p:sldId id="261" r:id="rId7"/>
    <p:sldId id="262" r:id="rId8"/>
    <p:sldId id="271" r:id="rId9"/>
    <p:sldId id="263" r:id="rId10"/>
    <p:sldId id="264" r:id="rId11"/>
    <p:sldId id="265" r:id="rId12"/>
    <p:sldId id="266" r:id="rId13"/>
    <p:sldId id="273" r:id="rId14"/>
    <p:sldId id="269" r:id="rId15"/>
  </p:sldIdLst>
  <p:sldSz cx="9144000" cy="5143500" type="screen16x9"/>
  <p:notesSz cx="6858000" cy="9144000"/>
  <p:custDataLst>
    <p:tags r:id="rId17"/>
  </p:custData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8" autoAdjust="0"/>
    <p:restoredTop sz="94660"/>
  </p:normalViewPr>
  <p:slideViewPr>
    <p:cSldViewPr snapToGrid="0" snapToObjects="1">
      <p:cViewPr>
        <p:scale>
          <a:sx n="80" d="100"/>
          <a:sy n="80" d="100"/>
        </p:scale>
        <p:origin x="-102" y="-18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80278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en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1pPr>
            <a:lvl2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2pPr>
            <a:lvl3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3pPr>
            <a:lvl4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4pPr>
            <a:lvl5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5pPr>
            <a:lvl6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6pPr>
            <a:lvl7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7pPr>
            <a:lvl8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8pPr>
            <a:lvl9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1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1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1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1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1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1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lt1"/>
              </a:buClr>
              <a:buSzPct val="100000"/>
              <a:defRPr sz="3000">
                <a:solidFill>
                  <a:schemeClr val="lt1"/>
                </a:solidFill>
              </a:defRPr>
            </a:lvl1pPr>
            <a:lvl2pPr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2pPr>
            <a:lvl3pPr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3pPr>
            <a:lvl4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4pPr>
            <a:lvl5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5pPr>
            <a:lvl6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6pPr>
            <a:lvl7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7pPr>
            <a:lvl8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8pPr>
            <a:lvl9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mc:AlternateContent xmlns:mc="http://schemas.openxmlformats.org/markup-compatibility/2006" xmlns:p14="http://schemas.microsoft.com/office/powerpoint/2010/main">
    <mc:Choice Requires="p14">
      <p:transition spd="slow" p14:dur="41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685800" y="2597675"/>
            <a:ext cx="7772400" cy="12698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Representation of Women in Advertising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614650" y="3938828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By </a:t>
            </a:r>
            <a:r>
              <a:rPr lang="en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Laura </a:t>
            </a:r>
            <a:r>
              <a:rPr lang="en" sz="2800" dirty="0">
                <a:latin typeface="Times New Roman"/>
                <a:ea typeface="Times New Roman"/>
                <a:cs typeface="Times New Roman"/>
                <a:sym typeface="Times New Roman"/>
              </a:rPr>
              <a:t>Epstein</a:t>
            </a:r>
          </a:p>
        </p:txBody>
      </p:sp>
      <p:pic>
        <p:nvPicPr>
          <p:cNvPr id="25" name="Shape 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7300" y="162425"/>
            <a:ext cx="3377124" cy="236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1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447025" y="1465156"/>
            <a:ext cx="4167899" cy="313881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indent="457200" rtl="0">
              <a:spcBef>
                <a:spcPts val="0"/>
              </a:spcBef>
              <a:buNone/>
            </a:pPr>
            <a:endParaRPr lang="en" sz="2400" dirty="0">
              <a:solidFill>
                <a:srgbClr val="F3F3F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1800" dirty="0" smtClean="0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en-US" sz="1800" dirty="0" err="1" smtClean="0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ultural</a:t>
            </a:r>
            <a:r>
              <a:rPr lang="en-US" sz="1800" dirty="0" smtClean="0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shift in body ideals</a:t>
            </a:r>
            <a:endParaRPr lang="en-US" sz="1800" dirty="0" smtClean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-US" sz="1800" dirty="0" smtClean="0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1960s </a:t>
            </a:r>
            <a:r>
              <a:rPr lang="en-US" sz="1800" dirty="0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lang="en" sz="1800" dirty="0" smtClean="0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ashion </a:t>
            </a:r>
            <a:r>
              <a:rPr lang="en" sz="1800" dirty="0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magazines became new hit.  </a:t>
            </a:r>
          </a:p>
          <a:p>
            <a:pPr marL="457200" lvl="0" indent="-3429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1800" dirty="0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Twiggy became the new icon for women</a:t>
            </a:r>
          </a:p>
          <a:p>
            <a:pPr marL="457200" lvl="0" indent="-342900" rtl="0">
              <a:spcBef>
                <a:spcPts val="0"/>
              </a:spcBef>
              <a:buClr>
                <a:srgbClr val="F3F3F3"/>
              </a:buClr>
              <a:buSzPct val="100000"/>
              <a:buFont typeface="Arial"/>
              <a:buChar char="●"/>
            </a:pPr>
            <a:r>
              <a:rPr lang="en-US" sz="1800" dirty="0" smtClean="0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Having an iconic figure with such rare body proportions in the media, women began feeling self conscious that their bodies did not look like hers</a:t>
            </a:r>
          </a:p>
          <a:p>
            <a:pPr marL="457200" lvl="0" indent="-342900" rtl="0">
              <a:spcBef>
                <a:spcPts val="0"/>
              </a:spcBef>
              <a:buClr>
                <a:srgbClr val="F3F3F3"/>
              </a:buClr>
              <a:buSzPct val="100000"/>
              <a:buFont typeface="Arial"/>
              <a:buChar char="●"/>
            </a:pPr>
            <a:endParaRPr lang="en-US" sz="1800" dirty="0" smtClean="0">
              <a:solidFill>
                <a:srgbClr val="F3F3F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rtl="0">
              <a:spcBef>
                <a:spcPts val="0"/>
              </a:spcBef>
              <a:buClr>
                <a:srgbClr val="F3F3F3"/>
              </a:buClr>
              <a:buSzPct val="100000"/>
              <a:buFont typeface="Arial"/>
              <a:buChar char="●"/>
            </a:pPr>
            <a:endParaRPr lang="en" sz="1800" dirty="0">
              <a:solidFill>
                <a:srgbClr val="F3F3F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4253" y="1786024"/>
            <a:ext cx="2844572" cy="2630333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/>
          <p:nvPr/>
        </p:nvSpPr>
        <p:spPr>
          <a:xfrm>
            <a:off x="8374361" y="3291645"/>
            <a:ext cx="769639" cy="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Twiggy</a:t>
            </a:r>
          </a:p>
        </p:txBody>
      </p:sp>
      <p:sp>
        <p:nvSpPr>
          <p:cNvPr id="3" name="Rectangle 2"/>
          <p:cNvSpPr/>
          <p:nvPr/>
        </p:nvSpPr>
        <p:spPr>
          <a:xfrm>
            <a:off x="899413" y="564535"/>
            <a:ext cx="21103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1960s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3" descr="6a00d83451ccbc69e2014e8743f845970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458" y="281170"/>
            <a:ext cx="2167542" cy="3010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1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264525" y="1200150"/>
            <a:ext cx="8660699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 sz="18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Anorexia among adolescent girls has doubled every decade since the </a:t>
            </a:r>
            <a:r>
              <a:rPr lang="en" sz="18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1950s</a:t>
            </a:r>
            <a:r>
              <a:rPr lang="en-US" sz="18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lang="en" sz="18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 sz="18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Up to 24 million people of all ages and genders suffer from an eating disorder (anorexia, bulimia and binge eating disorder) in the U.S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  <a:buNone/>
            </a:pPr>
            <a:endParaRPr sz="18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6100" y="2983840"/>
            <a:ext cx="2673949" cy="1781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8974" y="2378250"/>
            <a:ext cx="1785074" cy="260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50200" y="2772599"/>
            <a:ext cx="1136600" cy="199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06314" y="2595407"/>
            <a:ext cx="1557524" cy="217331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438554" y="276820"/>
            <a:ext cx="39950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Present Day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1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457200" y="808383"/>
            <a:ext cx="4077275" cy="374597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ct val="61111"/>
            </a:pPr>
            <a:r>
              <a:rPr lang="en" sz="18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Eating disorders have the highest mortality rate of any mental </a:t>
            </a:r>
            <a:r>
              <a:rPr lang="en" sz="18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illness</a:t>
            </a:r>
            <a:r>
              <a:rPr lang="en-US" sz="18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en-US" sz="18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ct val="61111"/>
            </a:pPr>
            <a:endParaRPr lang="en" sz="18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ct val="61111"/>
            </a:pPr>
            <a:r>
              <a:rPr lang="en" sz="18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body type portrayed in advertising as the ideal is possessed naturally by only 5% of American females.</a:t>
            </a:r>
            <a:endParaRPr lang="en-US" sz="18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ct val="61111"/>
            </a:pPr>
            <a:endParaRPr lang="en-US" sz="18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ct val="61111"/>
            </a:pPr>
            <a:r>
              <a:rPr lang="en-US" sz="18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47</a:t>
            </a:r>
            <a:r>
              <a:rPr lang="en" sz="1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% of girls in 5th-12th grade reported wanting to lose weight because of magazine </a:t>
            </a:r>
            <a:r>
              <a:rPr lang="en" sz="18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pictures</a:t>
            </a:r>
            <a:r>
              <a:rPr lang="en-US" sz="18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en" sz="1800" dirty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b="1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3770" y="1220449"/>
            <a:ext cx="4216381" cy="28477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1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67733"/>
            <a:ext cx="9143999" cy="17543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114300">
                    <a:prstClr val="black"/>
                  </a:innerShdw>
                </a:effectLst>
              </a:rPr>
              <a:t>Who can 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114300">
                    <a:prstClr val="black"/>
                  </a:innerShdw>
                </a:effectLst>
              </a:rPr>
              <a:t>c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114300">
                    <a:prstClr val="black"/>
                  </a:innerShdw>
                </a:effectLst>
              </a:rPr>
              <a:t>ontribute to solving these issues?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70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1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457200" y="957761"/>
            <a:ext cx="8229600" cy="259830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1800" dirty="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Until </a:t>
            </a:r>
            <a:r>
              <a:rPr lang="en-US" sz="1800" dirty="0" smtClean="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lang="en" sz="1800" dirty="0" smtClean="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1950s</a:t>
            </a:r>
            <a:r>
              <a:rPr lang="en" sz="1800" dirty="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key employees of ad agencies </a:t>
            </a:r>
          </a:p>
          <a:p>
            <a:pPr lvl="0" indent="45720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dirty="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were white, protestant men (Women were secretaries/receptionists</a:t>
            </a:r>
            <a:r>
              <a:rPr lang="en" sz="1800" dirty="0" smtClean="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en-US" sz="1800" dirty="0" smtClean="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en" sz="1800" dirty="0"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rtl="0">
              <a:spcBef>
                <a:spcPts val="0"/>
              </a:spcBef>
              <a:buClr>
                <a:srgbClr val="EFEFEF"/>
              </a:buClr>
              <a:buSzPct val="100000"/>
              <a:buFont typeface="Arial"/>
              <a:buChar char="●"/>
            </a:pP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It 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w</a:t>
            </a:r>
            <a:r>
              <a:rPr lang="en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asn’t </a:t>
            </a:r>
            <a:r>
              <a:rPr lang="en" sz="1800" dirty="0">
                <a:latin typeface="Times New Roman"/>
                <a:ea typeface="Times New Roman"/>
                <a:cs typeface="Times New Roman"/>
                <a:sym typeface="Times New Roman"/>
              </a:rPr>
              <a:t>until 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lang="en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rebirth </a:t>
            </a:r>
            <a:r>
              <a:rPr lang="en" sz="1800" dirty="0">
                <a:latin typeface="Times New Roman"/>
                <a:ea typeface="Times New Roman"/>
                <a:cs typeface="Times New Roman"/>
                <a:sym typeface="Times New Roman"/>
              </a:rPr>
              <a:t>of feminism in 1970s that advertising began employing women in decision-making and creative roles in the </a:t>
            </a:r>
            <a:r>
              <a:rPr lang="en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industry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en"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1800" dirty="0">
                <a:latin typeface="Times New Roman"/>
                <a:ea typeface="Times New Roman"/>
                <a:cs typeface="Times New Roman"/>
                <a:sym typeface="Times New Roman"/>
              </a:rPr>
              <a:t>Today more than 50% of the employees in US ad agencies are </a:t>
            </a:r>
            <a:r>
              <a:rPr lang="en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women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en"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-US" sz="1800" b="1" i="1" dirty="0" smtClean="0">
                <a:solidFill>
                  <a:srgbClr val="FF40C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must r</a:t>
            </a:r>
            <a:r>
              <a:rPr lang="en" sz="1800" b="1" i="1" dirty="0" smtClean="0">
                <a:solidFill>
                  <a:srgbClr val="FF40C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ecognize </a:t>
            </a:r>
            <a:r>
              <a:rPr lang="en" sz="1800" b="1" i="1" dirty="0">
                <a:solidFill>
                  <a:srgbClr val="FF40C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 women are now in the position to determine the direction the media/advertising industries portray </a:t>
            </a:r>
            <a:r>
              <a:rPr lang="en" sz="1800" b="1" i="1" dirty="0" smtClean="0">
                <a:solidFill>
                  <a:srgbClr val="FF40C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women</a:t>
            </a:r>
            <a:r>
              <a:rPr lang="en-US" sz="1800" b="1" i="1" dirty="0" smtClean="0">
                <a:solidFill>
                  <a:srgbClr val="FF40C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en" sz="1800" b="1" i="1" dirty="0">
              <a:solidFill>
                <a:srgbClr val="FF40C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spcBef>
                <a:spcPts val="0"/>
              </a:spcBef>
              <a:buNone/>
            </a:pPr>
            <a:endParaRPr dirty="0">
              <a:solidFill>
                <a:srgbClr val="FF0000"/>
              </a:solidFill>
            </a:endParaRPr>
          </a:p>
        </p:txBody>
      </p:sp>
      <p:pic>
        <p:nvPicPr>
          <p:cNvPr id="4" name="Picture 3" descr="boy-and-girl-stick-figure-red-m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98451"/>
            <a:ext cx="1056721" cy="1140952"/>
          </a:xfrm>
          <a:prstGeom prst="rect">
            <a:avLst/>
          </a:prstGeom>
        </p:spPr>
      </p:pic>
      <p:pic>
        <p:nvPicPr>
          <p:cNvPr id="5" name="Picture 4" descr="boy-and-girl-stick-figure-red-m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053" y="3844550"/>
            <a:ext cx="1056721" cy="1140952"/>
          </a:xfrm>
          <a:prstGeom prst="rect">
            <a:avLst/>
          </a:prstGeom>
        </p:spPr>
      </p:pic>
      <p:pic>
        <p:nvPicPr>
          <p:cNvPr id="6" name="Picture 5" descr="boy-and-girl-stick-figure-red-m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416" y="3814787"/>
            <a:ext cx="1056721" cy="1140952"/>
          </a:xfrm>
          <a:prstGeom prst="rect">
            <a:avLst/>
          </a:prstGeom>
        </p:spPr>
      </p:pic>
      <p:pic>
        <p:nvPicPr>
          <p:cNvPr id="7" name="Picture 6" descr="boy-and-girl-stick-figure-red-m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868" y="3860886"/>
            <a:ext cx="1056721" cy="1140952"/>
          </a:xfrm>
          <a:prstGeom prst="rect">
            <a:avLst/>
          </a:prstGeom>
        </p:spPr>
      </p:pic>
      <p:pic>
        <p:nvPicPr>
          <p:cNvPr id="8" name="Picture 7" descr="boy-and-girl-stick-figure-red-m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332" y="3844550"/>
            <a:ext cx="1056721" cy="1140952"/>
          </a:xfrm>
          <a:prstGeom prst="rect">
            <a:avLst/>
          </a:prstGeom>
        </p:spPr>
      </p:pic>
      <p:pic>
        <p:nvPicPr>
          <p:cNvPr id="9" name="Picture 8" descr="boy-and-girl-stick-figure-red-m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979" y="3844550"/>
            <a:ext cx="1056721" cy="1140952"/>
          </a:xfrm>
          <a:prstGeom prst="rect">
            <a:avLst/>
          </a:prstGeom>
        </p:spPr>
      </p:pic>
      <p:pic>
        <p:nvPicPr>
          <p:cNvPr id="10" name="Picture 9" descr="boy-and-girl-stick-figure-red-m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833" y="3814787"/>
            <a:ext cx="1056721" cy="11409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1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subTitle" idx="1"/>
          </p:nvPr>
        </p:nvSpPr>
        <p:spPr>
          <a:xfrm>
            <a:off x="627025" y="1419446"/>
            <a:ext cx="7772400" cy="1656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While advertising has progressed socially since the 1950s by frequently portraying women as equally capable to men, it has regressed in terms of its distortion of the female physique.</a:t>
            </a:r>
          </a:p>
          <a:p>
            <a:pPr lvl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dirty="0">
              <a:solidFill>
                <a:srgbClr val="22222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1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3" y="259762"/>
            <a:ext cx="9057407" cy="1568184"/>
          </a:xfrm>
        </p:spPr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Social Depiction of Women in Advertising</a:t>
            </a:r>
            <a:br>
              <a:rPr lang="en-US" dirty="0">
                <a:latin typeface="Times New Roman"/>
                <a:cs typeface="Times New Roman"/>
              </a:rPr>
            </a:b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5062" y="1744141"/>
            <a:ext cx="1105787" cy="75837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  <a:hlinkClick r:id="" action="ppaction://hlinkshowjump?jump=nextslide"/>
              </a:rPr>
              <a:t>1940s</a:t>
            </a:r>
            <a:endParaRPr lang="en-US" dirty="0" smtClean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53203" y="2880647"/>
            <a:ext cx="1199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/>
                <a:cs typeface="Times New Roman"/>
                <a:hlinkClick r:id="rId2" action="ppaction://hlinksldjump"/>
              </a:rPr>
              <a:t>1950s</a:t>
            </a:r>
            <a:endParaRPr lang="en-US" sz="3000" dirty="0">
              <a:latin typeface="Times New Roman"/>
              <a:cs typeface="Times New Roman"/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26842" y="1752775"/>
            <a:ext cx="20779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/>
                <a:cs typeface="Times New Roman"/>
                <a:hlinkClick r:id="rId3" action="ppaction://hlinksldjump"/>
              </a:rPr>
              <a:t>Present day</a:t>
            </a:r>
            <a:endParaRPr lang="en-US" sz="3000" dirty="0">
              <a:latin typeface="Times New Roman"/>
              <a:cs typeface="Times New Roman"/>
            </a:endParaRPr>
          </a:p>
          <a:p>
            <a:endParaRPr lang="en-US" dirty="0"/>
          </a:p>
        </p:txBody>
      </p:sp>
      <p:pic>
        <p:nvPicPr>
          <p:cNvPr id="15" name="Picture 14" descr="Double_arrow_symbol_-_red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42096" y="-789676"/>
            <a:ext cx="897671" cy="677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79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1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262316" y="1683763"/>
            <a:ext cx="4777499" cy="2416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18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World </a:t>
            </a:r>
            <a:r>
              <a:rPr lang="en" sz="18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War II  </a:t>
            </a:r>
          </a:p>
          <a:p>
            <a:pPr marL="457200" lvl="0" indent="-3429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18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 overseas at war;</a:t>
            </a:r>
          </a:p>
          <a:p>
            <a:pPr marL="0" lvl="0" indent="457200" rtl="0">
              <a:spcBef>
                <a:spcPts val="0"/>
              </a:spcBef>
              <a:buNone/>
            </a:pPr>
            <a:r>
              <a:rPr lang="en" sz="18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lack	of workers at home in US</a:t>
            </a:r>
          </a:p>
          <a:p>
            <a:pPr marL="457200" lvl="0" indent="-3429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 sz="18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Government </a:t>
            </a:r>
            <a:r>
              <a:rPr lang="en" sz="18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used ads to </a:t>
            </a:r>
            <a:r>
              <a:rPr lang="en" sz="18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persuade </a:t>
            </a:r>
            <a:r>
              <a:rPr lang="en" sz="18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women to join the workforce </a:t>
            </a:r>
          </a:p>
          <a:p>
            <a:pPr lvl="0" rtl="0">
              <a:spcBef>
                <a:spcPts val="0"/>
              </a:spcBef>
              <a:buNone/>
            </a:pPr>
            <a:endParaRPr sz="18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8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spcBef>
                <a:spcPts val="0"/>
              </a:spcBef>
              <a:buNone/>
            </a:pPr>
            <a:endParaRPr sz="1800" dirty="0">
              <a:solidFill>
                <a:srgbClr val="F3F3F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5" name="Shape 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7008" y="1268772"/>
            <a:ext cx="4042213" cy="2823224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Shape 46"/>
          <p:cNvSpPr txBox="1"/>
          <p:nvPr/>
        </p:nvSpPr>
        <p:spPr>
          <a:xfrm>
            <a:off x="7170775" y="4091996"/>
            <a:ext cx="1788446" cy="4393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Rosie the Riveter</a:t>
            </a:r>
          </a:p>
        </p:txBody>
      </p:sp>
      <p:sp>
        <p:nvSpPr>
          <p:cNvPr id="2" name="Rectangle 1"/>
          <p:cNvSpPr/>
          <p:nvPr/>
        </p:nvSpPr>
        <p:spPr>
          <a:xfrm>
            <a:off x="540730" y="529576"/>
            <a:ext cx="21103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1940s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1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50625" y="591430"/>
            <a:ext cx="7237800" cy="197789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indent="457200" rtl="0">
              <a:spcBef>
                <a:spcPts val="0"/>
              </a:spcBef>
              <a:buNone/>
            </a:pPr>
            <a:r>
              <a:rPr lang="en" sz="24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</a:p>
          <a:p>
            <a:pPr marL="457200" lvl="0" indent="-3429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18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en-US" sz="1800" dirty="0" err="1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omplete</a:t>
            </a:r>
            <a:r>
              <a:rPr lang="en-US" sz="18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reversal of social advance in 1950s</a:t>
            </a:r>
          </a:p>
          <a:p>
            <a:pPr marL="457200" lvl="0" indent="-3429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18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 </a:t>
            </a:r>
            <a:r>
              <a:rPr lang="en" sz="18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came back from war</a:t>
            </a:r>
          </a:p>
          <a:p>
            <a:pPr marL="457200" lvl="0" indent="-3429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18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Rise in traditional family values</a:t>
            </a:r>
          </a:p>
          <a:p>
            <a:pPr marL="457200" lvl="0" indent="-3429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18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Ads showed women happily returning to the house </a:t>
            </a:r>
          </a:p>
          <a:p>
            <a:pPr marL="457200" lvl="0" indent="-3429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18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Ads </a:t>
            </a:r>
            <a:r>
              <a:rPr lang="en-US" sz="18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women </a:t>
            </a:r>
            <a:r>
              <a:rPr lang="en" sz="18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</a:t>
            </a:r>
            <a:r>
              <a:rPr lang="en" sz="18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kitchen or caring for the family 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52" name="Shape 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6900" y="-3"/>
            <a:ext cx="2247100" cy="2956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Shape 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3110" y="2569326"/>
            <a:ext cx="2723700" cy="2183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6" y="2857638"/>
            <a:ext cx="2408719" cy="228586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98377" y="129765"/>
            <a:ext cx="21103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1950s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1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Shape 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725" y="190500"/>
            <a:ext cx="3333750" cy="47625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Shape 60"/>
          <p:cNvSpPr txBox="1"/>
          <p:nvPr/>
        </p:nvSpPr>
        <p:spPr>
          <a:xfrm>
            <a:off x="1103250" y="1306325"/>
            <a:ext cx="1371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61" name="Shape 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2850" y="548899"/>
            <a:ext cx="4186949" cy="4138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1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457200" y="1687400"/>
            <a:ext cx="5479200" cy="863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" y="1606075"/>
            <a:ext cx="2632500" cy="353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11500" y="1611115"/>
            <a:ext cx="2632499" cy="3532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07425" y="1526749"/>
            <a:ext cx="1777374" cy="361674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617841" y="311557"/>
            <a:ext cx="35501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Present </a:t>
            </a:r>
            <a:r>
              <a:rPr lang="en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Day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1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7"/>
            <a:ext cx="8229600" cy="1140929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Physical Depiction of Women in Advertising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2758" y="2043681"/>
            <a:ext cx="1404075" cy="672614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  <a:hlinkClick r:id="" action="ppaction://hlinkshowjump?jump=nextslide"/>
              </a:rPr>
              <a:t>1950s</a:t>
            </a:r>
            <a:endParaRPr lang="en-US" dirty="0" smtClean="0">
              <a:latin typeface="Times New Roman"/>
              <a:cs typeface="Times New Roman"/>
            </a:endParaRPr>
          </a:p>
        </p:txBody>
      </p:sp>
      <p:pic>
        <p:nvPicPr>
          <p:cNvPr id="4" name="Picture 3" descr="Double_arrow_symbol_-_red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38176" y="-537392"/>
            <a:ext cx="897671" cy="6772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06408" y="2976710"/>
            <a:ext cx="1240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/>
                <a:cs typeface="Times New Roman"/>
                <a:hlinkClick r:id="rId3" action="ppaction://hlinksldjump"/>
              </a:rPr>
              <a:t>1960s</a:t>
            </a:r>
            <a:endParaRPr lang="en-US" sz="3000" dirty="0">
              <a:latin typeface="Times New Roman"/>
              <a:cs typeface="Times New Roman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63323" y="2094202"/>
            <a:ext cx="2210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/>
                <a:cs typeface="Times New Roman"/>
                <a:hlinkClick r:id="rId4" action="ppaction://hlinksldjump"/>
              </a:rPr>
              <a:t>Present Day</a:t>
            </a:r>
            <a:endParaRPr lang="en-US" sz="3000" dirty="0">
              <a:latin typeface="Times New Roman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73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1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215800" y="1291350"/>
            <a:ext cx="5082600" cy="313952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indent="457200" rtl="0">
              <a:spcBef>
                <a:spcPts val="0"/>
              </a:spcBef>
              <a:buNone/>
            </a:pPr>
            <a:endParaRPr lang="en" sz="2400" b="1" u="sng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 sz="18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 WWII</a:t>
            </a:r>
          </a:p>
          <a:p>
            <a:pPr marL="457200" lvl="0" indent="-3429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 sz="18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 coming home brought back ideals of “feminine beauty that </a:t>
            </a:r>
            <a:r>
              <a:rPr lang="en" sz="18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emphasize </a:t>
            </a:r>
            <a:r>
              <a:rPr lang="en" sz="18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womanly bodies”</a:t>
            </a:r>
          </a:p>
          <a:p>
            <a:pPr marL="457200" lvl="0" indent="-3429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18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Wide hipped women who were robust/able to bear children </a:t>
            </a:r>
            <a:r>
              <a:rPr lang="en-US" sz="18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</a:t>
            </a:r>
            <a:r>
              <a:rPr lang="en" sz="18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considered </a:t>
            </a:r>
            <a:r>
              <a:rPr lang="en" sz="18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attractive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endParaRPr sz="18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endParaRPr sz="18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endParaRPr sz="18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endParaRPr sz="1800" dirty="0">
              <a:solidFill>
                <a:srgbClr val="F3F3F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dirty="0">
              <a:solidFill>
                <a:srgbClr val="F3F3F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2150" y="685799"/>
            <a:ext cx="1376750" cy="203725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 txBox="1"/>
          <p:nvPr/>
        </p:nvSpPr>
        <p:spPr>
          <a:xfrm>
            <a:off x="5503222" y="2719849"/>
            <a:ext cx="1243901" cy="5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Marilyn Monroe</a:t>
            </a:r>
          </a:p>
        </p:txBody>
      </p:sp>
      <p:pic>
        <p:nvPicPr>
          <p:cNvPr id="79" name="Shape 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00900" y="1372723"/>
            <a:ext cx="1590199" cy="338482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997669" y="4787873"/>
            <a:ext cx="862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1950 ad</a:t>
            </a:r>
            <a:endParaRPr lang="en-US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9201" y="449393"/>
            <a:ext cx="21103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1950s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1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Representation of Women in Advertising&amp;quot;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 - &amp;quot;Social Depiction of Women in Advertising&amp;#x0D;&amp;#x0A;&amp;quot;&quot;/&gt;&lt;property id=&quot;20307&quot; value=&quot;272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61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 - &amp;quot;Physical Depiction of Women in Advertising&amp;quot;&quot;/&gt;&lt;property id=&quot;20307&quot; value=&quot;271&quot;/&gt;&lt;/object&gt;&lt;object type=&quot;3&quot; unique_id=&quot;10011&quot;&gt;&lt;property id=&quot;20148&quot; value=&quot;5&quot;/&gt;&lt;property id=&quot;20300&quot; value=&quot;Slide 9&quot;/&gt;&lt;property id=&quot;20307&quot; value=&quot;263&quot;/&gt;&lt;/object&gt;&lt;object type=&quot;3&quot; unique_id=&quot;10012&quot;&gt;&lt;property id=&quot;20148&quot; value=&quot;5&quot;/&gt;&lt;property id=&quot;20300&quot; value=&quot;Slide 10&quot;/&gt;&lt;property id=&quot;20307&quot; value=&quot;264&quot;/&gt;&lt;/object&gt;&lt;object type=&quot;3&quot; unique_id=&quot;10013&quot;&gt;&lt;property id=&quot;20148&quot; value=&quot;5&quot;/&gt;&lt;property id=&quot;20300&quot; value=&quot;Slide 11&quot;/&gt;&lt;property id=&quot;20307&quot; value=&quot;265&quot;/&gt;&lt;/object&gt;&lt;object type=&quot;3&quot; unique_id=&quot;10014&quot;&gt;&lt;property id=&quot;20148&quot; value=&quot;5&quot;/&gt;&lt;property id=&quot;20300&quot; value=&quot;Slide 12&quot;/&gt;&lt;property id=&quot;20307&quot; value=&quot;266&quot;/&gt;&lt;/object&gt;&lt;object type=&quot;3&quot; unique_id=&quot;10015&quot;&gt;&lt;property id=&quot;20148&quot; value=&quot;5&quot;/&gt;&lt;property id=&quot;20300&quot; value=&quot;Slide 13&quot;/&gt;&lt;property id=&quot;20307&quot; value=&quot;273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/object&gt;&lt;object type=&quot;8&quot; unique_id=&quot;10032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simple-dark">
  <a:themeElements>
    <a:clrScheme name="Custom 345">
      <a:dk1>
        <a:srgbClr val="000000"/>
      </a:dk1>
      <a:lt1>
        <a:srgbClr val="FFFFFF"/>
      </a:lt1>
      <a:dk2>
        <a:srgbClr val="4C4C4C"/>
      </a:dk2>
      <a:lt2>
        <a:srgbClr val="CCCCCC"/>
      </a:lt2>
      <a:accent1>
        <a:srgbClr val="89B4B8"/>
      </a:accent1>
      <a:accent2>
        <a:srgbClr val="AFA6CA"/>
      </a:accent2>
      <a:accent3>
        <a:srgbClr val="A5B492"/>
      </a:accent3>
      <a:accent4>
        <a:srgbClr val="E8CD6D"/>
      </a:accent4>
      <a:accent5>
        <a:srgbClr val="F4A447"/>
      </a:accent5>
      <a:accent6>
        <a:srgbClr val="D09D94"/>
      </a:accent6>
      <a:hlink>
        <a:srgbClr val="5EA7AA"/>
      </a:hlink>
      <a:folHlink>
        <a:srgbClr val="A295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1566</TotalTime>
  <Words>337</Words>
  <Application>Microsoft Office PowerPoint</Application>
  <PresentationFormat>On-screen Show (16:9)</PresentationFormat>
  <Paragraphs>59</Paragraphs>
  <Slides>14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simple-dark</vt:lpstr>
      <vt:lpstr>Representation of Women in Advertising</vt:lpstr>
      <vt:lpstr>PowerPoint Presentation</vt:lpstr>
      <vt:lpstr>Social Depiction of Women in Advertising </vt:lpstr>
      <vt:lpstr>PowerPoint Presentation</vt:lpstr>
      <vt:lpstr>PowerPoint Presentation</vt:lpstr>
      <vt:lpstr>PowerPoint Presentation</vt:lpstr>
      <vt:lpstr>PowerPoint Presentation</vt:lpstr>
      <vt:lpstr>Physical Depiction of Women in Advertising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Representation of Women in Advertising</dc:title>
  <dc:creator>Fred</dc:creator>
  <cp:lastModifiedBy>Fred Hofstetter</cp:lastModifiedBy>
  <cp:revision>27</cp:revision>
  <dcterms:modified xsi:type="dcterms:W3CDTF">2015-07-13T21:14:36Z</dcterms:modified>
</cp:coreProperties>
</file>