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05" r:id="rId2"/>
    <p:sldId id="327" r:id="rId3"/>
    <p:sldId id="328" r:id="rId4"/>
    <p:sldId id="329" r:id="rId5"/>
    <p:sldId id="330" r:id="rId6"/>
    <p:sldId id="331" r:id="rId7"/>
    <p:sldId id="333" r:id="rId8"/>
    <p:sldId id="332" r:id="rId9"/>
    <p:sldId id="334" r:id="rId10"/>
    <p:sldId id="335" r:id="rId11"/>
    <p:sldId id="336" r:id="rId12"/>
    <p:sldId id="337" r:id="rId13"/>
    <p:sldId id="338" r:id="rId14"/>
    <p:sldId id="339" r:id="rId15"/>
    <p:sldId id="340" r:id="rId16"/>
    <p:sldId id="341" r:id="rId17"/>
    <p:sldId id="366" r:id="rId18"/>
    <p:sldId id="369" r:id="rId19"/>
    <p:sldId id="370" r:id="rId20"/>
    <p:sldId id="367" r:id="rId21"/>
    <p:sldId id="368" r:id="rId22"/>
    <p:sldId id="375" r:id="rId23"/>
    <p:sldId id="376" r:id="rId24"/>
    <p:sldId id="377" r:id="rId25"/>
    <p:sldId id="378" r:id="rId26"/>
    <p:sldId id="371" r:id="rId27"/>
    <p:sldId id="379" r:id="rId28"/>
    <p:sldId id="380" r:id="rId29"/>
    <p:sldId id="385" r:id="rId30"/>
    <p:sldId id="386" r:id="rId31"/>
    <p:sldId id="387" r:id="rId32"/>
    <p:sldId id="388" r:id="rId33"/>
    <p:sldId id="372" r:id="rId34"/>
    <p:sldId id="381" r:id="rId35"/>
    <p:sldId id="382" r:id="rId36"/>
    <p:sldId id="383"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42" r:id="rId61"/>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1E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4" autoAdjust="0"/>
    <p:restoredTop sz="94728" autoAdjust="0"/>
  </p:normalViewPr>
  <p:slideViewPr>
    <p:cSldViewPr snapToGrid="0">
      <p:cViewPr>
        <p:scale>
          <a:sx n="75" d="100"/>
          <a:sy n="75" d="100"/>
        </p:scale>
        <p:origin x="-408" y="-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6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a:defRPr sz="1200"/>
            </a:lvl1pPr>
          </a:lstStyle>
          <a:p>
            <a:endParaRPr lang="en-US"/>
          </a:p>
        </p:txBody>
      </p:sp>
      <p:sp>
        <p:nvSpPr>
          <p:cNvPr id="74755"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a:defRPr sz="1200"/>
            </a:lvl1pPr>
          </a:lstStyle>
          <a:p>
            <a:endParaRPr lang="en-US"/>
          </a:p>
        </p:txBody>
      </p:sp>
      <p:sp>
        <p:nvSpPr>
          <p:cNvPr id="74756"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a:defRPr sz="1200"/>
            </a:lvl1pPr>
          </a:lstStyle>
          <a:p>
            <a:endParaRPr lang="en-US"/>
          </a:p>
        </p:txBody>
      </p:sp>
      <p:sp>
        <p:nvSpPr>
          <p:cNvPr id="74757"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a:defRPr sz="1200"/>
            </a:lvl1pPr>
          </a:lstStyle>
          <a:p>
            <a:fld id="{FFEFD0CA-A945-44B5-908D-6764056EAF0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a:defRPr sz="1200"/>
            </a:lvl1pPr>
          </a:lstStyle>
          <a:p>
            <a:endParaRPr lang="en-US"/>
          </a:p>
        </p:txBody>
      </p:sp>
      <p:sp>
        <p:nvSpPr>
          <p:cNvPr id="12291"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a:defRPr sz="1200"/>
            </a:lvl1pPr>
          </a:lstStyle>
          <a:p>
            <a:endParaRPr lang="en-US"/>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a:defRPr sz="1200"/>
            </a:lvl1pPr>
          </a:lstStyle>
          <a:p>
            <a:endParaRPr lang="en-US"/>
          </a:p>
        </p:txBody>
      </p:sp>
      <p:sp>
        <p:nvSpPr>
          <p:cNvPr id="12295"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a:defRPr sz="1200"/>
            </a:lvl1pPr>
          </a:lstStyle>
          <a:p>
            <a:fld id="{C0515062-3FF1-4D7A-BD09-2997BEC67DC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515062-3FF1-4D7A-BD09-2997BEC67DC4}"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Corn</a:t>
            </a:r>
            <a:r>
              <a:rPr lang="en-US" baseline="0" dirty="0" smtClean="0"/>
              <a:t> printout: show in class</a:t>
            </a:r>
            <a:endParaRPr lang="en-US" dirty="0"/>
          </a:p>
        </p:txBody>
      </p:sp>
      <p:sp>
        <p:nvSpPr>
          <p:cNvPr id="4" name="Slide Number Placeholder 3"/>
          <p:cNvSpPr>
            <a:spLocks noGrp="1"/>
          </p:cNvSpPr>
          <p:nvPr>
            <p:ph type="sldNum" sz="quarter" idx="10"/>
          </p:nvPr>
        </p:nvSpPr>
        <p:spPr/>
        <p:txBody>
          <a:bodyPr/>
          <a:lstStyle/>
          <a:p>
            <a:fld id="{C0515062-3FF1-4D7A-BD09-2997BEC67DC4}"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515062-3FF1-4D7A-BD09-2997BEC67DC4}"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4A2E8-535C-47C5-8816-799A86072846}" type="slidenum">
              <a:rPr lang="en-US"/>
              <a:pPr/>
              <a:t>56</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pPr lvl="4">
              <a:buFontTx/>
              <a:buChar char="•"/>
            </a:pPr>
            <a:r>
              <a:rPr lang="en-US">
                <a:latin typeface="Arial" charset="0"/>
              </a:rPr>
              <a:t>We have never had an epidemic like this that we have been able to track so thoroughly and see. As I told you, this is conservative.</a:t>
            </a:r>
          </a:p>
          <a:p>
            <a:pPr>
              <a:buFontTx/>
              <a:buChar char="•"/>
            </a:pPr>
            <a:r>
              <a:rPr lang="en-US" altLang="ja-JP"/>
              <a:t>About 60 million adults, or 30 percent of the adult population, are now obese, which represents a doubling of the rate since 1980.</a:t>
            </a:r>
            <a:endParaRPr lang="en-US">
              <a:ea typeface="ＭＳ Ｐゴシック" charset="-128"/>
            </a:endParaRP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6E7BD-38EA-4108-967E-1143D532DC97}" type="slidenum">
              <a:rPr lang="en-US"/>
              <a:pPr/>
              <a:t>57</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pPr lvl="4">
              <a:buFontTx/>
              <a:buChar char="•"/>
            </a:pPr>
            <a:r>
              <a:rPr lang="en-US">
                <a:latin typeface="Arial" charset="0"/>
              </a:rPr>
              <a:t>We have never had an epidemic like this that we have been able to track so thoroughly and see. As I told you, this is conservative.</a:t>
            </a:r>
          </a:p>
          <a:p>
            <a:pPr>
              <a:buFontTx/>
              <a:buChar char="•"/>
            </a:pPr>
            <a:r>
              <a:rPr lang="en-US" altLang="ja-JP"/>
              <a:t>About 60 million adults, or 30 percent of the adult population, are now obese, which represents a doubling of the rate since 1980.</a:t>
            </a:r>
            <a:endParaRPr lang="en-US">
              <a:ea typeface="ＭＳ Ｐゴシック" charset="-128"/>
            </a:endParaRP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F8226-68ED-4A0B-B429-183C58D2E505}" type="slidenum">
              <a:rPr lang="en-US"/>
              <a:pPr/>
              <a:t>58</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pPr lvl="4">
              <a:buFontTx/>
              <a:buChar char="•"/>
            </a:pPr>
            <a:r>
              <a:rPr lang="en-US">
                <a:latin typeface="Arial" charset="0"/>
              </a:rPr>
              <a:t>We have never had an epidemic like this that we have been able to track so thoroughly and see. As I told you, this is conservative.</a:t>
            </a:r>
          </a:p>
          <a:p>
            <a:pPr>
              <a:buFontTx/>
              <a:buChar char="•"/>
            </a:pPr>
            <a:r>
              <a:rPr lang="en-US" altLang="ja-JP"/>
              <a:t>About 60 million adults, or 30 percent of the adult population, are now obese, which represents a doubling of the rate since 1980.</a:t>
            </a:r>
            <a:endParaRPr lang="en-US">
              <a:ea typeface="ＭＳ Ｐゴシック" charset="-128"/>
            </a:endParaRP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19970-EA9E-4EF2-9F98-3D47D4BE1973}" type="slidenum">
              <a:rPr lang="en-US"/>
              <a:pPr/>
              <a:t>59</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lvl="4">
              <a:buFontTx/>
              <a:buChar char="•"/>
            </a:pPr>
            <a:r>
              <a:rPr lang="en-US">
                <a:latin typeface="Arial" charset="0"/>
              </a:rPr>
              <a:t>We have never had an epidemic like this that we have been able to track so thoroughly and see. As I told you, this is conservative.</a:t>
            </a:r>
          </a:p>
          <a:p>
            <a:pPr>
              <a:buFontTx/>
              <a:buChar char="•"/>
            </a:pPr>
            <a:r>
              <a:rPr lang="en-US" altLang="ja-JP"/>
              <a:t>About 60 million adults, or 30 percent of the adult population, are now obese, which represents a doubling of the rate since 1980.</a:t>
            </a:r>
            <a:endParaRPr lang="en-US">
              <a:ea typeface="ＭＳ Ｐゴシック" charset="-128"/>
            </a:endParaRP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1085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108549" name="Text Box 5"/>
          <p:cNvSpPr txBox="1">
            <a:spLocks noChangeArrowheads="1"/>
          </p:cNvSpPr>
          <p:nvPr userDrawn="1"/>
        </p:nvSpPr>
        <p:spPr bwMode="auto">
          <a:xfrm>
            <a:off x="457200" y="6324600"/>
            <a:ext cx="7543800" cy="336550"/>
          </a:xfrm>
          <a:prstGeom prst="rect">
            <a:avLst/>
          </a:prstGeom>
          <a:noFill/>
          <a:ln w="9525">
            <a:noFill/>
            <a:miter lim="800000"/>
            <a:headEnd/>
            <a:tailEnd/>
          </a:ln>
          <a:effectLst/>
        </p:spPr>
        <p:txBody>
          <a:bodyPr>
            <a:spAutoFit/>
          </a:bodyPr>
          <a:lstStyle/>
          <a:p>
            <a:pPr>
              <a:spcBef>
                <a:spcPct val="50000"/>
              </a:spcBef>
            </a:pPr>
            <a:endParaRPr lang="en-US" sz="160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B17794D-DB25-4F4A-9D5F-451C5F12017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B0F37BC-2EA7-469F-9E87-5DBB9D5A3B1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1263"/>
            <a:ext cx="4038600" cy="475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1263"/>
            <a:ext cx="4038600" cy="475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153400" y="6245225"/>
            <a:ext cx="533400" cy="476250"/>
          </a:xfrm>
        </p:spPr>
        <p:txBody>
          <a:bodyPr/>
          <a:lstStyle>
            <a:lvl1pPr>
              <a:defRPr/>
            </a:lvl1pPr>
          </a:lstStyle>
          <a:p>
            <a:fld id="{1545C8A6-9462-4886-A774-BF8B0DA1C5D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11263"/>
            <a:ext cx="40386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1263"/>
            <a:ext cx="40386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63950"/>
            <a:ext cx="4038600"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63950"/>
            <a:ext cx="4038600"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153400" y="6245225"/>
            <a:ext cx="533400" cy="476250"/>
          </a:xfrm>
        </p:spPr>
        <p:txBody>
          <a:bodyPr/>
          <a:lstStyle>
            <a:lvl1pPr>
              <a:defRPr/>
            </a:lvl1pPr>
          </a:lstStyle>
          <a:p>
            <a:fld id="{D3C02D24-17DD-4AE2-A5F5-875A31DE737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A0657DA-BC2A-43DF-B5F0-4F866DCDB88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A7499E4-5573-486C-9045-1218D6698C1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1263"/>
            <a:ext cx="4038600" cy="475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1263"/>
            <a:ext cx="4038600" cy="475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7DD9A9E-5810-4218-987D-B49F98312FE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6499437-BDB4-41E8-84D0-BFF575912EA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F713B54-C4F9-4828-9A07-2CCD1AA1CE8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27F9669-B74F-4663-9034-D42095D3BC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76D5179-B53A-4F96-82D0-65B5C114D08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C35A5E0-19AE-49D3-9485-46C490CEAF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11263"/>
            <a:ext cx="8229600" cy="475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53400" y="6245225"/>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E50AE2D-7FEA-4A70-A70D-87CF16AD3DCA}" type="slidenum">
              <a:rPr lang="en-US"/>
              <a:pPr/>
              <a:t>‹#›</a:t>
            </a:fld>
            <a:endParaRPr lang="en-US"/>
          </a:p>
        </p:txBody>
      </p:sp>
      <p:sp>
        <p:nvSpPr>
          <p:cNvPr id="1033" name="Text Box 9"/>
          <p:cNvSpPr txBox="1">
            <a:spLocks noChangeArrowheads="1"/>
          </p:cNvSpPr>
          <p:nvPr/>
        </p:nvSpPr>
        <p:spPr bwMode="auto">
          <a:xfrm>
            <a:off x="457200" y="6324600"/>
            <a:ext cx="7543800" cy="336550"/>
          </a:xfrm>
          <a:prstGeom prst="rect">
            <a:avLst/>
          </a:prstGeom>
          <a:noFill/>
          <a:ln w="9525">
            <a:noFill/>
            <a:miter lim="800000"/>
            <a:headEnd/>
            <a:tailEnd/>
          </a:ln>
          <a:effectLst/>
        </p:spPr>
        <p:txBody>
          <a:bodyPr>
            <a:spAutoFit/>
          </a:bodyPr>
          <a:lstStyle/>
          <a:p>
            <a:pPr>
              <a:spcBef>
                <a:spcPct val="50000"/>
              </a:spcBef>
            </a:pPr>
            <a:endParaRPr lang="en-US" sz="16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0.xml.rels><?xml version="1.0" encoding="UTF-8" standalone="yes"?>
<Relationships xmlns="http://schemas.openxmlformats.org/package/2006/relationships"><Relationship Id="rId2" Type="http://schemas.openxmlformats.org/officeDocument/2006/relationships/hyperlink" Target="http://edition.cnn.com/2008/WORLD/asiapcf/03/16/eco.food.mil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2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498E63A-CF54-4023-BD60-AC023F601C30}" type="slidenum">
              <a:rPr lang="en-US"/>
              <a:pPr/>
              <a:t>1</a:t>
            </a:fld>
            <a:endParaRPr lang="en-US"/>
          </a:p>
        </p:txBody>
      </p:sp>
      <p:sp>
        <p:nvSpPr>
          <p:cNvPr id="79874" name="Rectangle 2"/>
          <p:cNvSpPr>
            <a:spLocks noGrp="1" noChangeArrowheads="1"/>
          </p:cNvSpPr>
          <p:nvPr>
            <p:ph type="title"/>
          </p:nvPr>
        </p:nvSpPr>
        <p:spPr/>
        <p:txBody>
          <a:bodyPr/>
          <a:lstStyle/>
          <a:p>
            <a:r>
              <a:rPr lang="en-US" dirty="0" smtClean="0"/>
              <a:t>Carbohydrates</a:t>
            </a:r>
            <a:endParaRPr lang="en-US" dirty="0"/>
          </a:p>
        </p:txBody>
      </p:sp>
      <p:sp>
        <p:nvSpPr>
          <p:cNvPr id="79875" name="Rectangle 3"/>
          <p:cNvSpPr>
            <a:spLocks noGrp="1" noChangeArrowheads="1"/>
          </p:cNvSpPr>
          <p:nvPr>
            <p:ph type="body" idx="1"/>
          </p:nvPr>
        </p:nvSpPr>
        <p:spPr>
          <a:xfrm>
            <a:off x="457200" y="1211263"/>
            <a:ext cx="8229600" cy="2497137"/>
          </a:xfrm>
        </p:spPr>
        <p:txBody>
          <a:bodyPr/>
          <a:lstStyle/>
          <a:p>
            <a:pPr>
              <a:lnSpc>
                <a:spcPct val="90000"/>
              </a:lnSpc>
            </a:pPr>
            <a:r>
              <a:rPr lang="en-US" dirty="0" smtClean="0"/>
              <a:t>Molecular formula has the form </a:t>
            </a:r>
            <a:r>
              <a:rPr lang="en-US" dirty="0" err="1" smtClean="0"/>
              <a:t>C</a:t>
            </a:r>
            <a:r>
              <a:rPr lang="en-US" baseline="-25000" dirty="0" err="1" smtClean="0"/>
              <a:t>x</a:t>
            </a:r>
            <a:r>
              <a:rPr lang="en-US" dirty="0" smtClean="0"/>
              <a:t>(H</a:t>
            </a:r>
            <a:r>
              <a:rPr lang="en-US" baseline="-25000" dirty="0" smtClean="0"/>
              <a:t>2</a:t>
            </a:r>
            <a:r>
              <a:rPr lang="en-US" dirty="0" smtClean="0"/>
              <a:t>O)</a:t>
            </a:r>
            <a:r>
              <a:rPr lang="en-US" baseline="-25000" dirty="0" smtClean="0"/>
              <a:t>y</a:t>
            </a:r>
            <a:r>
              <a:rPr lang="en-US" dirty="0" smtClean="0"/>
              <a:t> (a “hydrate of carbon”)</a:t>
            </a:r>
            <a:endParaRPr lang="en-US" dirty="0"/>
          </a:p>
          <a:p>
            <a:pPr>
              <a:lnSpc>
                <a:spcPct val="90000"/>
              </a:lnSpc>
            </a:pPr>
            <a:r>
              <a:rPr lang="en-US" b="1" dirty="0" err="1" smtClean="0"/>
              <a:t>Monosaccharides</a:t>
            </a:r>
            <a:r>
              <a:rPr lang="en-US" dirty="0" smtClean="0"/>
              <a:t> (“simple sugars) are the basic building blocks of carbohydrates.  They have a single contiguous chain of carbon atoms and a formula of C</a:t>
            </a:r>
            <a:r>
              <a:rPr lang="en-US" baseline="-25000" dirty="0" smtClean="0"/>
              <a:t>n</a:t>
            </a:r>
            <a:r>
              <a:rPr lang="en-US" dirty="0" smtClean="0"/>
              <a:t>H</a:t>
            </a:r>
            <a:r>
              <a:rPr lang="en-US" baseline="-25000" dirty="0" smtClean="0"/>
              <a:t>2n</a:t>
            </a:r>
            <a:r>
              <a:rPr lang="en-US" dirty="0" smtClean="0"/>
              <a:t>O</a:t>
            </a:r>
            <a:r>
              <a:rPr lang="en-US" baseline="-25000" dirty="0" smtClean="0"/>
              <a:t>n</a:t>
            </a:r>
            <a:r>
              <a:rPr lang="en-US" dirty="0" smtClean="0"/>
              <a:t>.</a:t>
            </a:r>
          </a:p>
          <a:p>
            <a:pPr>
              <a:lnSpc>
                <a:spcPct val="90000"/>
              </a:lnSpc>
            </a:pPr>
            <a:r>
              <a:rPr lang="en-US" dirty="0" smtClean="0"/>
              <a:t>One common way of depicting sugars is with Fischer projection.  If a carbonyl is present, that end is on the top end of the Fischer projection:</a:t>
            </a:r>
          </a:p>
          <a:p>
            <a:pPr>
              <a:lnSpc>
                <a:spcPct val="90000"/>
              </a:lnSpc>
            </a:pPr>
            <a:endParaRPr lang="en-US" dirty="0" smtClean="0"/>
          </a:p>
          <a:p>
            <a:pPr>
              <a:lnSpc>
                <a:spcPct val="90000"/>
              </a:lnSpc>
            </a:pPr>
            <a:endParaRPr lang="en-US" dirty="0" smtClean="0"/>
          </a:p>
        </p:txBody>
      </p:sp>
      <p:sp>
        <p:nvSpPr>
          <p:cNvPr id="79876" name="Text Box 4"/>
          <p:cNvSpPr txBox="1">
            <a:spLocks noChangeArrowheads="1"/>
          </p:cNvSpPr>
          <p:nvPr/>
        </p:nvSpPr>
        <p:spPr bwMode="auto">
          <a:xfrm>
            <a:off x="152400" y="6316663"/>
            <a:ext cx="7543800" cy="336550"/>
          </a:xfrm>
          <a:prstGeom prst="rect">
            <a:avLst/>
          </a:prstGeom>
          <a:noFill/>
          <a:ln w="9525">
            <a:noFill/>
            <a:miter lim="800000"/>
            <a:headEnd/>
            <a:tailEnd/>
          </a:ln>
          <a:effectLst/>
        </p:spPr>
        <p:txBody>
          <a:bodyPr>
            <a:spAutoFit/>
          </a:bodyPr>
          <a:lstStyle/>
          <a:p>
            <a:pPr>
              <a:spcBef>
                <a:spcPct val="50000"/>
              </a:spcBef>
            </a:pPr>
            <a:r>
              <a:rPr lang="en-US" sz="1600" smtClean="0"/>
              <a:t>//</a:t>
            </a:r>
            <a:endParaRPr lang="en-US" sz="1600" dirty="0"/>
          </a:p>
        </p:txBody>
      </p:sp>
      <p:graphicFrame>
        <p:nvGraphicFramePr>
          <p:cNvPr id="91145" name="Object 9"/>
          <p:cNvGraphicFramePr>
            <a:graphicFrameLocks noChangeAspect="1"/>
          </p:cNvGraphicFramePr>
          <p:nvPr/>
        </p:nvGraphicFramePr>
        <p:xfrm>
          <a:off x="2891632" y="4413250"/>
          <a:ext cx="3360737" cy="2247900"/>
        </p:xfrm>
        <a:graphic>
          <a:graphicData uri="http://schemas.openxmlformats.org/presentationml/2006/ole">
            <p:oleObj spid="_x0000_s91145" name="CS ChemDraw Drawing" r:id="rId3" imgW="3360083" imgH="2247630" progId="ChemDraw.Document.6.0">
              <p:embed/>
            </p:oleObj>
          </a:graphicData>
        </a:graphic>
      </p:graphicFrame>
    </p:spTree>
  </p:cSld>
  <p:clrMapOvr>
    <a:masterClrMapping/>
  </p:clrMapOvr>
  <p:transition advTm="6257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10</a:t>
            </a:fld>
            <a:endParaRPr lang="en-US"/>
          </a:p>
        </p:txBody>
      </p:sp>
      <p:sp>
        <p:nvSpPr>
          <p:cNvPr id="3" name="Rectangle 2"/>
          <p:cNvSpPr/>
          <p:nvPr/>
        </p:nvSpPr>
        <p:spPr>
          <a:xfrm>
            <a:off x="469900" y="403136"/>
            <a:ext cx="8267700" cy="6370975"/>
          </a:xfrm>
          <a:prstGeom prst="rect">
            <a:avLst/>
          </a:prstGeom>
        </p:spPr>
        <p:txBody>
          <a:bodyPr wrap="square">
            <a:spAutoFit/>
          </a:bodyPr>
          <a:lstStyle/>
          <a:p>
            <a:pPr>
              <a:buFont typeface="Arial" pitchFamily="34" charset="0"/>
              <a:buChar char="•"/>
            </a:pPr>
            <a:r>
              <a:rPr lang="en-US" dirty="0" smtClean="0"/>
              <a:t>When the alcohol is another monosaccharide, formation of a glycoside between the two gives a </a:t>
            </a:r>
            <a:r>
              <a:rPr lang="en-US" b="1" dirty="0" smtClean="0"/>
              <a:t>disaccharide</a:t>
            </a:r>
            <a:r>
              <a:rPr lang="en-US" dirty="0" smtClean="0"/>
              <a:t>:</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The remaining </a:t>
            </a:r>
            <a:r>
              <a:rPr lang="en-US" dirty="0" err="1" smtClean="0"/>
              <a:t>aldehyde</a:t>
            </a:r>
            <a:r>
              <a:rPr lang="en-US" dirty="0" smtClean="0"/>
              <a:t>/</a:t>
            </a:r>
            <a:r>
              <a:rPr lang="en-US" dirty="0" err="1" smtClean="0"/>
              <a:t>hemiacetal</a:t>
            </a:r>
            <a:r>
              <a:rPr lang="en-US" dirty="0" smtClean="0"/>
              <a:t> carbon of maltose can in theory be reduced to a –CH</a:t>
            </a:r>
            <a:r>
              <a:rPr lang="en-US" baseline="-25000" dirty="0" smtClean="0"/>
              <a:t>2</a:t>
            </a:r>
            <a:r>
              <a:rPr lang="en-US" dirty="0" smtClean="0"/>
              <a:t>OH group (e.g. with NaBH</a:t>
            </a:r>
            <a:r>
              <a:rPr lang="en-US" baseline="-25000" dirty="0" smtClean="0"/>
              <a:t>4</a:t>
            </a:r>
            <a:r>
              <a:rPr lang="en-US" dirty="0" smtClean="0"/>
              <a:t>).  Such sugars are called </a:t>
            </a:r>
            <a:r>
              <a:rPr lang="en-US" b="1" dirty="0" smtClean="0"/>
              <a:t>reducing sugars</a:t>
            </a:r>
            <a:r>
              <a:rPr lang="en-US" dirty="0" smtClean="0"/>
              <a:t>.</a:t>
            </a:r>
          </a:p>
        </p:txBody>
      </p:sp>
      <p:graphicFrame>
        <p:nvGraphicFramePr>
          <p:cNvPr id="143363" name="Object 3"/>
          <p:cNvGraphicFramePr>
            <a:graphicFrameLocks noChangeAspect="1"/>
          </p:cNvGraphicFramePr>
          <p:nvPr/>
        </p:nvGraphicFramePr>
        <p:xfrm>
          <a:off x="1117600" y="1462088"/>
          <a:ext cx="6908800" cy="3933825"/>
        </p:xfrm>
        <a:graphic>
          <a:graphicData uri="http://schemas.openxmlformats.org/presentationml/2006/ole">
            <p:oleObj spid="_x0000_s143363" name="CS ChemDraw Drawing" r:id="rId3" imgW="6909519" imgH="3934568" progId="ChemDraw.Document.6.0">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11</a:t>
            </a:fld>
            <a:endParaRPr lang="en-US"/>
          </a:p>
        </p:txBody>
      </p:sp>
      <p:sp>
        <p:nvSpPr>
          <p:cNvPr id="3" name="TextBox 2"/>
          <p:cNvSpPr txBox="1"/>
          <p:nvPr/>
        </p:nvSpPr>
        <p:spPr>
          <a:xfrm>
            <a:off x="406401" y="406400"/>
            <a:ext cx="8242300" cy="5632311"/>
          </a:xfrm>
          <a:prstGeom prst="rect">
            <a:avLst/>
          </a:prstGeom>
          <a:noFill/>
        </p:spPr>
        <p:txBody>
          <a:bodyPr wrap="square" rtlCol="0">
            <a:spAutoFit/>
          </a:bodyPr>
          <a:lstStyle/>
          <a:p>
            <a:pPr>
              <a:buFont typeface="Arial" pitchFamily="34" charset="0"/>
              <a:buChar char="•"/>
            </a:pPr>
            <a:r>
              <a:rPr lang="en-US" dirty="0" smtClean="0"/>
              <a:t>Sucrose (table sugar) is a disaccharide of glucose and fructose: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dirty="0" smtClean="0"/>
              <a:t>Because both sugars have made a </a:t>
            </a:r>
            <a:r>
              <a:rPr lang="en-US" dirty="0" err="1" smtClean="0"/>
              <a:t>glycosidic</a:t>
            </a:r>
            <a:r>
              <a:rPr lang="en-US" dirty="0" smtClean="0"/>
              <a:t> linkage between their </a:t>
            </a:r>
            <a:r>
              <a:rPr lang="en-US" dirty="0" err="1" smtClean="0"/>
              <a:t>anomeric</a:t>
            </a:r>
            <a:r>
              <a:rPr lang="en-US" dirty="0" smtClean="0"/>
              <a:t> carbons, there is no </a:t>
            </a:r>
            <a:r>
              <a:rPr lang="en-US" dirty="0" err="1" smtClean="0"/>
              <a:t>hemiacetal</a:t>
            </a:r>
            <a:r>
              <a:rPr lang="en-US" dirty="0" smtClean="0"/>
              <a:t> functionality remaining.  Fructose is an example of a </a:t>
            </a:r>
            <a:r>
              <a:rPr lang="en-US" b="1" dirty="0" err="1" smtClean="0"/>
              <a:t>nonreducing</a:t>
            </a:r>
            <a:r>
              <a:rPr lang="en-US" b="1" dirty="0" smtClean="0"/>
              <a:t> sugar</a:t>
            </a:r>
            <a:r>
              <a:rPr lang="en-US" dirty="0" smtClean="0"/>
              <a:t>.</a:t>
            </a:r>
            <a:endParaRPr lang="en-US" dirty="0"/>
          </a:p>
        </p:txBody>
      </p:sp>
      <p:graphicFrame>
        <p:nvGraphicFramePr>
          <p:cNvPr id="144388" name="Object 4"/>
          <p:cNvGraphicFramePr>
            <a:graphicFrameLocks noChangeAspect="1"/>
          </p:cNvGraphicFramePr>
          <p:nvPr/>
        </p:nvGraphicFramePr>
        <p:xfrm>
          <a:off x="2727325" y="1416050"/>
          <a:ext cx="3687763" cy="2551113"/>
        </p:xfrm>
        <a:graphic>
          <a:graphicData uri="http://schemas.openxmlformats.org/presentationml/2006/ole">
            <p:oleObj spid="_x0000_s144388" name="CS ChemDraw Drawing" r:id="rId3" imgW="3687541" imgH="2550809" progId="ChemDraw.Document.6.0">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Polysaccharides</a:t>
            </a:r>
            <a:endParaRPr lang="en-US" dirty="0"/>
          </a:p>
        </p:txBody>
      </p:sp>
      <p:sp>
        <p:nvSpPr>
          <p:cNvPr id="3" name="Content Placeholder 2"/>
          <p:cNvSpPr>
            <a:spLocks noGrp="1"/>
          </p:cNvSpPr>
          <p:nvPr>
            <p:ph idx="1"/>
          </p:nvPr>
        </p:nvSpPr>
        <p:spPr/>
        <p:txBody>
          <a:bodyPr/>
          <a:lstStyle/>
          <a:p>
            <a:r>
              <a:rPr lang="en-US" dirty="0" smtClean="0"/>
              <a:t>Carbohydrates with a known, small number of subunits can be referred to as disaccharides, </a:t>
            </a:r>
            <a:r>
              <a:rPr lang="en-US" dirty="0" err="1" smtClean="0"/>
              <a:t>trisaccharides</a:t>
            </a:r>
            <a:r>
              <a:rPr lang="en-US" dirty="0" smtClean="0"/>
              <a:t>, etc.</a:t>
            </a:r>
          </a:p>
          <a:p>
            <a:r>
              <a:rPr lang="en-US" dirty="0" smtClean="0"/>
              <a:t>The term </a:t>
            </a:r>
            <a:r>
              <a:rPr lang="en-US" b="1" dirty="0" smtClean="0"/>
              <a:t>oligosaccharide</a:t>
            </a:r>
            <a:r>
              <a:rPr lang="en-US" dirty="0" smtClean="0"/>
              <a:t> refers to sugars constructed from ~3-10 monosaccharide units.  Larger molecules are referred to as </a:t>
            </a:r>
            <a:r>
              <a:rPr lang="en-US" b="1" dirty="0" smtClean="0"/>
              <a:t>polysaccharides</a:t>
            </a:r>
            <a:r>
              <a:rPr lang="en-US" dirty="0" smtClean="0"/>
              <a:t>.</a:t>
            </a:r>
          </a:p>
          <a:p>
            <a:r>
              <a:rPr lang="en-US" dirty="0" smtClean="0"/>
              <a:t>Polysaccharides include cellulose, starches such as </a:t>
            </a:r>
            <a:r>
              <a:rPr lang="en-US" dirty="0" err="1" smtClean="0"/>
              <a:t>amylose</a:t>
            </a:r>
            <a:r>
              <a:rPr lang="en-US" dirty="0" smtClean="0"/>
              <a:t> and </a:t>
            </a:r>
            <a:r>
              <a:rPr lang="en-US" dirty="0" err="1" smtClean="0"/>
              <a:t>amylopectin</a:t>
            </a:r>
            <a:r>
              <a:rPr lang="en-US" dirty="0" smtClean="0"/>
              <a:t> (used by plants to store glucose) and glycogen (used by animals and humans to store glucose).</a:t>
            </a:r>
          </a:p>
        </p:txBody>
      </p:sp>
      <p:sp>
        <p:nvSpPr>
          <p:cNvPr id="4" name="Slide Number Placeholder 3"/>
          <p:cNvSpPr>
            <a:spLocks noGrp="1"/>
          </p:cNvSpPr>
          <p:nvPr>
            <p:ph type="sldNum" sz="quarter" idx="10"/>
          </p:nvPr>
        </p:nvSpPr>
        <p:spPr/>
        <p:txBody>
          <a:bodyPr/>
          <a:lstStyle/>
          <a:p>
            <a:fld id="{CA0657DA-BC2A-43DF-B5F0-4F866DCDB88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Cellulose and </a:t>
            </a:r>
            <a:r>
              <a:rPr lang="en-US" dirty="0" err="1" smtClean="0"/>
              <a:t>Amylose</a:t>
            </a:r>
            <a:endParaRPr lang="en-US" dirty="0"/>
          </a:p>
        </p:txBody>
      </p:sp>
      <p:sp>
        <p:nvSpPr>
          <p:cNvPr id="3" name="Content Placeholder 2"/>
          <p:cNvSpPr>
            <a:spLocks noGrp="1"/>
          </p:cNvSpPr>
          <p:nvPr>
            <p:ph idx="1"/>
          </p:nvPr>
        </p:nvSpPr>
        <p:spPr/>
        <p:txBody>
          <a:bodyPr/>
          <a:lstStyle/>
          <a:p>
            <a:r>
              <a:rPr lang="en-US" dirty="0" smtClean="0"/>
              <a:t>The only difference between cellulose (which humans can’t digest) and </a:t>
            </a:r>
            <a:r>
              <a:rPr lang="en-US" dirty="0" err="1" smtClean="0"/>
              <a:t>amylose</a:t>
            </a:r>
            <a:r>
              <a:rPr lang="en-US" dirty="0" smtClean="0"/>
              <a:t> (a starch which we can digest) is the </a:t>
            </a:r>
            <a:r>
              <a:rPr lang="en-US" dirty="0" err="1" smtClean="0"/>
              <a:t>glycosidic</a:t>
            </a:r>
            <a:r>
              <a:rPr lang="en-US" dirty="0" smtClean="0"/>
              <a:t> linkage between glucose subunits.</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13</a:t>
            </a:fld>
            <a:endParaRPr lang="en-US"/>
          </a:p>
        </p:txBody>
      </p:sp>
      <p:graphicFrame>
        <p:nvGraphicFramePr>
          <p:cNvPr id="145410" name="Object 2"/>
          <p:cNvGraphicFramePr>
            <a:graphicFrameLocks noChangeAspect="1"/>
          </p:cNvGraphicFramePr>
          <p:nvPr/>
        </p:nvGraphicFramePr>
        <p:xfrm>
          <a:off x="630238" y="3078163"/>
          <a:ext cx="3260725" cy="2174875"/>
        </p:xfrm>
        <a:graphic>
          <a:graphicData uri="http://schemas.openxmlformats.org/presentationml/2006/ole">
            <p:oleObj spid="_x0000_s145410" name="CS ChemDraw Drawing" r:id="rId3" imgW="3260821" imgH="2174132" progId="ChemDraw.Document.6.0">
              <p:embed/>
            </p:oleObj>
          </a:graphicData>
        </a:graphic>
      </p:graphicFrame>
      <p:graphicFrame>
        <p:nvGraphicFramePr>
          <p:cNvPr id="145411" name="Object 3"/>
          <p:cNvGraphicFramePr>
            <a:graphicFrameLocks noChangeAspect="1"/>
          </p:cNvGraphicFramePr>
          <p:nvPr/>
        </p:nvGraphicFramePr>
        <p:xfrm>
          <a:off x="4937125" y="3306763"/>
          <a:ext cx="3560763" cy="1946275"/>
        </p:xfrm>
        <a:graphic>
          <a:graphicData uri="http://schemas.openxmlformats.org/presentationml/2006/ole">
            <p:oleObj spid="_x0000_s145411" name="CS ChemDraw Drawing" r:id="rId4" imgW="3561305" imgH="1945532" progId="ChemDraw.Document.6.0">
              <p:embed/>
            </p:oleObj>
          </a:graphicData>
        </a:graphic>
      </p:graphicFrame>
      <p:sp>
        <p:nvSpPr>
          <p:cNvPr id="7" name="TextBox 6"/>
          <p:cNvSpPr txBox="1"/>
          <p:nvPr/>
        </p:nvSpPr>
        <p:spPr>
          <a:xfrm>
            <a:off x="1371600" y="5588000"/>
            <a:ext cx="1486304" cy="461665"/>
          </a:xfrm>
          <a:prstGeom prst="rect">
            <a:avLst/>
          </a:prstGeom>
          <a:noFill/>
        </p:spPr>
        <p:txBody>
          <a:bodyPr wrap="none" rtlCol="0">
            <a:spAutoFit/>
          </a:bodyPr>
          <a:lstStyle/>
          <a:p>
            <a:r>
              <a:rPr lang="en-US" dirty="0" smtClean="0"/>
              <a:t>spaghetti</a:t>
            </a:r>
            <a:endParaRPr lang="en-US" dirty="0"/>
          </a:p>
        </p:txBody>
      </p:sp>
      <p:sp>
        <p:nvSpPr>
          <p:cNvPr id="8" name="TextBox 7"/>
          <p:cNvSpPr txBox="1"/>
          <p:nvPr/>
        </p:nvSpPr>
        <p:spPr>
          <a:xfrm>
            <a:off x="4559300" y="5588000"/>
            <a:ext cx="4737100" cy="461665"/>
          </a:xfrm>
          <a:prstGeom prst="rect">
            <a:avLst/>
          </a:prstGeom>
          <a:noFill/>
        </p:spPr>
        <p:txBody>
          <a:bodyPr wrap="square" rtlCol="0">
            <a:spAutoFit/>
          </a:bodyPr>
          <a:lstStyle/>
          <a:p>
            <a:pPr algn="ctr"/>
            <a:r>
              <a:rPr lang="en-US" dirty="0" smtClean="0"/>
              <a:t>The box spaghetti comes 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High-Fructose Corn Syrup (HFCS)</a:t>
            </a:r>
            <a:endParaRPr lang="en-US" dirty="0"/>
          </a:p>
        </p:txBody>
      </p:sp>
      <p:sp>
        <p:nvSpPr>
          <p:cNvPr id="3" name="Content Placeholder 2"/>
          <p:cNvSpPr>
            <a:spLocks noGrp="1"/>
          </p:cNvSpPr>
          <p:nvPr>
            <p:ph idx="1"/>
          </p:nvPr>
        </p:nvSpPr>
        <p:spPr/>
        <p:txBody>
          <a:bodyPr/>
          <a:lstStyle/>
          <a:p>
            <a:r>
              <a:rPr lang="en-US" dirty="0" smtClean="0"/>
              <a:t>Recall sucrose is a disaccharide of glucose and fructose.</a:t>
            </a:r>
          </a:p>
          <a:p>
            <a:r>
              <a:rPr lang="en-US" dirty="0" smtClean="0"/>
              <a:t>Fructose is over twice as sweet as glucose.</a:t>
            </a:r>
          </a:p>
          <a:p>
            <a:endParaRPr lang="en-US" dirty="0" smtClean="0"/>
          </a:p>
          <a:p>
            <a:pPr algn="just"/>
            <a:r>
              <a:rPr lang="en-US" dirty="0" smtClean="0"/>
              <a:t>Corn syrup is made from enzymatic breakdown of corn starch to glucose and glucose-containing </a:t>
            </a:r>
            <a:r>
              <a:rPr lang="en-US" dirty="0" err="1" smtClean="0"/>
              <a:t>oligo-saccharides</a:t>
            </a:r>
            <a:r>
              <a:rPr lang="en-US" dirty="0" smtClean="0"/>
              <a:t>.  </a:t>
            </a:r>
          </a:p>
          <a:p>
            <a:pPr algn="just"/>
            <a:endParaRPr lang="en-US" dirty="0" smtClean="0"/>
          </a:p>
          <a:p>
            <a:pPr algn="just"/>
            <a:r>
              <a:rPr lang="en-US" dirty="0" smtClean="0"/>
              <a:t>Although corn syrup contains no fructose, its glucose can be converted </a:t>
            </a:r>
            <a:r>
              <a:rPr lang="en-US" dirty="0" err="1" smtClean="0"/>
              <a:t>enzymatically</a:t>
            </a:r>
            <a:r>
              <a:rPr lang="en-US" dirty="0" smtClean="0"/>
              <a:t> to fructose.  The most common grades of HFCS are roughly 1:1 </a:t>
            </a:r>
            <a:r>
              <a:rPr lang="en-US" dirty="0" err="1" smtClean="0"/>
              <a:t>glucose:fructose</a:t>
            </a:r>
            <a:r>
              <a:rPr lang="en-US" dirty="0" smtClean="0"/>
              <a:t>.  A 45:55 ratio has the same sweetness as sucrose, and is commonly used in soft drinks.</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15</a:t>
            </a:fld>
            <a:endParaRPr lang="en-US"/>
          </a:p>
        </p:txBody>
      </p:sp>
      <p:graphicFrame>
        <p:nvGraphicFramePr>
          <p:cNvPr id="146434" name="Object 2"/>
          <p:cNvGraphicFramePr>
            <a:graphicFrameLocks noChangeAspect="1"/>
          </p:cNvGraphicFramePr>
          <p:nvPr/>
        </p:nvGraphicFramePr>
        <p:xfrm>
          <a:off x="2139950" y="1908175"/>
          <a:ext cx="4940300" cy="4922838"/>
        </p:xfrm>
        <a:graphic>
          <a:graphicData uri="http://schemas.openxmlformats.org/presentationml/2006/ole">
            <p:oleObj spid="_x0000_s146434" name="CS ChemDraw Drawing" r:id="rId3" imgW="4940457" imgH="4922196" progId="ChemDraw.Document.6.0">
              <p:embed/>
            </p:oleObj>
          </a:graphicData>
        </a:graphic>
      </p:graphicFrame>
      <p:sp>
        <p:nvSpPr>
          <p:cNvPr id="4" name="TextBox 3"/>
          <p:cNvSpPr txBox="1"/>
          <p:nvPr/>
        </p:nvSpPr>
        <p:spPr>
          <a:xfrm>
            <a:off x="520701" y="584200"/>
            <a:ext cx="8204200" cy="1200329"/>
          </a:xfrm>
          <a:prstGeom prst="rect">
            <a:avLst/>
          </a:prstGeom>
          <a:noFill/>
        </p:spPr>
        <p:txBody>
          <a:bodyPr wrap="square" rtlCol="0">
            <a:spAutoFit/>
          </a:bodyPr>
          <a:lstStyle/>
          <a:p>
            <a:r>
              <a:rPr lang="en-US" dirty="0" smtClean="0"/>
              <a:t>Glucose and fructose are </a:t>
            </a:r>
            <a:r>
              <a:rPr lang="en-US" dirty="0" err="1" smtClean="0"/>
              <a:t>tautomers</a:t>
            </a:r>
            <a:r>
              <a:rPr lang="en-US" dirty="0" smtClean="0"/>
              <a:t> of each other that can interconvert with base via the </a:t>
            </a:r>
            <a:r>
              <a:rPr lang="en-US" dirty="0" err="1" smtClean="0"/>
              <a:t>enol</a:t>
            </a:r>
            <a:r>
              <a:rPr lang="en-US" dirty="0" smtClean="0"/>
              <a:t>, as well as via enzymatic </a:t>
            </a:r>
            <a:r>
              <a:rPr lang="en-US" dirty="0" err="1" smtClean="0"/>
              <a:t>isomerization</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HFCS Unhealthy?</a:t>
            </a:r>
            <a:endParaRPr lang="en-US" dirty="0"/>
          </a:p>
        </p:txBody>
      </p:sp>
      <p:sp>
        <p:nvSpPr>
          <p:cNvPr id="3" name="Content Placeholder 2"/>
          <p:cNvSpPr>
            <a:spLocks noGrp="1"/>
          </p:cNvSpPr>
          <p:nvPr>
            <p:ph idx="1"/>
          </p:nvPr>
        </p:nvSpPr>
        <p:spPr>
          <a:xfrm>
            <a:off x="457200" y="1033463"/>
            <a:ext cx="8229600" cy="4754562"/>
          </a:xfrm>
        </p:spPr>
        <p:txBody>
          <a:bodyPr/>
          <a:lstStyle/>
          <a:p>
            <a:r>
              <a:rPr lang="en-US" dirty="0" smtClean="0"/>
              <a:t>Short answer: about as unhealthy as sucrose.  HFCS is essentially what our body produces when it hydrolyzes sucrose to glucose and fructose.  Fructose is also naturally found in many foods, including fruits and honey.    Carbohydrates in general are sources of calories, and HFCS added to processed foods will increase their caloric content.</a:t>
            </a:r>
          </a:p>
          <a:p>
            <a:endParaRPr lang="en-US" dirty="0" smtClean="0"/>
          </a:p>
          <a:p>
            <a:r>
              <a:rPr lang="en-US" dirty="0" smtClean="0"/>
              <a:t>Longer answer: there may be reasons for HFCS to have a higher impact on obesity and diabetes, but nothing conclusive has been found.  The main problem with HFCS is that it makes it easy to add calories to our diet.  </a:t>
            </a:r>
          </a:p>
          <a:p>
            <a:pPr>
              <a:buNone/>
            </a:pP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Corn</a:t>
            </a:r>
            <a:endParaRPr lang="en-US" dirty="0"/>
          </a:p>
        </p:txBody>
      </p:sp>
      <p:sp>
        <p:nvSpPr>
          <p:cNvPr id="3" name="Content Placeholder 2"/>
          <p:cNvSpPr>
            <a:spLocks noGrp="1"/>
          </p:cNvSpPr>
          <p:nvPr>
            <p:ph idx="1"/>
          </p:nvPr>
        </p:nvSpPr>
        <p:spPr/>
        <p:txBody>
          <a:bodyPr/>
          <a:lstStyle/>
          <a:p>
            <a:r>
              <a:rPr lang="en-US" dirty="0" smtClean="0"/>
              <a:t>Corn is the largest grain crop in the world by mass (780 million </a:t>
            </a:r>
            <a:r>
              <a:rPr lang="en-US" dirty="0" err="1" smtClean="0"/>
              <a:t>tonnes</a:t>
            </a:r>
            <a:r>
              <a:rPr lang="en-US" dirty="0" smtClean="0"/>
              <a:t> in 2007).</a:t>
            </a:r>
          </a:p>
          <a:p>
            <a:endParaRPr lang="en-US" dirty="0" smtClean="0"/>
          </a:p>
          <a:p>
            <a:r>
              <a:rPr lang="en-US" dirty="0" smtClean="0"/>
              <a:t>Corn has the highest yields of any grain (5 </a:t>
            </a:r>
            <a:r>
              <a:rPr lang="en-US" dirty="0" err="1" smtClean="0"/>
              <a:t>tonnes</a:t>
            </a:r>
            <a:r>
              <a:rPr lang="en-US" dirty="0" smtClean="0"/>
              <a:t>/hectare).   </a:t>
            </a:r>
          </a:p>
          <a:p>
            <a:endParaRPr lang="en-US" dirty="0" smtClean="0"/>
          </a:p>
          <a:p>
            <a:r>
              <a:rPr lang="en-US" dirty="0" smtClean="0"/>
              <a:t>Corn can be used as a source of fats and protein as well as carbohydrate</a:t>
            </a:r>
          </a:p>
          <a:p>
            <a:endParaRPr lang="en-US" dirty="0" smtClean="0"/>
          </a:p>
          <a:p>
            <a:r>
              <a:rPr lang="en-US" dirty="0" smtClean="0"/>
              <a:t>Corn is a fungible commodity</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17</a:t>
            </a:fld>
            <a:endParaRPr lang="en-US"/>
          </a:p>
        </p:txBody>
      </p:sp>
      <p:sp>
        <p:nvSpPr>
          <p:cNvPr id="5" name="TextBox 4"/>
          <p:cNvSpPr txBox="1"/>
          <p:nvPr/>
        </p:nvSpPr>
        <p:spPr>
          <a:xfrm>
            <a:off x="266700" y="6502400"/>
            <a:ext cx="6625532" cy="338554"/>
          </a:xfrm>
          <a:prstGeom prst="rect">
            <a:avLst/>
          </a:prstGeom>
          <a:noFill/>
        </p:spPr>
        <p:txBody>
          <a:bodyPr wrap="none" rtlCol="0">
            <a:spAutoFit/>
          </a:bodyPr>
          <a:lstStyle/>
          <a:p>
            <a:r>
              <a:rPr lang="en-US" sz="1600" dirty="0" smtClean="0"/>
              <a:t>http://faostat.fao.org/site/567/DesktopDefault.aspx?PageID=567#ancor</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 Chips With Legs”</a:t>
            </a:r>
            <a:endParaRPr lang="en-US" dirty="0"/>
          </a:p>
        </p:txBody>
      </p:sp>
      <p:sp>
        <p:nvSpPr>
          <p:cNvPr id="3" name="Content Placeholder 2"/>
          <p:cNvSpPr>
            <a:spLocks noGrp="1"/>
          </p:cNvSpPr>
          <p:nvPr>
            <p:ph idx="1"/>
          </p:nvPr>
        </p:nvSpPr>
        <p:spPr>
          <a:xfrm>
            <a:off x="457200" y="1211262"/>
            <a:ext cx="8229600" cy="5646737"/>
          </a:xfrm>
        </p:spPr>
        <p:txBody>
          <a:bodyPr/>
          <a:lstStyle/>
          <a:p>
            <a:pPr marL="457200" indent="-457200"/>
            <a:r>
              <a:rPr lang="en-US" dirty="0" smtClean="0"/>
              <a:t>Corn is one of the few crops that use C4 carbon fixation for photosynthesis.  Most plants are C3, but suffer in hotter and drier climates because of an undesirable side-reaction called photorespiration.</a:t>
            </a:r>
          </a:p>
          <a:p>
            <a:pPr marL="457200" indent="-457200"/>
            <a:endParaRPr lang="en-US" dirty="0" smtClean="0"/>
          </a:p>
          <a:p>
            <a:pPr marL="457200" indent="-457200"/>
            <a:r>
              <a:rPr lang="en-US" dirty="0" smtClean="0"/>
              <a:t>C4 plants take up more </a:t>
            </a:r>
            <a:r>
              <a:rPr lang="en-US" baseline="30000" dirty="0" smtClean="0"/>
              <a:t>13</a:t>
            </a:r>
            <a:r>
              <a:rPr lang="en-US" dirty="0" smtClean="0"/>
              <a:t>C from the atmosphere than C3 plants do.  Measuring the relative amount of </a:t>
            </a:r>
            <a:r>
              <a:rPr lang="en-US" baseline="30000" dirty="0" smtClean="0"/>
              <a:t>13</a:t>
            </a:r>
            <a:r>
              <a:rPr lang="en-US" dirty="0" smtClean="0"/>
              <a:t>C in a food, animal or person correlates to how much of that carbon originally came from corn.</a:t>
            </a:r>
          </a:p>
          <a:p>
            <a:pPr marL="0" indent="0">
              <a:buNone/>
            </a:pPr>
            <a:endParaRPr lang="en-US" dirty="0" smtClean="0"/>
          </a:p>
          <a:p>
            <a:pPr marL="0" indent="0" algn="ctr">
              <a:buNone/>
            </a:pPr>
            <a:r>
              <a:rPr lang="en-US" dirty="0" smtClean="0"/>
              <a:t>“When you look at isotope ratios, we North Americans look like corn chips with legs.” </a:t>
            </a:r>
          </a:p>
          <a:p>
            <a:pPr marL="0" indent="0">
              <a:buNone/>
            </a:pPr>
            <a:endParaRPr lang="en-US" dirty="0" smtClean="0"/>
          </a:p>
          <a:p>
            <a:pPr marL="0" indent="0">
              <a:buNone/>
            </a:pPr>
            <a:r>
              <a:rPr lang="en-US" dirty="0" smtClean="0"/>
              <a:t> </a:t>
            </a:r>
            <a:r>
              <a:rPr lang="en-US" sz="2000" dirty="0" smtClean="0"/>
              <a:t>--Todd Dawson.  From </a:t>
            </a:r>
            <a:r>
              <a:rPr lang="en-US" sz="2000" i="1" dirty="0" smtClean="0"/>
              <a:t>The Omnivore’s </a:t>
            </a:r>
            <a:r>
              <a:rPr lang="en-US" sz="2000" i="1" dirty="0" err="1" smtClean="0"/>
              <a:t>Dilemna</a:t>
            </a:r>
            <a:r>
              <a:rPr lang="en-US" sz="2000" i="1" dirty="0" smtClean="0"/>
              <a:t> </a:t>
            </a:r>
            <a:r>
              <a:rPr lang="en-US" sz="2000" dirty="0" smtClean="0"/>
              <a:t>by M. </a:t>
            </a:r>
            <a:r>
              <a:rPr lang="en-US" sz="2000" dirty="0" err="1" smtClean="0"/>
              <a:t>Pollan</a:t>
            </a:r>
            <a:r>
              <a:rPr lang="en-US" sz="2000" dirty="0" smtClean="0"/>
              <a:t>. </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McDonald’s</a:t>
            </a:r>
            <a:endParaRPr lang="en-US" dirty="0"/>
          </a:p>
        </p:txBody>
      </p:sp>
      <p:sp>
        <p:nvSpPr>
          <p:cNvPr id="3" name="Content Placeholder 2"/>
          <p:cNvSpPr>
            <a:spLocks noGrp="1"/>
          </p:cNvSpPr>
          <p:nvPr>
            <p:ph idx="1"/>
          </p:nvPr>
        </p:nvSpPr>
        <p:spPr/>
        <p:txBody>
          <a:bodyPr/>
          <a:lstStyle/>
          <a:p>
            <a:r>
              <a:rPr lang="en-US" dirty="0" err="1" smtClean="0"/>
              <a:t>Pollan</a:t>
            </a:r>
            <a:r>
              <a:rPr lang="en-US" dirty="0" smtClean="0"/>
              <a:t> had a McDonald’s meal analyzed by mass spectrometry.  The percent of carbon in each foodstuff that was derived from corn was then calculated:</a:t>
            </a:r>
          </a:p>
          <a:p>
            <a:endParaRPr lang="en-US" dirty="0" smtClean="0"/>
          </a:p>
          <a:p>
            <a:pPr>
              <a:buNone/>
            </a:pPr>
            <a:r>
              <a:rPr lang="en-US" dirty="0" smtClean="0"/>
              <a:t>Soda: 100%</a:t>
            </a:r>
          </a:p>
          <a:p>
            <a:pPr>
              <a:buNone/>
            </a:pPr>
            <a:r>
              <a:rPr lang="en-US" dirty="0" smtClean="0"/>
              <a:t>Milkshake: 78%</a:t>
            </a:r>
          </a:p>
          <a:p>
            <a:pPr>
              <a:buNone/>
            </a:pPr>
            <a:r>
              <a:rPr lang="en-US" dirty="0" smtClean="0"/>
              <a:t>Salad Dressing: 65%</a:t>
            </a:r>
          </a:p>
          <a:p>
            <a:pPr>
              <a:buNone/>
            </a:pPr>
            <a:r>
              <a:rPr lang="en-US" dirty="0" smtClean="0"/>
              <a:t>Chicken Nuggets: 56%</a:t>
            </a:r>
          </a:p>
          <a:p>
            <a:pPr>
              <a:buNone/>
            </a:pPr>
            <a:r>
              <a:rPr lang="en-US" dirty="0" smtClean="0"/>
              <a:t>Cheeseburger: 52%</a:t>
            </a:r>
          </a:p>
          <a:p>
            <a:pPr>
              <a:buNone/>
            </a:pPr>
            <a:r>
              <a:rPr lang="en-US" dirty="0" smtClean="0"/>
              <a:t>French fries: 23% </a:t>
            </a:r>
          </a:p>
          <a:p>
            <a:pPr>
              <a:buNone/>
            </a:pPr>
            <a:endParaRPr lang="en-US" dirty="0" smtClean="0"/>
          </a:p>
          <a:p>
            <a:pPr>
              <a:buNone/>
            </a:pPr>
            <a:endParaRPr lang="en-US" dirty="0" smtClean="0"/>
          </a:p>
          <a:p>
            <a:pPr>
              <a:buNone/>
            </a:pPr>
            <a:r>
              <a:rPr lang="en-US" sz="1800" dirty="0" smtClean="0"/>
              <a:t>From </a:t>
            </a:r>
            <a:r>
              <a:rPr lang="en-US" sz="1800" i="1" dirty="0" smtClean="0"/>
              <a:t>The Omnivore’s </a:t>
            </a:r>
            <a:r>
              <a:rPr lang="en-US" sz="1800" i="1" dirty="0" err="1" smtClean="0"/>
              <a:t>Dilemna</a:t>
            </a:r>
            <a:r>
              <a:rPr lang="en-US" sz="1800" i="1" dirty="0" smtClean="0"/>
              <a:t> </a:t>
            </a:r>
            <a:r>
              <a:rPr lang="en-US" sz="1800" dirty="0" smtClean="0"/>
              <a:t>by M. </a:t>
            </a:r>
            <a:r>
              <a:rPr lang="en-US" sz="1800" dirty="0" err="1" smtClean="0"/>
              <a:t>Pollan</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 Stereochemistry</a:t>
            </a:r>
            <a:endParaRPr lang="en-US" dirty="0"/>
          </a:p>
        </p:txBody>
      </p:sp>
      <p:sp>
        <p:nvSpPr>
          <p:cNvPr id="3" name="Content Placeholder 2"/>
          <p:cNvSpPr>
            <a:spLocks noGrp="1"/>
          </p:cNvSpPr>
          <p:nvPr>
            <p:ph idx="1"/>
          </p:nvPr>
        </p:nvSpPr>
        <p:spPr>
          <a:xfrm>
            <a:off x="457200" y="1211263"/>
            <a:ext cx="8229600" cy="2916237"/>
          </a:xfrm>
        </p:spPr>
        <p:txBody>
          <a:bodyPr/>
          <a:lstStyle/>
          <a:p>
            <a:r>
              <a:rPr lang="en-US" sz="2000" dirty="0" smtClean="0"/>
              <a:t>D</a:t>
            </a:r>
            <a:r>
              <a:rPr lang="en-US" dirty="0" smtClean="0"/>
              <a:t>- vs. </a:t>
            </a:r>
            <a:r>
              <a:rPr lang="en-US" sz="2000" dirty="0" smtClean="0"/>
              <a:t>L</a:t>
            </a:r>
            <a:r>
              <a:rPr lang="en-US" dirty="0" smtClean="0"/>
              <a:t>- sugars:  if the hydroxyl nearest the –CH</a:t>
            </a:r>
            <a:r>
              <a:rPr lang="en-US" baseline="-25000" dirty="0" smtClean="0"/>
              <a:t>2</a:t>
            </a:r>
            <a:r>
              <a:rPr lang="en-US" dirty="0" smtClean="0"/>
              <a:t>OH group in the Fischer projection is on the right, the structure corresponds to a </a:t>
            </a:r>
            <a:r>
              <a:rPr lang="en-US" sz="2000" dirty="0" smtClean="0"/>
              <a:t>D</a:t>
            </a:r>
            <a:r>
              <a:rPr lang="en-US" dirty="0" smtClean="0"/>
              <a:t>-sugar.  If it’s on the left, the structure represents an </a:t>
            </a:r>
            <a:r>
              <a:rPr lang="en-US" sz="2000" dirty="0" smtClean="0"/>
              <a:t>L</a:t>
            </a:r>
            <a:r>
              <a:rPr lang="en-US" dirty="0" smtClean="0"/>
              <a:t>-sugar.</a:t>
            </a:r>
          </a:p>
          <a:p>
            <a:r>
              <a:rPr lang="en-US" dirty="0" smtClean="0"/>
              <a:t>Most sugars in nature are </a:t>
            </a:r>
            <a:r>
              <a:rPr lang="en-US" sz="2000" dirty="0" smtClean="0"/>
              <a:t>D</a:t>
            </a:r>
            <a:r>
              <a:rPr lang="en-US" dirty="0" smtClean="0"/>
              <a:t>-sugars.</a:t>
            </a:r>
          </a:p>
          <a:p>
            <a:r>
              <a:rPr lang="en-US" sz="2000" dirty="0" smtClean="0"/>
              <a:t>D</a:t>
            </a:r>
            <a:r>
              <a:rPr lang="en-US" dirty="0" smtClean="0"/>
              <a:t>- and </a:t>
            </a:r>
            <a:r>
              <a:rPr lang="en-US" sz="2000" dirty="0" smtClean="0"/>
              <a:t>L</a:t>
            </a:r>
            <a:r>
              <a:rPr lang="en-US" dirty="0" smtClean="0"/>
              <a:t>- here do NOT correspond to rotation of plane-polarized light (</a:t>
            </a:r>
            <a:r>
              <a:rPr lang="en-US" i="1" dirty="0" err="1" smtClean="0"/>
              <a:t>d/l</a:t>
            </a:r>
            <a:r>
              <a:rPr lang="en-US" dirty="0" smtClean="0"/>
              <a:t> or +/-).</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a:t>
            </a:fld>
            <a:endParaRPr lang="en-US"/>
          </a:p>
        </p:txBody>
      </p:sp>
      <p:graphicFrame>
        <p:nvGraphicFramePr>
          <p:cNvPr id="136195" name="Object 3"/>
          <p:cNvGraphicFramePr>
            <a:graphicFrameLocks noChangeAspect="1"/>
          </p:cNvGraphicFramePr>
          <p:nvPr/>
        </p:nvGraphicFramePr>
        <p:xfrm>
          <a:off x="2953544" y="4264025"/>
          <a:ext cx="3236913" cy="2266950"/>
        </p:xfrm>
        <a:graphic>
          <a:graphicData uri="http://schemas.openxmlformats.org/presentationml/2006/ole">
            <p:oleObj spid="_x0000_s136195" name="CS ChemDraw Drawing" r:id="rId3" imgW="3236814" imgH="2267355" progId="ChemDraw.Document.6.0">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 as a Raw Material</a:t>
            </a:r>
            <a:endParaRPr lang="en-US" dirty="0"/>
          </a:p>
        </p:txBody>
      </p:sp>
      <p:sp>
        <p:nvSpPr>
          <p:cNvPr id="3" name="Content Placeholder 2"/>
          <p:cNvSpPr>
            <a:spLocks noGrp="1"/>
          </p:cNvSpPr>
          <p:nvPr>
            <p:ph idx="1"/>
          </p:nvPr>
        </p:nvSpPr>
        <p:spPr>
          <a:xfrm>
            <a:off x="457200" y="800100"/>
            <a:ext cx="8229600" cy="5842000"/>
          </a:xfrm>
        </p:spPr>
        <p:txBody>
          <a:bodyPr/>
          <a:lstStyle/>
          <a:p>
            <a:pPr algn="just">
              <a:buNone/>
            </a:pPr>
            <a:endParaRPr lang="en-US" sz="2000" dirty="0" smtClean="0"/>
          </a:p>
          <a:p>
            <a:pPr algn="just">
              <a:buNone/>
            </a:pPr>
            <a:r>
              <a:rPr lang="en-US" sz="2000" dirty="0" smtClean="0"/>
              <a:t>Corn </a:t>
            </a:r>
            <a:r>
              <a:rPr lang="en-US" sz="2000" dirty="0" smtClean="0"/>
              <a:t>can be refined or chemically modified into a variety of foodstuffs and materials:</a:t>
            </a:r>
          </a:p>
          <a:p>
            <a:pPr algn="just">
              <a:buNone/>
            </a:pPr>
            <a:endParaRPr lang="en-US" sz="2000" dirty="0" smtClean="0"/>
          </a:p>
          <a:p>
            <a:pPr algn="just"/>
            <a:r>
              <a:rPr lang="en-US" sz="2000" dirty="0" smtClean="0"/>
              <a:t>Carbohydrates (corn syrup, starch, HFCS, corn meal)</a:t>
            </a:r>
          </a:p>
          <a:p>
            <a:pPr algn="just"/>
            <a:r>
              <a:rPr lang="en-US" sz="2000" dirty="0" smtClean="0"/>
              <a:t>Amino acids (from gluten and from fermentation)</a:t>
            </a:r>
          </a:p>
          <a:p>
            <a:pPr algn="just"/>
            <a:r>
              <a:rPr lang="en-US" sz="2000" dirty="0" smtClean="0"/>
              <a:t>Fats and oils (corn oil, margarine, shortening)</a:t>
            </a:r>
          </a:p>
          <a:p>
            <a:pPr algn="just"/>
            <a:r>
              <a:rPr lang="en-US" sz="2000" dirty="0" smtClean="0"/>
              <a:t>Ethanol</a:t>
            </a:r>
          </a:p>
          <a:p>
            <a:pPr algn="just"/>
            <a:r>
              <a:rPr lang="en-US" sz="2000" dirty="0" smtClean="0"/>
              <a:t>Food additives (vitamins, </a:t>
            </a:r>
            <a:r>
              <a:rPr lang="en-US" sz="2000" dirty="0" err="1" smtClean="0"/>
              <a:t>xanthan</a:t>
            </a:r>
            <a:r>
              <a:rPr lang="en-US" sz="2000" dirty="0" smtClean="0"/>
              <a:t> gum, citric acid, MSG)</a:t>
            </a:r>
          </a:p>
          <a:p>
            <a:pPr algn="just"/>
            <a:r>
              <a:rPr lang="en-US" sz="2000" dirty="0" smtClean="0"/>
              <a:t>Plastics</a:t>
            </a:r>
          </a:p>
          <a:p>
            <a:pPr algn="just"/>
            <a:endParaRPr lang="en-US" sz="2000" dirty="0" smtClean="0"/>
          </a:p>
          <a:p>
            <a:pPr marL="0" indent="0" algn="just">
              <a:buNone/>
            </a:pPr>
            <a:r>
              <a:rPr lang="en-US" sz="2000" dirty="0" smtClean="0"/>
              <a:t>Less than 10% of the corn crop is used directly for human consumption!  The bulk of it is used for animal feed, ethanol production and industrial materials.</a:t>
            </a:r>
          </a:p>
          <a:p>
            <a:pPr marL="0" indent="0" algn="just">
              <a:buNone/>
            </a:pPr>
            <a:endParaRPr lang="en-US" sz="2000" dirty="0" smtClean="0"/>
          </a:p>
          <a:p>
            <a:pPr marL="0" indent="0" algn="just">
              <a:buNone/>
            </a:pPr>
            <a:endParaRPr lang="en-US" sz="1800" dirty="0" smtClean="0"/>
          </a:p>
          <a:p>
            <a:pPr marL="0" indent="0" algn="just">
              <a:buNone/>
            </a:pPr>
            <a:r>
              <a:rPr lang="en-US" sz="1800" dirty="0" smtClean="0"/>
              <a:t>http</a:t>
            </a:r>
            <a:r>
              <a:rPr lang="en-US" sz="1800" dirty="0" smtClean="0"/>
              <a:t>://www.ers.usda.gov/AmberWaves/February08/Features/CornPrices.htm</a:t>
            </a:r>
            <a:endParaRPr lang="en-US" sz="1800" dirty="0" smtClean="0"/>
          </a:p>
          <a:p>
            <a:pPr>
              <a:buNone/>
            </a:pPr>
            <a:endParaRPr lang="en-US" sz="2000" dirty="0" smtClean="0"/>
          </a:p>
          <a:p>
            <a:pPr>
              <a:buNone/>
            </a:pPr>
            <a:endParaRPr lang="en-US" sz="2000"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Fats and Oils</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21</a:t>
            </a:fld>
            <a:endParaRPr lang="en-US"/>
          </a:p>
        </p:txBody>
      </p:sp>
      <p:graphicFrame>
        <p:nvGraphicFramePr>
          <p:cNvPr id="150530" name="Object 2"/>
          <p:cNvGraphicFramePr>
            <a:graphicFrameLocks noChangeAspect="1"/>
          </p:cNvGraphicFramePr>
          <p:nvPr/>
        </p:nvGraphicFramePr>
        <p:xfrm>
          <a:off x="690563" y="1009650"/>
          <a:ext cx="1030287" cy="849313"/>
        </p:xfrm>
        <a:graphic>
          <a:graphicData uri="http://schemas.openxmlformats.org/presentationml/2006/ole">
            <p:oleObj spid="_x0000_s150530" name="CS ChemDraw Drawing" r:id="rId3" imgW="1029846" imgH="850089" progId="ChemDraw.Document.6.0">
              <p:embed/>
            </p:oleObj>
          </a:graphicData>
        </a:graphic>
      </p:graphicFrame>
      <p:sp>
        <p:nvSpPr>
          <p:cNvPr id="8" name="TextBox 7"/>
          <p:cNvSpPr txBox="1"/>
          <p:nvPr/>
        </p:nvSpPr>
        <p:spPr>
          <a:xfrm>
            <a:off x="2032000" y="1092200"/>
            <a:ext cx="5487400" cy="830997"/>
          </a:xfrm>
          <a:prstGeom prst="rect">
            <a:avLst/>
          </a:prstGeom>
          <a:noFill/>
        </p:spPr>
        <p:txBody>
          <a:bodyPr wrap="none" rtlCol="0">
            <a:spAutoFit/>
          </a:bodyPr>
          <a:lstStyle/>
          <a:p>
            <a:r>
              <a:rPr lang="en-US" dirty="0" smtClean="0"/>
              <a:t>Recall that a fat is a </a:t>
            </a:r>
            <a:r>
              <a:rPr lang="en-US" dirty="0" err="1" smtClean="0"/>
              <a:t>triester</a:t>
            </a:r>
            <a:r>
              <a:rPr lang="en-US" dirty="0" smtClean="0"/>
              <a:t> of glycerol:</a:t>
            </a:r>
          </a:p>
          <a:p>
            <a:r>
              <a:rPr lang="en-US" dirty="0" smtClean="0"/>
              <a:t> a </a:t>
            </a:r>
            <a:r>
              <a:rPr lang="en-US" b="1" dirty="0" err="1" smtClean="0"/>
              <a:t>triacylglyceride</a:t>
            </a:r>
            <a:endParaRPr lang="en-US" b="1" dirty="0"/>
          </a:p>
        </p:txBody>
      </p:sp>
      <p:graphicFrame>
        <p:nvGraphicFramePr>
          <p:cNvPr id="150532" name="Object 4"/>
          <p:cNvGraphicFramePr>
            <a:graphicFrameLocks noChangeAspect="1"/>
          </p:cNvGraphicFramePr>
          <p:nvPr/>
        </p:nvGraphicFramePr>
        <p:xfrm>
          <a:off x="554037" y="3535363"/>
          <a:ext cx="5078413" cy="623887"/>
        </p:xfrm>
        <a:graphic>
          <a:graphicData uri="http://schemas.openxmlformats.org/presentationml/2006/ole">
            <p:oleObj spid="_x0000_s150532" name="CS ChemDraw Drawing" r:id="rId4" imgW="5079101" imgH="624462" progId="ChemDraw.Document.6.0">
              <p:embed/>
            </p:oleObj>
          </a:graphicData>
        </a:graphic>
      </p:graphicFrame>
      <p:graphicFrame>
        <p:nvGraphicFramePr>
          <p:cNvPr id="150533" name="Object 5"/>
          <p:cNvGraphicFramePr>
            <a:graphicFrameLocks noChangeAspect="1"/>
          </p:cNvGraphicFramePr>
          <p:nvPr/>
        </p:nvGraphicFramePr>
        <p:xfrm>
          <a:off x="596900" y="2227263"/>
          <a:ext cx="5035550" cy="623887"/>
        </p:xfrm>
        <a:graphic>
          <a:graphicData uri="http://schemas.openxmlformats.org/presentationml/2006/ole">
            <p:oleObj spid="_x0000_s150533" name="CS ChemDraw Drawing" r:id="rId5" imgW="5034864" imgH="624462" progId="ChemDraw.Document.6.0">
              <p:embed/>
            </p:oleObj>
          </a:graphicData>
        </a:graphic>
      </p:graphicFrame>
      <p:sp>
        <p:nvSpPr>
          <p:cNvPr id="13" name="TextBox 12"/>
          <p:cNvSpPr txBox="1"/>
          <p:nvPr/>
        </p:nvSpPr>
        <p:spPr>
          <a:xfrm>
            <a:off x="5740400" y="2095500"/>
            <a:ext cx="3403600" cy="3785652"/>
          </a:xfrm>
          <a:prstGeom prst="rect">
            <a:avLst/>
          </a:prstGeom>
          <a:noFill/>
        </p:spPr>
        <p:txBody>
          <a:bodyPr wrap="square" rtlCol="0">
            <a:spAutoFit/>
          </a:bodyPr>
          <a:lstStyle/>
          <a:p>
            <a:r>
              <a:rPr lang="en-US" sz="2000" dirty="0" smtClean="0"/>
              <a:t>Saturated fats have no</a:t>
            </a:r>
          </a:p>
          <a:p>
            <a:r>
              <a:rPr lang="en-US" sz="2000" dirty="0" smtClean="0"/>
              <a:t>C=C double bonds in the fatty acid </a:t>
            </a:r>
            <a:r>
              <a:rPr lang="en-US" sz="2000" dirty="0" err="1" smtClean="0"/>
              <a:t>sidechains</a:t>
            </a:r>
            <a:endParaRPr lang="en-US" sz="2000" dirty="0" smtClean="0"/>
          </a:p>
          <a:p>
            <a:endParaRPr lang="en-US" sz="2000" dirty="0" smtClean="0"/>
          </a:p>
          <a:p>
            <a:r>
              <a:rPr lang="en-US" sz="2000" dirty="0" smtClean="0"/>
              <a:t>Natural unsaturated fatty acids contain a </a:t>
            </a:r>
            <a:r>
              <a:rPr lang="en-US" sz="2000" dirty="0" err="1" smtClean="0"/>
              <a:t>cis</a:t>
            </a:r>
            <a:r>
              <a:rPr lang="en-US" sz="2000" dirty="0" smtClean="0"/>
              <a:t>-double bond.</a:t>
            </a:r>
          </a:p>
          <a:p>
            <a:endParaRPr lang="en-US" sz="2000" dirty="0" smtClean="0"/>
          </a:p>
          <a:p>
            <a:endParaRPr lang="en-US" sz="2000" dirty="0" smtClean="0"/>
          </a:p>
          <a:p>
            <a:r>
              <a:rPr lang="en-US" sz="2000" dirty="0" smtClean="0"/>
              <a:t>Polyunsaturated fatty acids contain multiple double bonds.</a:t>
            </a:r>
          </a:p>
        </p:txBody>
      </p:sp>
      <p:graphicFrame>
        <p:nvGraphicFramePr>
          <p:cNvPr id="150535" name="Object 7"/>
          <p:cNvGraphicFramePr>
            <a:graphicFrameLocks noChangeAspect="1"/>
          </p:cNvGraphicFramePr>
          <p:nvPr/>
        </p:nvGraphicFramePr>
        <p:xfrm>
          <a:off x="512763" y="4779963"/>
          <a:ext cx="5119687" cy="625475"/>
        </p:xfrm>
        <a:graphic>
          <a:graphicData uri="http://schemas.openxmlformats.org/presentationml/2006/ole">
            <p:oleObj spid="_x0000_s150535" name="CS ChemDraw Drawing" r:id="rId6" imgW="5120370" imgH="626083" progId="ChemDraw.Document.6.0">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Hydrogenated Vegetable Oil</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22</a:t>
            </a:fld>
            <a:endParaRPr lang="en-US"/>
          </a:p>
        </p:txBody>
      </p:sp>
      <p:sp>
        <p:nvSpPr>
          <p:cNvPr id="5" name="Content Placeholder 2"/>
          <p:cNvSpPr>
            <a:spLocks noGrp="1"/>
          </p:cNvSpPr>
          <p:nvPr>
            <p:ph idx="1"/>
          </p:nvPr>
        </p:nvSpPr>
        <p:spPr/>
        <p:txBody>
          <a:bodyPr/>
          <a:lstStyle/>
          <a:p>
            <a:r>
              <a:rPr lang="en-US" dirty="0" smtClean="0"/>
              <a:t>Saturated fats tend to be solids at room temperature.  Unsaturated fats have lower melting points and tend to be oils at room temperature.  This is because the “kink” introduced in a fatty acid chain by the </a:t>
            </a:r>
            <a:r>
              <a:rPr lang="en-US" dirty="0" err="1" smtClean="0"/>
              <a:t>cis</a:t>
            </a:r>
            <a:r>
              <a:rPr lang="en-US" dirty="0" smtClean="0"/>
              <a:t>-double bond causes the molecules to pack less tightly together.</a:t>
            </a:r>
          </a:p>
          <a:p>
            <a:endParaRPr lang="en-US" dirty="0" smtClean="0"/>
          </a:p>
          <a:p>
            <a:r>
              <a:rPr lang="en-US" dirty="0" smtClean="0"/>
              <a:t>Vegetable oils can be partially or completely hydrogenated using H</a:t>
            </a:r>
            <a:r>
              <a:rPr lang="en-US" baseline="-25000" dirty="0" smtClean="0"/>
              <a:t>2</a:t>
            </a:r>
            <a:r>
              <a:rPr lang="en-US" dirty="0" smtClean="0"/>
              <a:t> and a metal catalyst to give a fat with a certain desired consistency (e.g. margarine, shortening).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trans</a:t>
            </a:r>
            <a:r>
              <a:rPr lang="en-US" dirty="0" smtClean="0"/>
              <a:t>- Fats</a:t>
            </a:r>
            <a:endParaRPr lang="en-US" dirty="0"/>
          </a:p>
        </p:txBody>
      </p:sp>
      <p:sp>
        <p:nvSpPr>
          <p:cNvPr id="3" name="Content Placeholder 2"/>
          <p:cNvSpPr>
            <a:spLocks noGrp="1"/>
          </p:cNvSpPr>
          <p:nvPr>
            <p:ph idx="1"/>
          </p:nvPr>
        </p:nvSpPr>
        <p:spPr>
          <a:xfrm>
            <a:off x="457200" y="939801"/>
            <a:ext cx="8229600" cy="1473200"/>
          </a:xfrm>
        </p:spPr>
        <p:txBody>
          <a:bodyPr/>
          <a:lstStyle/>
          <a:p>
            <a:r>
              <a:rPr lang="en-US" sz="2000" dirty="0" smtClean="0"/>
              <a:t>In the process of hydrogenation, some of the natural </a:t>
            </a:r>
            <a:r>
              <a:rPr lang="en-US" sz="2000" i="1" dirty="0" err="1" smtClean="0"/>
              <a:t>cis</a:t>
            </a:r>
            <a:r>
              <a:rPr lang="en-US" sz="2000" dirty="0" smtClean="0"/>
              <a:t>-fatty acid </a:t>
            </a:r>
            <a:r>
              <a:rPr lang="en-US" sz="2000" dirty="0" err="1" smtClean="0"/>
              <a:t>sidechains</a:t>
            </a:r>
            <a:r>
              <a:rPr lang="en-US" sz="2000" dirty="0" smtClean="0"/>
              <a:t> are converted to unnatural </a:t>
            </a:r>
            <a:r>
              <a:rPr lang="en-US" sz="2000" i="1" dirty="0" smtClean="0"/>
              <a:t>trans</a:t>
            </a:r>
            <a:r>
              <a:rPr lang="en-US" sz="2000" dirty="0" smtClean="0"/>
              <a:t>-fatty acids:</a:t>
            </a:r>
          </a:p>
          <a:p>
            <a:endParaRPr lang="en-US" sz="2000"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23</a:t>
            </a:fld>
            <a:endParaRPr lang="en-US"/>
          </a:p>
        </p:txBody>
      </p:sp>
      <p:sp>
        <p:nvSpPr>
          <p:cNvPr id="5" name="TextBox 4"/>
          <p:cNvSpPr txBox="1"/>
          <p:nvPr/>
        </p:nvSpPr>
        <p:spPr>
          <a:xfrm>
            <a:off x="457200" y="4919008"/>
            <a:ext cx="8305800" cy="1323439"/>
          </a:xfrm>
          <a:prstGeom prst="rect">
            <a:avLst/>
          </a:prstGeom>
          <a:noFill/>
        </p:spPr>
        <p:txBody>
          <a:bodyPr wrap="square" rtlCol="0">
            <a:spAutoFit/>
          </a:bodyPr>
          <a:lstStyle/>
          <a:p>
            <a:pPr>
              <a:buFont typeface="Arial" pitchFamily="34" charset="0"/>
              <a:buChar char="•"/>
            </a:pPr>
            <a:r>
              <a:rPr lang="en-US" sz="2000" dirty="0" smtClean="0"/>
              <a:t>Research is revealing that these </a:t>
            </a:r>
            <a:r>
              <a:rPr lang="en-US" sz="2000" i="1" dirty="0" smtClean="0"/>
              <a:t>trans</a:t>
            </a:r>
            <a:r>
              <a:rPr lang="en-US" sz="2000" dirty="0" smtClean="0"/>
              <a:t>-fats, which previously were counted as “unsaturated fat” on nutritional labels, are as bad as saturated fats, or even worse for your health.  Nutritional labels now show trans-fats as a separate category.</a:t>
            </a:r>
            <a:endParaRPr lang="en-US" sz="2000" dirty="0"/>
          </a:p>
        </p:txBody>
      </p:sp>
      <p:graphicFrame>
        <p:nvGraphicFramePr>
          <p:cNvPr id="151554" name="Object 2"/>
          <p:cNvGraphicFramePr>
            <a:graphicFrameLocks noChangeAspect="1"/>
          </p:cNvGraphicFramePr>
          <p:nvPr/>
        </p:nvGraphicFramePr>
        <p:xfrm>
          <a:off x="1897063" y="1730375"/>
          <a:ext cx="5322887" cy="3016250"/>
        </p:xfrm>
        <a:graphic>
          <a:graphicData uri="http://schemas.openxmlformats.org/presentationml/2006/ole">
            <p:oleObj spid="_x0000_s151554" name="CS ChemDraw Drawing" r:id="rId3" imgW="5322941" imgH="3015574" progId="ChemDraw.Document.6.0">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24</a:t>
            </a:fld>
            <a:endParaRPr lang="en-US"/>
          </a:p>
        </p:txBody>
      </p:sp>
      <p:sp>
        <p:nvSpPr>
          <p:cNvPr id="3" name="TextBox 2"/>
          <p:cNvSpPr txBox="1"/>
          <p:nvPr/>
        </p:nvSpPr>
        <p:spPr>
          <a:xfrm>
            <a:off x="482600" y="368300"/>
            <a:ext cx="8166100" cy="6863417"/>
          </a:xfrm>
          <a:prstGeom prst="rect">
            <a:avLst/>
          </a:prstGeom>
          <a:noFill/>
        </p:spPr>
        <p:txBody>
          <a:bodyPr wrap="square" rtlCol="0">
            <a:spAutoFit/>
          </a:bodyPr>
          <a:lstStyle/>
          <a:p>
            <a:pPr algn="just"/>
            <a:r>
              <a:rPr lang="en-US" sz="2000" dirty="0" smtClean="0"/>
              <a:t>“</a:t>
            </a:r>
            <a:r>
              <a:rPr lang="en-US" sz="2000" dirty="0" smtClean="0">
                <a:solidFill>
                  <a:srgbClr val="331EB4"/>
                </a:solidFill>
              </a:rPr>
              <a:t>In </a:t>
            </a:r>
            <a:r>
              <a:rPr lang="en-US" sz="2000" dirty="0" smtClean="0">
                <a:solidFill>
                  <a:srgbClr val="331EB4"/>
                </a:solidFill>
              </a:rPr>
              <a:t>clinical studies, TFA or hydrogenated fats tended to raise total blood cholesterol levels.</a:t>
            </a:r>
            <a:r>
              <a:rPr lang="en-US" sz="2000" dirty="0" smtClean="0"/>
              <a:t> Some scientists believe they raise cholesterol levels more than saturated fats. TFA also tend to raise LDL (bad) cholesterol and lower HDL (good) cholesterol when used instead of </a:t>
            </a:r>
            <a:r>
              <a:rPr lang="en-US" sz="2000" dirty="0" err="1" smtClean="0"/>
              <a:t>cis</a:t>
            </a:r>
            <a:r>
              <a:rPr lang="en-US" sz="2000" dirty="0" smtClean="0"/>
              <a:t> fatty acids or natural oils. These changes may increase the risk of heart disease</a:t>
            </a:r>
            <a:r>
              <a:rPr lang="en-US" sz="2000" dirty="0" smtClean="0"/>
              <a:t>.</a:t>
            </a:r>
          </a:p>
          <a:p>
            <a:pPr algn="just"/>
            <a:endParaRPr lang="en-US" sz="2000" dirty="0" smtClean="0"/>
          </a:p>
          <a:p>
            <a:pPr algn="just"/>
            <a:r>
              <a:rPr lang="en-US" sz="2000" dirty="0" smtClean="0">
                <a:solidFill>
                  <a:srgbClr val="331EB4"/>
                </a:solidFill>
              </a:rPr>
              <a:t>Because there are no standard methods, it's difficult to estimate the TFA content of food items</a:t>
            </a:r>
            <a:r>
              <a:rPr lang="en-US" sz="2000" dirty="0" smtClean="0"/>
              <a:t>. It's also difficult to estimate intake, especially long-term </a:t>
            </a:r>
            <a:r>
              <a:rPr lang="en-US" sz="2000" dirty="0" smtClean="0"/>
              <a:t>intake…. </a:t>
            </a:r>
            <a:r>
              <a:rPr lang="en-US" sz="2000" dirty="0" smtClean="0">
                <a:solidFill>
                  <a:srgbClr val="331EB4"/>
                </a:solidFill>
              </a:rPr>
              <a:t>As </a:t>
            </a:r>
            <a:r>
              <a:rPr lang="en-US" sz="2000" dirty="0" smtClean="0">
                <a:solidFill>
                  <a:srgbClr val="331EB4"/>
                </a:solidFill>
              </a:rPr>
              <a:t>of January 2006, the FDA requires </a:t>
            </a:r>
            <a:r>
              <a:rPr lang="en-US" sz="2000" i="1" dirty="0" smtClean="0">
                <a:solidFill>
                  <a:srgbClr val="331EB4"/>
                </a:solidFill>
              </a:rPr>
              <a:t>trans</a:t>
            </a:r>
            <a:r>
              <a:rPr lang="en-US" sz="2000" dirty="0" smtClean="0">
                <a:solidFill>
                  <a:srgbClr val="331EB4"/>
                </a:solidFill>
              </a:rPr>
              <a:t> fat to be listed on the nutrition label. </a:t>
            </a:r>
            <a:r>
              <a:rPr lang="en-US" sz="2000" dirty="0" smtClean="0"/>
              <a:t>Although changes in labeling are important, they aren't enough. </a:t>
            </a:r>
            <a:r>
              <a:rPr lang="en-US" sz="2000" dirty="0" smtClean="0">
                <a:solidFill>
                  <a:srgbClr val="331EB4"/>
                </a:solidFill>
              </a:rPr>
              <a:t>Many fast foods contain high levels of TFA.</a:t>
            </a:r>
            <a:r>
              <a:rPr lang="en-US" sz="2000" dirty="0" smtClean="0"/>
              <a:t> There are no labeling regulations for fast food, and it can even be advertised as cholesterol-free and cooked in vegetable oil. Eating one doughnut at breakfast (3.2 g of TFA) and a large order of </a:t>
            </a:r>
            <a:r>
              <a:rPr lang="en-US" sz="2000" dirty="0" err="1" smtClean="0"/>
              <a:t>french</a:t>
            </a:r>
            <a:r>
              <a:rPr lang="en-US" sz="2000" dirty="0" smtClean="0"/>
              <a:t> fries at lunch (6.8 g of TFA) add 10 grams of TFA to one's diet, so the lack of regulations for labeling restaurant foods can be harmful to your </a:t>
            </a:r>
            <a:r>
              <a:rPr lang="en-US" sz="2000" dirty="0" smtClean="0"/>
              <a:t>health”</a:t>
            </a:r>
          </a:p>
          <a:p>
            <a:pPr algn="just"/>
            <a:endParaRPr lang="en-US" sz="2000" dirty="0" smtClean="0"/>
          </a:p>
          <a:p>
            <a:pPr algn="just"/>
            <a:r>
              <a:rPr lang="en-US" sz="2000" dirty="0" smtClean="0"/>
              <a:t>-American Heart Association (www.americanheart.org)</a:t>
            </a:r>
          </a:p>
          <a:p>
            <a:pPr algn="just"/>
            <a:endParaRPr lang="en-US" sz="2000" dirty="0" smtClean="0"/>
          </a:p>
          <a:p>
            <a:pPr algn="just"/>
            <a:endParaRPr lang="en-US" sz="2000" dirty="0" smtClean="0"/>
          </a:p>
          <a:p>
            <a:pPr algn="just"/>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25</a:t>
            </a:fld>
            <a:endParaRPr lang="en-US"/>
          </a:p>
        </p:txBody>
      </p:sp>
      <p:sp>
        <p:nvSpPr>
          <p:cNvPr id="3" name="TextBox 2"/>
          <p:cNvSpPr txBox="1"/>
          <p:nvPr/>
        </p:nvSpPr>
        <p:spPr>
          <a:xfrm>
            <a:off x="482600" y="368300"/>
            <a:ext cx="8166100" cy="7294305"/>
          </a:xfrm>
          <a:prstGeom prst="rect">
            <a:avLst/>
          </a:prstGeom>
          <a:noFill/>
        </p:spPr>
        <p:txBody>
          <a:bodyPr wrap="square" rtlCol="0">
            <a:spAutoFit/>
          </a:bodyPr>
          <a:lstStyle/>
          <a:p>
            <a:r>
              <a:rPr lang="en-US" sz="1800" dirty="0" smtClean="0"/>
              <a:t>“The American Heart Association's Nutrition Committee strongly advises these fat guidelines for healthy Americans over age 2</a:t>
            </a:r>
            <a:r>
              <a:rPr lang="en-US" sz="1800" dirty="0" smtClean="0"/>
              <a:t>:</a:t>
            </a:r>
          </a:p>
          <a:p>
            <a:endParaRPr lang="en-US" sz="1800" dirty="0" smtClean="0"/>
          </a:p>
          <a:p>
            <a:pPr marL="63500" indent="-63500">
              <a:buFont typeface="Arial" pitchFamily="34" charset="0"/>
              <a:buChar char="•"/>
            </a:pPr>
            <a:r>
              <a:rPr lang="en-US" sz="1800" dirty="0" smtClean="0"/>
              <a:t>Limit total fat intake to less than 25–35 percent of your total calories each day</a:t>
            </a:r>
            <a:r>
              <a:rPr lang="en-US" sz="1800" dirty="0" smtClean="0"/>
              <a:t>;</a:t>
            </a:r>
          </a:p>
          <a:p>
            <a:pPr marL="63500" indent="-63500"/>
            <a:r>
              <a:rPr lang="en-US" sz="1800" dirty="0" smtClean="0"/>
              <a:t> </a:t>
            </a:r>
          </a:p>
          <a:p>
            <a:pPr marL="63500" indent="-63500">
              <a:buFont typeface="Arial" pitchFamily="34" charset="0"/>
              <a:buChar char="•"/>
            </a:pPr>
            <a:r>
              <a:rPr lang="en-US" sz="1800" dirty="0" smtClean="0"/>
              <a:t>Limit </a:t>
            </a:r>
            <a:r>
              <a:rPr lang="en-US" sz="1800" dirty="0" smtClean="0"/>
              <a:t>saturated fat intake to less than 7 percent of total daily calories; </a:t>
            </a:r>
            <a:endParaRPr lang="en-US" sz="1800" dirty="0" smtClean="0"/>
          </a:p>
          <a:p>
            <a:pPr marL="63500" indent="-63500">
              <a:buFont typeface="Arial" pitchFamily="34" charset="0"/>
              <a:buChar char="•"/>
            </a:pPr>
            <a:endParaRPr lang="en-US" sz="1800" dirty="0" smtClean="0"/>
          </a:p>
          <a:p>
            <a:pPr marL="63500" indent="-63500">
              <a:buFont typeface="Arial" pitchFamily="34" charset="0"/>
              <a:buChar char="•"/>
            </a:pPr>
            <a:r>
              <a:rPr lang="en-US" sz="1800" dirty="0" smtClean="0"/>
              <a:t>Limit </a:t>
            </a:r>
            <a:r>
              <a:rPr lang="en-US" sz="1800" i="1" dirty="0" smtClean="0"/>
              <a:t>trans</a:t>
            </a:r>
            <a:r>
              <a:rPr lang="en-US" sz="1800" dirty="0" smtClean="0"/>
              <a:t> fat intake to less than 1 percent of total daily calories;  </a:t>
            </a:r>
            <a:endParaRPr lang="en-US" sz="1800" dirty="0" smtClean="0"/>
          </a:p>
          <a:p>
            <a:pPr marL="63500" indent="-63500">
              <a:buFont typeface="Arial" pitchFamily="34" charset="0"/>
              <a:buChar char="•"/>
            </a:pPr>
            <a:endParaRPr lang="en-US" sz="1800" dirty="0" smtClean="0"/>
          </a:p>
          <a:p>
            <a:pPr marL="63500" indent="-63500">
              <a:buFont typeface="Arial" pitchFamily="34" charset="0"/>
              <a:buChar char="•"/>
            </a:pPr>
            <a:r>
              <a:rPr lang="en-US" sz="1800" dirty="0" smtClean="0"/>
              <a:t>The </a:t>
            </a:r>
            <a:r>
              <a:rPr lang="en-US" sz="1800" dirty="0" smtClean="0"/>
              <a:t>remaining fat should come from sources of monounsaturated and polyunsaturated fats such as nuts, seeds, fish and vegetable oils; and </a:t>
            </a:r>
            <a:endParaRPr lang="en-US" sz="1800" dirty="0" smtClean="0"/>
          </a:p>
          <a:p>
            <a:pPr marL="63500" indent="-63500">
              <a:buFont typeface="Arial" pitchFamily="34" charset="0"/>
              <a:buChar char="•"/>
            </a:pPr>
            <a:endParaRPr lang="en-US" sz="1800" dirty="0" smtClean="0"/>
          </a:p>
          <a:p>
            <a:pPr marL="63500" indent="-63500">
              <a:buFont typeface="Arial" pitchFamily="34" charset="0"/>
              <a:buChar char="•"/>
            </a:pPr>
            <a:r>
              <a:rPr lang="en-US" sz="1800" dirty="0" smtClean="0"/>
              <a:t>Limit </a:t>
            </a:r>
            <a:r>
              <a:rPr lang="en-US" sz="1800" dirty="0" smtClean="0"/>
              <a:t>cholesterol intake to less than 300 mg per day, for most people.  If you have coronary heart disease or your LDL cholesterol level is 100 mg/</a:t>
            </a:r>
            <a:r>
              <a:rPr lang="en-US" sz="1800" dirty="0" err="1" smtClean="0"/>
              <a:t>dL</a:t>
            </a:r>
            <a:r>
              <a:rPr lang="en-US" sz="1800" dirty="0" smtClean="0"/>
              <a:t> or greater, limit your cholesterol intake to less than 200 milligrams a day. </a:t>
            </a:r>
            <a:endParaRPr lang="en-US" sz="1800" dirty="0" smtClean="0"/>
          </a:p>
          <a:p>
            <a:endParaRPr lang="en-US" sz="1800" dirty="0" smtClean="0"/>
          </a:p>
          <a:p>
            <a:r>
              <a:rPr lang="en-US" sz="1800" dirty="0" smtClean="0"/>
              <a:t>For example, a sedentary female who is 31–50 years old needs about 2,000 calories each day. Therefore, she should consume </a:t>
            </a:r>
            <a:r>
              <a:rPr lang="en-US" sz="1800" dirty="0" smtClean="0">
                <a:solidFill>
                  <a:srgbClr val="331EB4"/>
                </a:solidFill>
              </a:rPr>
              <a:t>less than 16 g saturated fat, less than 2 g </a:t>
            </a:r>
            <a:r>
              <a:rPr lang="en-US" sz="1800" i="1" dirty="0" smtClean="0">
                <a:solidFill>
                  <a:srgbClr val="331EB4"/>
                </a:solidFill>
              </a:rPr>
              <a:t>trans</a:t>
            </a:r>
            <a:r>
              <a:rPr lang="en-US" sz="1800" dirty="0" smtClean="0">
                <a:solidFill>
                  <a:srgbClr val="331EB4"/>
                </a:solidFill>
              </a:rPr>
              <a:t> fat and between 50 and 70 grams of total fat each day</a:t>
            </a:r>
            <a:r>
              <a:rPr lang="en-US" sz="1800" dirty="0" smtClean="0"/>
              <a:t> (with most fats coming from sources of polyunsaturated and monounsaturated fats, such as fish, nuts, seeds and vegetable oils</a:t>
            </a:r>
            <a:r>
              <a:rPr lang="en-US" sz="1800" dirty="0" smtClean="0"/>
              <a:t>).”</a:t>
            </a:r>
          </a:p>
          <a:p>
            <a:endParaRPr lang="en-US" sz="1800" dirty="0" smtClean="0"/>
          </a:p>
          <a:p>
            <a:pPr algn="just"/>
            <a:r>
              <a:rPr lang="en-US" sz="1800" dirty="0" smtClean="0"/>
              <a:t>-American Heart Association (www.americanheart.org)</a:t>
            </a:r>
          </a:p>
          <a:p>
            <a:pPr algn="just"/>
            <a:endParaRPr lang="en-US" sz="1800" dirty="0" smtClean="0"/>
          </a:p>
          <a:p>
            <a:pPr algn="just"/>
            <a:endParaRPr lang="en-US" sz="1800" dirty="0" smtClean="0"/>
          </a:p>
          <a:p>
            <a:pPr algn="just"/>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 Production</a:t>
            </a:r>
            <a:endParaRPr lang="en-US" dirty="0"/>
          </a:p>
        </p:txBody>
      </p:sp>
      <p:sp>
        <p:nvSpPr>
          <p:cNvPr id="3" name="Content Placeholder 2"/>
          <p:cNvSpPr>
            <a:spLocks noGrp="1"/>
          </p:cNvSpPr>
          <p:nvPr>
            <p:ph idx="1"/>
          </p:nvPr>
        </p:nvSpPr>
        <p:spPr/>
        <p:txBody>
          <a:bodyPr/>
          <a:lstStyle/>
          <a:p>
            <a:r>
              <a:rPr lang="en-US" dirty="0" smtClean="0"/>
              <a:t>An abundance of inexpensive crops such as corn and soy has allowed the production of  inexpensive meat.</a:t>
            </a:r>
          </a:p>
          <a:p>
            <a:endParaRPr lang="en-US" dirty="0" smtClean="0"/>
          </a:p>
          <a:p>
            <a:r>
              <a:rPr lang="en-US" dirty="0" smtClean="0"/>
              <a:t>Because livestock are higher up the food chain, a large amount of our crops are directed towards meat production instead of human consumption.  For example, 55% of the U.S. corn crop is used in animal feed. </a:t>
            </a:r>
          </a:p>
          <a:p>
            <a:endParaRPr lang="en-US" dirty="0" smtClean="0"/>
          </a:p>
          <a:p>
            <a:r>
              <a:rPr lang="en-US" dirty="0" smtClean="0"/>
              <a:t>Beef production is particularly inefficient at converting feed to protein.</a:t>
            </a:r>
            <a:endParaRPr lang="en-US" dirty="0" smtClean="0"/>
          </a:p>
          <a:p>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27</a:t>
            </a:fld>
            <a:endParaRPr lang="en-US"/>
          </a:p>
        </p:txBody>
      </p:sp>
      <p:pic>
        <p:nvPicPr>
          <p:cNvPr id="152578" name="Picture 2"/>
          <p:cNvPicPr>
            <a:picLocks noChangeAspect="1" noChangeArrowheads="1"/>
          </p:cNvPicPr>
          <p:nvPr/>
        </p:nvPicPr>
        <p:blipFill>
          <a:blip r:embed="rId2"/>
          <a:srcRect/>
          <a:stretch>
            <a:fillRect/>
          </a:stretch>
        </p:blipFill>
        <p:spPr bwMode="auto">
          <a:xfrm>
            <a:off x="1401763" y="801688"/>
            <a:ext cx="6248612" cy="4926012"/>
          </a:xfrm>
          <a:prstGeom prst="rect">
            <a:avLst/>
          </a:prstGeom>
          <a:noFill/>
          <a:ln w="9525">
            <a:noFill/>
            <a:miter lim="800000"/>
            <a:headEnd/>
            <a:tailEnd/>
          </a:ln>
        </p:spPr>
      </p:pic>
      <p:sp>
        <p:nvSpPr>
          <p:cNvPr id="5" name="TextBox 4"/>
          <p:cNvSpPr txBox="1"/>
          <p:nvPr/>
        </p:nvSpPr>
        <p:spPr>
          <a:xfrm>
            <a:off x="1473200" y="6184900"/>
            <a:ext cx="7670800" cy="738664"/>
          </a:xfrm>
          <a:prstGeom prst="rect">
            <a:avLst/>
          </a:prstGeom>
          <a:noFill/>
        </p:spPr>
        <p:txBody>
          <a:bodyPr wrap="square" rtlCol="0">
            <a:spAutoFit/>
          </a:bodyPr>
          <a:lstStyle/>
          <a:p>
            <a:r>
              <a:rPr lang="en-US" sz="1800" dirty="0" smtClean="0"/>
              <a:t>Source: </a:t>
            </a:r>
            <a:r>
              <a:rPr lang="en-US" sz="1800" i="1" dirty="0" smtClean="0"/>
              <a:t>Energy in nature and </a:t>
            </a:r>
            <a:r>
              <a:rPr lang="en-US" sz="1800" i="1" dirty="0" smtClean="0"/>
              <a:t>society </a:t>
            </a:r>
            <a:r>
              <a:rPr lang="en-US" sz="1800" dirty="0" smtClean="0"/>
              <a:t>by </a:t>
            </a:r>
            <a:r>
              <a:rPr lang="en-US" sz="1800" dirty="0" smtClean="0"/>
              <a:t>Vaclav </a:t>
            </a:r>
            <a:r>
              <a:rPr lang="en-US" sz="1800" dirty="0" err="1" smtClean="0"/>
              <a:t>Smil</a:t>
            </a:r>
            <a:r>
              <a:rPr lang="en-US" sz="1800" dirty="0" smtClean="0"/>
              <a:t> (2008)</a:t>
            </a:r>
            <a:endParaRPr lang="en-US" sz="1800"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Acids</a:t>
            </a:r>
            <a:endParaRPr lang="en-US" dirty="0"/>
          </a:p>
        </p:txBody>
      </p:sp>
      <p:sp>
        <p:nvSpPr>
          <p:cNvPr id="3" name="Content Placeholder 2"/>
          <p:cNvSpPr>
            <a:spLocks noGrp="1"/>
          </p:cNvSpPr>
          <p:nvPr>
            <p:ph idx="1"/>
          </p:nvPr>
        </p:nvSpPr>
        <p:spPr/>
        <p:txBody>
          <a:bodyPr/>
          <a:lstStyle/>
          <a:p>
            <a:r>
              <a:rPr lang="en-US" b="1" dirty="0" smtClean="0"/>
              <a:t>Amino acids </a:t>
            </a:r>
            <a:r>
              <a:rPr lang="en-US" dirty="0" smtClean="0"/>
              <a:t>are the basic building blocks of proteins.  A protein is a polymer made from amino acids connected primarily by amide linkages.</a:t>
            </a:r>
          </a:p>
          <a:p>
            <a:endParaRPr lang="en-US" dirty="0" smtClean="0"/>
          </a:p>
          <a:p>
            <a:endParaRPr lang="en-US" dirty="0" smtClean="0"/>
          </a:p>
          <a:p>
            <a:endParaRPr lang="en-US" dirty="0" smtClean="0"/>
          </a:p>
          <a:p>
            <a:endParaRPr lang="en-US" dirty="0" smtClean="0"/>
          </a:p>
          <a:p>
            <a:endParaRPr lang="en-US" dirty="0" smtClean="0"/>
          </a:p>
          <a:p>
            <a:r>
              <a:rPr lang="en-US" dirty="0" smtClean="0"/>
              <a:t>There are 20 different amino acids.  9 of these cannot by synthesized by humans and must be obtained in the diet.  These are called </a:t>
            </a:r>
            <a:r>
              <a:rPr lang="en-US" b="1" dirty="0" smtClean="0"/>
              <a:t>essential amino acids</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28</a:t>
            </a:fld>
            <a:endParaRPr lang="en-US"/>
          </a:p>
        </p:txBody>
      </p:sp>
      <p:graphicFrame>
        <p:nvGraphicFramePr>
          <p:cNvPr id="153602" name="Object 2"/>
          <p:cNvGraphicFramePr>
            <a:graphicFrameLocks noChangeAspect="1"/>
          </p:cNvGraphicFramePr>
          <p:nvPr/>
        </p:nvGraphicFramePr>
        <p:xfrm>
          <a:off x="1235075" y="2719388"/>
          <a:ext cx="6675438" cy="1419225"/>
        </p:xfrm>
        <a:graphic>
          <a:graphicData uri="http://schemas.openxmlformats.org/presentationml/2006/ole">
            <p:oleObj spid="_x0000_s153602" name="CS ChemDraw Drawing" r:id="rId3" imgW="6674850" imgH="1419968" progId="ChemDraw.Document.6.0">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Proteins</a:t>
            </a:r>
            <a:endParaRPr lang="en-US" dirty="0"/>
          </a:p>
        </p:txBody>
      </p:sp>
      <p:sp>
        <p:nvSpPr>
          <p:cNvPr id="3" name="Content Placeholder 2"/>
          <p:cNvSpPr>
            <a:spLocks noGrp="1"/>
          </p:cNvSpPr>
          <p:nvPr>
            <p:ph idx="1"/>
          </p:nvPr>
        </p:nvSpPr>
        <p:spPr>
          <a:xfrm>
            <a:off x="457200" y="1211262"/>
            <a:ext cx="8229600" cy="4986337"/>
          </a:xfrm>
        </p:spPr>
        <p:txBody>
          <a:bodyPr/>
          <a:lstStyle/>
          <a:p>
            <a:pPr>
              <a:buFont typeface="Arial" pitchFamily="34" charset="0"/>
              <a:buChar char="•"/>
            </a:pPr>
            <a:r>
              <a:rPr lang="en-US" dirty="0" smtClean="0"/>
              <a:t>Meat provides all the essential amino acids humans need—it is a </a:t>
            </a:r>
            <a:r>
              <a:rPr lang="en-US" b="1" dirty="0" smtClean="0"/>
              <a:t>complete protein. </a:t>
            </a:r>
          </a:p>
          <a:p>
            <a:pPr>
              <a:buFont typeface="Arial" pitchFamily="34" charset="0"/>
              <a:buChar char="•"/>
            </a:pPr>
            <a:endParaRPr lang="en-US" dirty="0" smtClean="0"/>
          </a:p>
          <a:p>
            <a:pPr>
              <a:buFont typeface="Arial" pitchFamily="34" charset="0"/>
              <a:buChar char="•"/>
            </a:pPr>
            <a:r>
              <a:rPr lang="en-US" dirty="0" smtClean="0"/>
              <a:t>Most plant sources are deficient in one or more essential amino acids (</a:t>
            </a:r>
            <a:r>
              <a:rPr lang="en-US" b="1" dirty="0" smtClean="0"/>
              <a:t>exception: soy </a:t>
            </a:r>
            <a:r>
              <a:rPr lang="en-US" b="1" dirty="0" smtClean="0"/>
              <a:t>protein</a:t>
            </a:r>
            <a:r>
              <a:rPr lang="en-US" dirty="0" smtClean="0"/>
              <a:t>).  </a:t>
            </a:r>
            <a:r>
              <a:rPr lang="en-US" dirty="0" smtClean="0"/>
              <a:t>For example, corn is low in lysine and tryptophan.</a:t>
            </a:r>
          </a:p>
          <a:p>
            <a:pPr>
              <a:buFont typeface="Arial" pitchFamily="34" charset="0"/>
              <a:buChar char="•"/>
            </a:pPr>
            <a:endParaRPr lang="en-US" dirty="0" smtClean="0"/>
          </a:p>
          <a:p>
            <a:pPr>
              <a:buFont typeface="Arial" pitchFamily="34" charset="0"/>
              <a:buChar char="•"/>
            </a:pPr>
            <a:r>
              <a:rPr lang="en-US" dirty="0" smtClean="0"/>
              <a:t>However, different plant sources can be combined to provide a complete protein (e.g. rice and beans).</a:t>
            </a:r>
          </a:p>
          <a:p>
            <a:endParaRPr lang="en-US" dirty="0" smtClean="0"/>
          </a:p>
          <a:p>
            <a:endParaRPr lang="en-US" dirty="0" smtClean="0"/>
          </a:p>
          <a:p>
            <a:pPr marL="0" indent="0">
              <a:buNone/>
            </a:pPr>
            <a:r>
              <a:rPr lang="en-US" sz="2000" dirty="0" smtClean="0"/>
              <a:t>http://www.nlm.nih.gov/medlineplus/ency/article/002467.htm#Food%20Sources</a:t>
            </a:r>
          </a:p>
          <a:p>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0657DA-BC2A-43DF-B5F0-4F866DCDB88B}" type="slidenum">
              <a:rPr lang="en-US" smtClean="0"/>
              <a:pPr/>
              <a:t>3</a:t>
            </a:fld>
            <a:endParaRPr lang="en-US"/>
          </a:p>
        </p:txBody>
      </p:sp>
      <p:sp>
        <p:nvSpPr>
          <p:cNvPr id="6" name="Content Placeholder 2"/>
          <p:cNvSpPr txBox="1">
            <a:spLocks/>
          </p:cNvSpPr>
          <p:nvPr/>
        </p:nvSpPr>
        <p:spPr>
          <a:xfrm>
            <a:off x="457200" y="347663"/>
            <a:ext cx="8229600" cy="101123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All other stereochemistry</a:t>
            </a:r>
            <a:r>
              <a:rPr kumimoji="0" lang="en-US" sz="2000" b="0" i="0" u="none" strike="noStrike" kern="0" cap="none" spc="0" normalizeH="0" noProof="0" dirty="0" smtClean="0">
                <a:ln>
                  <a:noFill/>
                </a:ln>
                <a:solidFill>
                  <a:schemeClr val="tx1"/>
                </a:solidFill>
                <a:effectLst/>
                <a:uLnTx/>
                <a:uFillTx/>
                <a:latin typeface="+mn-lt"/>
                <a:ea typeface="+mn-ea"/>
                <a:cs typeface="+mn-cs"/>
              </a:rPr>
              <a:t> relative to the bottom-most –CHOH group (the one that determines </a:t>
            </a:r>
            <a:r>
              <a:rPr kumimoji="0" lang="en-US" sz="1800" b="0" i="0" u="none" strike="noStrike" kern="0" cap="none" spc="0" normalizeH="0" noProof="0" dirty="0" smtClean="0">
                <a:ln>
                  <a:noFill/>
                </a:ln>
                <a:solidFill>
                  <a:schemeClr val="tx1"/>
                </a:solidFill>
                <a:effectLst/>
                <a:uLnTx/>
                <a:uFillTx/>
                <a:latin typeface="+mn-lt"/>
                <a:ea typeface="+mn-ea"/>
                <a:cs typeface="+mn-cs"/>
              </a:rPr>
              <a:t>D</a:t>
            </a:r>
            <a:r>
              <a:rPr kumimoji="0" lang="en-US" sz="2000" b="0" i="0" u="none" strike="noStrike" kern="0" cap="none" spc="0" normalizeH="0" noProof="0" dirty="0" smtClean="0">
                <a:ln>
                  <a:noFill/>
                </a:ln>
                <a:solidFill>
                  <a:schemeClr val="tx1"/>
                </a:solidFill>
                <a:effectLst/>
                <a:uLnTx/>
                <a:uFillTx/>
                <a:latin typeface="+mn-lt"/>
                <a:ea typeface="+mn-ea"/>
                <a:cs typeface="+mn-cs"/>
              </a:rPr>
              <a:t>- vs. </a:t>
            </a:r>
            <a:r>
              <a:rPr kumimoji="0" lang="en-US" sz="1800" b="0" i="0" u="none" strike="noStrike" kern="0" cap="none" spc="0" normalizeH="0" noProof="0" dirty="0" smtClean="0">
                <a:ln>
                  <a:noFill/>
                </a:ln>
                <a:solidFill>
                  <a:schemeClr val="tx1"/>
                </a:solidFill>
                <a:effectLst/>
                <a:uLnTx/>
                <a:uFillTx/>
                <a:latin typeface="+mn-lt"/>
                <a:ea typeface="+mn-ea"/>
                <a:cs typeface="+mn-cs"/>
              </a:rPr>
              <a:t>L</a:t>
            </a:r>
            <a:r>
              <a:rPr kumimoji="0" lang="en-US" sz="2000" b="0" i="0" u="none" strike="noStrike" kern="0" cap="none" spc="0" normalizeH="0" noProof="0" dirty="0" smtClean="0">
                <a:ln>
                  <a:noFill/>
                </a:ln>
                <a:solidFill>
                  <a:schemeClr val="tx1"/>
                </a:solidFill>
                <a:effectLst/>
                <a:uLnTx/>
                <a:uFillTx/>
                <a:latin typeface="+mn-lt"/>
                <a:ea typeface="+mn-ea"/>
                <a:cs typeface="+mn-cs"/>
              </a:rPr>
              <a:t>-) is indicated by the name of the sugar.  </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137221" name="Object 5"/>
          <p:cNvGraphicFramePr>
            <a:graphicFrameLocks noChangeAspect="1"/>
          </p:cNvGraphicFramePr>
          <p:nvPr/>
        </p:nvGraphicFramePr>
        <p:xfrm>
          <a:off x="1493838" y="1246188"/>
          <a:ext cx="6156325" cy="5534025"/>
        </p:xfrm>
        <a:graphic>
          <a:graphicData uri="http://schemas.openxmlformats.org/presentationml/2006/ole">
            <p:oleObj spid="_x0000_s137221" name="CS ChemDraw Drawing" r:id="rId3" imgW="6166080" imgH="5543640" progId="ChemDraw.Document.6.0">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Agriculture’s Energy Cost</a:t>
            </a:r>
            <a:endParaRPr lang="en-US" dirty="0"/>
          </a:p>
        </p:txBody>
      </p:sp>
      <p:sp>
        <p:nvSpPr>
          <p:cNvPr id="3" name="Content Placeholder 2"/>
          <p:cNvSpPr>
            <a:spLocks noGrp="1"/>
          </p:cNvSpPr>
          <p:nvPr>
            <p:ph idx="1"/>
          </p:nvPr>
        </p:nvSpPr>
        <p:spPr>
          <a:xfrm>
            <a:off x="457200" y="1147763"/>
            <a:ext cx="8229600" cy="4754562"/>
          </a:xfrm>
        </p:spPr>
        <p:txBody>
          <a:bodyPr/>
          <a:lstStyle/>
          <a:p>
            <a:r>
              <a:rPr lang="en-US" dirty="0" smtClean="0"/>
              <a:t>Up to </a:t>
            </a:r>
            <a:r>
              <a:rPr lang="en-US" dirty="0" smtClean="0"/>
              <a:t>20 percent of </a:t>
            </a:r>
            <a:r>
              <a:rPr lang="en-US" dirty="0" smtClean="0"/>
              <a:t>fossil fuel consumption in the U.S. is directed towards food production.  </a:t>
            </a:r>
          </a:p>
          <a:p>
            <a:pPr>
              <a:buNone/>
            </a:pPr>
            <a:endParaRPr lang="en-US" dirty="0" smtClean="0"/>
          </a:p>
          <a:p>
            <a:r>
              <a:rPr lang="en-US" dirty="0" err="1" smtClean="0"/>
              <a:t>Pollan</a:t>
            </a:r>
            <a:r>
              <a:rPr lang="en-US" dirty="0" smtClean="0"/>
              <a:t> gives the following estimates for fossil fuel consumption:</a:t>
            </a:r>
          </a:p>
          <a:p>
            <a:pPr indent="571500">
              <a:buNone/>
            </a:pPr>
            <a:r>
              <a:rPr lang="en-US" dirty="0" smtClean="0"/>
              <a:t>0.3 gal oil per bushel corn</a:t>
            </a:r>
          </a:p>
          <a:p>
            <a:pPr indent="571500">
              <a:buNone/>
            </a:pPr>
            <a:r>
              <a:rPr lang="en-US" dirty="0" smtClean="0"/>
              <a:t>35 gal oil per steer</a:t>
            </a:r>
          </a:p>
          <a:p>
            <a:pPr>
              <a:buNone/>
            </a:pPr>
            <a:endParaRPr lang="en-US" dirty="0" smtClean="0"/>
          </a:p>
          <a:p>
            <a:r>
              <a:rPr lang="en-US" dirty="0" smtClean="0"/>
              <a:t>About 1/3 of this energy is used to produce fertilizer alone.</a:t>
            </a:r>
          </a:p>
          <a:p>
            <a:pPr>
              <a:buNone/>
            </a:pPr>
            <a:endParaRPr lang="en-US" dirty="0" smtClean="0"/>
          </a:p>
          <a:p>
            <a:pPr>
              <a:buNone/>
            </a:pPr>
            <a:endParaRPr lang="en-US" dirty="0" smtClean="0"/>
          </a:p>
          <a:p>
            <a:pPr>
              <a:buNone/>
            </a:pPr>
            <a:r>
              <a:rPr lang="en-US" sz="1800" dirty="0" smtClean="0">
                <a:hlinkClick r:id="rId2"/>
              </a:rPr>
              <a:t>http://edition.cnn.com/2008/WORLD/asiapcf/03/16/eco.food.miles</a:t>
            </a:r>
            <a:r>
              <a:rPr lang="en-US" sz="1800" dirty="0" smtClean="0">
                <a:hlinkClick r:id="rId2"/>
              </a:rPr>
              <a:t>/</a:t>
            </a:r>
            <a:endParaRPr lang="en-US" sz="1800" dirty="0" smtClean="0"/>
          </a:p>
          <a:p>
            <a:pPr>
              <a:buNone/>
            </a:pPr>
            <a:r>
              <a:rPr lang="en-US" sz="1800" i="1" dirty="0" smtClean="0"/>
              <a:t>The Omnivore’s </a:t>
            </a:r>
            <a:r>
              <a:rPr lang="en-US" sz="1800" i="1" dirty="0" err="1" smtClean="0"/>
              <a:t>Dilemna</a:t>
            </a:r>
            <a:r>
              <a:rPr lang="en-US" sz="1800" i="1" dirty="0" smtClean="0"/>
              <a:t> </a:t>
            </a:r>
            <a:r>
              <a:rPr lang="en-US" sz="1800" dirty="0" smtClean="0"/>
              <a:t>by M. </a:t>
            </a:r>
            <a:r>
              <a:rPr lang="en-US" sz="1800" dirty="0" err="1" smtClean="0"/>
              <a:t>Pollan</a:t>
            </a:r>
            <a:r>
              <a:rPr lang="en-US" sz="1800" dirty="0" smtClean="0"/>
              <a:t>.</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Fixation</a:t>
            </a:r>
            <a:endParaRPr lang="en-US" dirty="0"/>
          </a:p>
        </p:txBody>
      </p:sp>
      <p:sp>
        <p:nvSpPr>
          <p:cNvPr id="3" name="Content Placeholder 2"/>
          <p:cNvSpPr>
            <a:spLocks noGrp="1"/>
          </p:cNvSpPr>
          <p:nvPr>
            <p:ph idx="1"/>
          </p:nvPr>
        </p:nvSpPr>
        <p:spPr/>
        <p:txBody>
          <a:bodyPr/>
          <a:lstStyle/>
          <a:p>
            <a:r>
              <a:rPr lang="en-US" dirty="0" smtClean="0"/>
              <a:t>In nature, nitrogen gas is converted to other sources of plant-accessible nitrogen (nitrates, etc.) by bacteria (e.g. the symbiotic bacteria in legumes) and (to a much smaller extent) lightning.  This conversion is called </a:t>
            </a:r>
            <a:r>
              <a:rPr lang="en-US" b="1" dirty="0" smtClean="0"/>
              <a:t>nitrogen fixation</a:t>
            </a:r>
            <a:r>
              <a:rPr lang="en-US" dirty="0" smtClean="0"/>
              <a:t>.</a:t>
            </a:r>
          </a:p>
          <a:p>
            <a:endParaRPr lang="en-US" dirty="0" smtClean="0"/>
          </a:p>
          <a:p>
            <a:r>
              <a:rPr lang="en-US" dirty="0" smtClean="0"/>
              <a:t>Human agriculture requires more fixed nitrogen than nature provides. One researcher estimates that 2/5ths of the world’s population would not exist were it not for synthetic fertilizer.</a:t>
            </a:r>
          </a:p>
          <a:p>
            <a:endParaRPr lang="en-US" dirty="0" smtClean="0"/>
          </a:p>
          <a:p>
            <a:endParaRPr lang="en-US" dirty="0" smtClean="0"/>
          </a:p>
          <a:p>
            <a:pPr>
              <a:buNone/>
            </a:pPr>
            <a:r>
              <a:rPr lang="en-US" sz="2000" i="1" dirty="0" smtClean="0"/>
              <a:t>The Omnivore’s </a:t>
            </a:r>
            <a:r>
              <a:rPr lang="en-US" sz="2000" i="1" dirty="0" err="1" smtClean="0"/>
              <a:t>Dilemna</a:t>
            </a:r>
            <a:r>
              <a:rPr lang="en-US" sz="2000" i="1" dirty="0" smtClean="0"/>
              <a:t> </a:t>
            </a:r>
            <a:r>
              <a:rPr lang="en-US" sz="2000" dirty="0" smtClean="0"/>
              <a:t>by M. </a:t>
            </a:r>
            <a:r>
              <a:rPr lang="en-US" sz="2000" dirty="0" err="1" smtClean="0"/>
              <a:t>Pollan</a:t>
            </a:r>
            <a:r>
              <a:rPr lang="en-US" sz="2000"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0657DA-BC2A-43DF-B5F0-4F866DCDB88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Haber Process</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Haber Process </a:t>
            </a:r>
            <a:r>
              <a:rPr lang="en-US" dirty="0" smtClean="0"/>
              <a:t>is an energy-intensive method to convert nitrogen and hydrogen gases to ammonia, which can then be used directly or indirectly as fertilizer</a:t>
            </a:r>
            <a:r>
              <a:rPr lang="en-US" dirty="0" smtClean="0"/>
              <a:t>.</a:t>
            </a:r>
          </a:p>
          <a:p>
            <a:endParaRPr lang="en-US" dirty="0" smtClean="0"/>
          </a:p>
          <a:p>
            <a:pPr algn="ctr"/>
            <a:r>
              <a:rPr lang="en-US" dirty="0" smtClean="0"/>
              <a:t>N</a:t>
            </a:r>
            <a:r>
              <a:rPr lang="en-US" baseline="-25000" dirty="0" smtClean="0"/>
              <a:t>2</a:t>
            </a:r>
            <a:r>
              <a:rPr lang="en-US" dirty="0" smtClean="0"/>
              <a:t> + 3 H</a:t>
            </a:r>
            <a:r>
              <a:rPr lang="en-US" baseline="-25000" dirty="0" smtClean="0"/>
              <a:t>2</a:t>
            </a:r>
            <a:r>
              <a:rPr lang="en-US" dirty="0" smtClean="0"/>
              <a:t> </a:t>
            </a:r>
            <a:r>
              <a:rPr lang="en-US" dirty="0" smtClean="0">
                <a:sym typeface="Wingdings" pitchFamily="2" charset="2"/>
              </a:rPr>
              <a:t> 2 NH</a:t>
            </a:r>
            <a:r>
              <a:rPr lang="en-US" baseline="-25000" dirty="0" smtClean="0">
                <a:sym typeface="Wingdings" pitchFamily="2" charset="2"/>
              </a:rPr>
              <a:t>3</a:t>
            </a:r>
          </a:p>
          <a:p>
            <a:pPr algn="ctr"/>
            <a:endParaRPr lang="en-US" baseline="-25000" dirty="0" smtClean="0">
              <a:sym typeface="Wingdings" pitchFamily="2" charset="2"/>
            </a:endParaRPr>
          </a:p>
          <a:p>
            <a:r>
              <a:rPr lang="en-US" dirty="0" smtClean="0">
                <a:sym typeface="Wingdings" pitchFamily="2" charset="2"/>
              </a:rPr>
              <a:t>High temperatures and pressures are required, as well as a source of hydrogen gas.  All this requires a lot of energy.</a:t>
            </a:r>
            <a:endParaRPr lang="en-US" dirty="0" smtClean="0"/>
          </a:p>
          <a:p>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a:t>
            </a:r>
            <a:r>
              <a:rPr lang="en-US" dirty="0" smtClean="0"/>
              <a:t>Productivity</a:t>
            </a:r>
            <a:endParaRPr lang="en-US" dirty="0"/>
          </a:p>
        </p:txBody>
      </p:sp>
      <p:sp>
        <p:nvSpPr>
          <p:cNvPr id="3" name="Content Placeholder 2"/>
          <p:cNvSpPr>
            <a:spLocks noGrp="1"/>
          </p:cNvSpPr>
          <p:nvPr>
            <p:ph idx="1"/>
          </p:nvPr>
        </p:nvSpPr>
        <p:spPr>
          <a:xfrm>
            <a:off x="457200" y="1008063"/>
            <a:ext cx="8229600" cy="4754562"/>
          </a:xfrm>
        </p:spPr>
        <p:txBody>
          <a:bodyPr/>
          <a:lstStyle/>
          <a:p>
            <a:r>
              <a:rPr lang="en-US" dirty="0" smtClean="0"/>
              <a:t>Abundance </a:t>
            </a:r>
            <a:r>
              <a:rPr lang="en-US" dirty="0" smtClean="0"/>
              <a:t>of corn/soy etc </a:t>
            </a:r>
            <a:r>
              <a:rPr lang="en-US" dirty="0" smtClean="0">
                <a:sym typeface="Wingdings" pitchFamily="2" charset="2"/>
              </a:rPr>
              <a:t> abundance of </a:t>
            </a:r>
            <a:r>
              <a:rPr lang="en-US" dirty="0" smtClean="0">
                <a:sym typeface="Wingdings" pitchFamily="2" charset="2"/>
              </a:rPr>
              <a:t>meat</a:t>
            </a:r>
          </a:p>
          <a:p>
            <a:endParaRPr lang="en-US" dirty="0" smtClean="0">
              <a:sym typeface="Wingdings" pitchFamily="2" charset="2"/>
            </a:endParaRPr>
          </a:p>
          <a:p>
            <a:r>
              <a:rPr lang="en-US" dirty="0" smtClean="0">
                <a:sym typeface="Wingdings" pitchFamily="2" charset="2"/>
              </a:rPr>
              <a:t>Highly productive farmers, plus </a:t>
            </a:r>
            <a:r>
              <a:rPr lang="en-US" dirty="0" err="1" smtClean="0">
                <a:sym typeface="Wingdings" pitchFamily="2" charset="2"/>
              </a:rPr>
              <a:t>gov’t</a:t>
            </a:r>
            <a:r>
              <a:rPr lang="en-US" dirty="0" smtClean="0">
                <a:sym typeface="Wingdings" pitchFamily="2" charset="2"/>
              </a:rPr>
              <a:t> subsidies, mean that basic staples are cheap.  Profit </a:t>
            </a:r>
            <a:r>
              <a:rPr lang="en-US" dirty="0" smtClean="0">
                <a:sym typeface="Wingdings" pitchFamily="2" charset="2"/>
              </a:rPr>
              <a:t>is in “value added</a:t>
            </a:r>
            <a:r>
              <a:rPr lang="en-US" dirty="0" smtClean="0">
                <a:sym typeface="Wingdings" pitchFamily="2" charset="2"/>
              </a:rPr>
              <a:t>” processed foods.  </a:t>
            </a:r>
            <a:r>
              <a:rPr lang="en-US" dirty="0" smtClean="0">
                <a:sym typeface="Wingdings" pitchFamily="2" charset="2"/>
              </a:rPr>
              <a:t>People pay extra for features such as: </a:t>
            </a:r>
            <a:r>
              <a:rPr lang="en-US" dirty="0" smtClean="0">
                <a:sym typeface="Wingdings" pitchFamily="2" charset="2"/>
              </a:rPr>
              <a:t>convenience (microwavable entrees), taste (e.g. artificial </a:t>
            </a:r>
            <a:r>
              <a:rPr lang="en-US" dirty="0" err="1" smtClean="0">
                <a:sym typeface="Wingdings" pitchFamily="2" charset="2"/>
              </a:rPr>
              <a:t>flavours</a:t>
            </a:r>
            <a:r>
              <a:rPr lang="en-US" dirty="0" smtClean="0">
                <a:sym typeface="Wingdings" pitchFamily="2" charset="2"/>
              </a:rPr>
              <a:t>), entertainment value (kid’s cereal).</a:t>
            </a:r>
          </a:p>
          <a:p>
            <a:endParaRPr lang="en-US" dirty="0" smtClean="0">
              <a:sym typeface="Wingdings" pitchFamily="2" charset="2"/>
            </a:endParaRPr>
          </a:p>
          <a:p>
            <a:r>
              <a:rPr lang="en-US" dirty="0" smtClean="0">
                <a:sym typeface="Wingdings" pitchFamily="2" charset="2"/>
              </a:rPr>
              <a:t>The ability to recombine refined </a:t>
            </a:r>
            <a:r>
              <a:rPr lang="en-US" dirty="0" err="1" smtClean="0">
                <a:sym typeface="Wingdings" pitchFamily="2" charset="2"/>
              </a:rPr>
              <a:t>carbs</a:t>
            </a:r>
            <a:r>
              <a:rPr lang="en-US" dirty="0" smtClean="0">
                <a:sym typeface="Wingdings" pitchFamily="2" charset="2"/>
              </a:rPr>
              <a:t>, proteins and fats into foodstuffs results in cheap, calorically-dense foods.</a:t>
            </a:r>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The </a:t>
            </a:r>
            <a:r>
              <a:rPr lang="en-US" dirty="0" smtClean="0">
                <a:sym typeface="Wingdings" pitchFamily="2" charset="2"/>
              </a:rPr>
              <a:t>“inelasticity of  consumer demand</a:t>
            </a:r>
            <a:r>
              <a:rPr lang="en-US" dirty="0" smtClean="0">
                <a:sym typeface="Wingdings" pitchFamily="2" charset="2"/>
              </a:rPr>
              <a:t>” </a:t>
            </a:r>
            <a:r>
              <a:rPr lang="en-US" dirty="0" smtClean="0">
                <a:sym typeface="Wingdings" pitchFamily="2" charset="2"/>
              </a:rPr>
              <a:t>(how muc</a:t>
            </a:r>
            <a:r>
              <a:rPr lang="en-US" dirty="0" smtClean="0">
                <a:sym typeface="Wingdings" pitchFamily="2" charset="2"/>
              </a:rPr>
              <a:t>h a person can eat) actually </a:t>
            </a:r>
            <a:r>
              <a:rPr lang="en-US" dirty="0" smtClean="0">
                <a:sym typeface="Wingdings" pitchFamily="2" charset="2"/>
              </a:rPr>
              <a:t>has </a:t>
            </a:r>
            <a:r>
              <a:rPr lang="en-US" dirty="0" smtClean="0">
                <a:sym typeface="Wingdings" pitchFamily="2" charset="2"/>
              </a:rPr>
              <a:t>some elasticity </a:t>
            </a:r>
            <a:r>
              <a:rPr lang="en-US" dirty="0" smtClean="0">
                <a:sym typeface="Wingdings" pitchFamily="2" charset="2"/>
              </a:rPr>
              <a:t>–the elastic waistband.  </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a Dietary Minefield</a:t>
            </a:r>
            <a:endParaRPr lang="en-US" dirty="0"/>
          </a:p>
        </p:txBody>
      </p:sp>
      <p:sp>
        <p:nvSpPr>
          <p:cNvPr id="3" name="Content Placeholder 2"/>
          <p:cNvSpPr>
            <a:spLocks noGrp="1"/>
          </p:cNvSpPr>
          <p:nvPr>
            <p:ph idx="1"/>
          </p:nvPr>
        </p:nvSpPr>
        <p:spPr/>
        <p:txBody>
          <a:bodyPr/>
          <a:lstStyle/>
          <a:p>
            <a:pPr marL="0" indent="0">
              <a:buNone/>
            </a:pPr>
            <a:r>
              <a:rPr lang="en-US" dirty="0" smtClean="0"/>
              <a:t>Processed foods, plus cheap meat and dairy, encourage creating high-energy food that people will enjoy eating.  Here are a few examples of foods that pack more calories and fat than you might expect.</a:t>
            </a:r>
          </a:p>
          <a:p>
            <a:pPr marL="0" indent="0">
              <a:buNone/>
            </a:pPr>
            <a:endParaRPr lang="en-US" dirty="0" smtClean="0"/>
          </a:p>
          <a:p>
            <a:pPr marL="0" indent="0">
              <a:buNone/>
            </a:pPr>
            <a:r>
              <a:rPr lang="en-US" sz="2000" dirty="0" smtClean="0"/>
              <a:t>Starbuck’s </a:t>
            </a:r>
            <a:r>
              <a:rPr lang="en-US" sz="2000" dirty="0" err="1" smtClean="0"/>
              <a:t>Venti</a:t>
            </a:r>
            <a:r>
              <a:rPr lang="en-US" sz="2000" dirty="0" smtClean="0"/>
              <a:t> Java Chip </a:t>
            </a:r>
            <a:r>
              <a:rPr lang="en-US" sz="2000" dirty="0" err="1" smtClean="0"/>
              <a:t>Frappucino</a:t>
            </a:r>
            <a:r>
              <a:rPr lang="en-US" sz="2000" dirty="0" smtClean="0"/>
              <a:t>: </a:t>
            </a:r>
          </a:p>
          <a:p>
            <a:pPr marL="0" indent="0">
              <a:buNone/>
            </a:pPr>
            <a:r>
              <a:rPr lang="en-US" sz="2000" dirty="0" smtClean="0"/>
              <a:t>		  	600 cal (23g fat, 14g </a:t>
            </a:r>
            <a:r>
              <a:rPr lang="en-US" sz="2000" dirty="0" err="1" smtClean="0"/>
              <a:t>sat’d</a:t>
            </a:r>
            <a:r>
              <a:rPr lang="en-US" sz="2000" dirty="0" smtClean="0"/>
              <a:t>, 0.5g </a:t>
            </a:r>
            <a:r>
              <a:rPr lang="en-US" sz="2000" i="1" dirty="0" smtClean="0"/>
              <a:t>trans-</a:t>
            </a:r>
            <a:r>
              <a:rPr lang="en-US" sz="2000" dirty="0" smtClean="0"/>
              <a:t>)</a:t>
            </a:r>
          </a:p>
          <a:p>
            <a:pPr marL="0" indent="0">
              <a:buNone/>
            </a:pPr>
            <a:r>
              <a:rPr lang="en-US" sz="2000" dirty="0" smtClean="0"/>
              <a:t>½ lb lean meatloaf: 	410 cal (11 g fat, 4.4g </a:t>
            </a:r>
            <a:r>
              <a:rPr lang="en-US" sz="2000" dirty="0" err="1" smtClean="0"/>
              <a:t>sat’d</a:t>
            </a:r>
            <a:r>
              <a:rPr lang="en-US" sz="2000" dirty="0" smtClean="0"/>
              <a:t> fat)</a:t>
            </a:r>
          </a:p>
          <a:p>
            <a:pPr marL="0" indent="0">
              <a:buNone/>
            </a:pPr>
            <a:r>
              <a:rPr lang="en-US" sz="2000" dirty="0" smtClean="0"/>
              <a:t>Starbuck’s skim latte:	130 cal (0g fat)</a:t>
            </a:r>
          </a:p>
          <a:p>
            <a:pPr marL="0" indent="0">
              <a:buNone/>
            </a:pPr>
            <a:endParaRPr lang="en-US" sz="2000" dirty="0" smtClean="0"/>
          </a:p>
          <a:p>
            <a:pPr marL="0" indent="0">
              <a:buNone/>
            </a:pPr>
            <a:r>
              <a:rPr lang="en-US" sz="2000" dirty="0" smtClean="0"/>
              <a:t>McDonald’s Triple-Thick Chocolate Shake (32 oz):</a:t>
            </a:r>
          </a:p>
          <a:p>
            <a:pPr marL="0" indent="0">
              <a:buNone/>
            </a:pPr>
            <a:r>
              <a:rPr lang="en-US" sz="2000" dirty="0" smtClean="0"/>
              <a:t> 			1160 cal (27g fat, 16g </a:t>
            </a:r>
            <a:r>
              <a:rPr lang="en-US" sz="2000" dirty="0" err="1" smtClean="0"/>
              <a:t>sat’d</a:t>
            </a:r>
            <a:r>
              <a:rPr lang="en-US" sz="2000" dirty="0" smtClean="0"/>
              <a:t>, 2g </a:t>
            </a:r>
            <a:r>
              <a:rPr lang="en-US" sz="2000" i="1" dirty="0" smtClean="0"/>
              <a:t>trans</a:t>
            </a:r>
            <a:r>
              <a:rPr lang="en-US" sz="2000" dirty="0" smtClean="0"/>
              <a:t>-)</a:t>
            </a:r>
            <a:endParaRPr lang="en-US" sz="2000"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35</a:t>
            </a:fld>
            <a:endParaRPr lang="en-US"/>
          </a:p>
        </p:txBody>
      </p:sp>
      <p:graphicFrame>
        <p:nvGraphicFramePr>
          <p:cNvPr id="154626" name="Object 2"/>
          <p:cNvGraphicFramePr>
            <a:graphicFrameLocks noChangeAspect="1"/>
          </p:cNvGraphicFramePr>
          <p:nvPr/>
        </p:nvGraphicFramePr>
        <p:xfrm>
          <a:off x="431800" y="1092200"/>
          <a:ext cx="2261262" cy="4279900"/>
        </p:xfrm>
        <a:graphic>
          <a:graphicData uri="http://schemas.openxmlformats.org/presentationml/2006/ole">
            <p:oleObj spid="_x0000_s154626" name="Image" r:id="rId3" imgW="2958730" imgH="5600000" progId="PhotoshopElements.Image.2">
              <p:embed/>
            </p:oleObj>
          </a:graphicData>
        </a:graphic>
      </p:graphicFrame>
      <p:sp>
        <p:nvSpPr>
          <p:cNvPr id="4" name="TextBox 3"/>
          <p:cNvSpPr txBox="1"/>
          <p:nvPr/>
        </p:nvSpPr>
        <p:spPr>
          <a:xfrm>
            <a:off x="165100" y="152400"/>
            <a:ext cx="5322547" cy="707886"/>
          </a:xfrm>
          <a:prstGeom prst="rect">
            <a:avLst/>
          </a:prstGeom>
          <a:noFill/>
        </p:spPr>
        <p:txBody>
          <a:bodyPr wrap="none" rtlCol="0">
            <a:spAutoFit/>
          </a:bodyPr>
          <a:lstStyle/>
          <a:p>
            <a:r>
              <a:rPr lang="en-US" sz="2000" dirty="0" smtClean="0"/>
              <a:t>Ruby Tuesday’s Entrees, ca. </a:t>
            </a:r>
            <a:r>
              <a:rPr lang="en-US" sz="2000" dirty="0" smtClean="0"/>
              <a:t>2007</a:t>
            </a:r>
            <a:r>
              <a:rPr lang="en-US" sz="2000" dirty="0" smtClean="0"/>
              <a:t>:</a:t>
            </a:r>
          </a:p>
          <a:p>
            <a:r>
              <a:rPr lang="en-US" sz="2000" dirty="0" smtClean="0"/>
              <a:t> </a:t>
            </a:r>
            <a:r>
              <a:rPr lang="en-US" sz="2000" dirty="0" smtClean="0"/>
              <a:t>http://www.cspinet.org/nah/03_07/xtreme.pdf</a:t>
            </a:r>
            <a:endParaRPr lang="en-US" sz="2000" dirty="0"/>
          </a:p>
        </p:txBody>
      </p:sp>
      <p:sp>
        <p:nvSpPr>
          <p:cNvPr id="5" name="TextBox 4"/>
          <p:cNvSpPr txBox="1"/>
          <p:nvPr/>
        </p:nvSpPr>
        <p:spPr>
          <a:xfrm>
            <a:off x="2921000" y="1308100"/>
            <a:ext cx="5981701" cy="1569660"/>
          </a:xfrm>
          <a:prstGeom prst="rect">
            <a:avLst/>
          </a:prstGeom>
          <a:noFill/>
        </p:spPr>
        <p:txBody>
          <a:bodyPr wrap="square" rtlCol="0">
            <a:spAutoFit/>
          </a:bodyPr>
          <a:lstStyle/>
          <a:p>
            <a:r>
              <a:rPr lang="en-US" dirty="0" smtClean="0"/>
              <a:t>Colossal Burger: 1,940 cal, 141 grams fat</a:t>
            </a:r>
          </a:p>
          <a:p>
            <a:r>
              <a:rPr lang="en-US" dirty="0" smtClean="0"/>
              <a:t>--”Maybe I should have the white meat chicken and steamed broccoli penne pasta?  That sounds healthy…”</a:t>
            </a:r>
            <a:endParaRPr lang="en-US" dirty="0"/>
          </a:p>
        </p:txBody>
      </p:sp>
      <p:graphicFrame>
        <p:nvGraphicFramePr>
          <p:cNvPr id="154627" name="Object 3"/>
          <p:cNvGraphicFramePr>
            <a:graphicFrameLocks noChangeAspect="1"/>
          </p:cNvGraphicFramePr>
          <p:nvPr/>
        </p:nvGraphicFramePr>
        <p:xfrm>
          <a:off x="3276600" y="3403600"/>
          <a:ext cx="3154396" cy="2997200"/>
        </p:xfrm>
        <a:graphic>
          <a:graphicData uri="http://schemas.openxmlformats.org/presentationml/2006/ole">
            <p:oleObj spid="_x0000_s154627" name="Image" r:id="rId4" imgW="3822222" imgH="3631746" progId="PhotoshopElements.Image.2">
              <p:embed/>
            </p:oleObj>
          </a:graphicData>
        </a:graphic>
      </p:graphicFrame>
      <p:sp>
        <p:nvSpPr>
          <p:cNvPr id="8" name="TextBox 7"/>
          <p:cNvSpPr txBox="1"/>
          <p:nvPr/>
        </p:nvSpPr>
        <p:spPr>
          <a:xfrm>
            <a:off x="6616700" y="3581400"/>
            <a:ext cx="1827744" cy="1569660"/>
          </a:xfrm>
          <a:prstGeom prst="rect">
            <a:avLst/>
          </a:prstGeom>
          <a:noFill/>
        </p:spPr>
        <p:txBody>
          <a:bodyPr wrap="none" rtlCol="0">
            <a:spAutoFit/>
          </a:bodyPr>
          <a:lstStyle/>
          <a:p>
            <a:r>
              <a:rPr lang="en-US" dirty="0" smtClean="0"/>
              <a:t>…2,060 cal,</a:t>
            </a:r>
          </a:p>
          <a:p>
            <a:r>
              <a:rPr lang="en-US" dirty="0" smtClean="0"/>
              <a:t>128g fat.</a:t>
            </a:r>
          </a:p>
          <a:p>
            <a:endParaRPr lang="en-US" dirty="0" smtClean="0"/>
          </a:p>
          <a:p>
            <a:r>
              <a:rPr lang="en-US" dirty="0" err="1" smtClean="0"/>
              <a:t>D’oh</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9" presetClass="emph" presetSubtype="0" grpId="0" nodeType="withEffect">
                                  <p:stCondLst>
                                    <p:cond delay="0"/>
                                  </p:stCondLst>
                                  <p:childTnLst>
                                    <p:set>
                                      <p:cBhvr rctx="PPT">
                                        <p:cTn id="18" dur="indefinite"/>
                                        <p:tgtEl>
                                          <p:spTgt spid="5">
                                            <p:txEl>
                                              <p:pRg st="0" end="0"/>
                                            </p:txEl>
                                          </p:spTgt>
                                        </p:tgtEl>
                                        <p:attrNameLst>
                                          <p:attrName>style.opacity</p:attrName>
                                        </p:attrNameLst>
                                      </p:cBhvr>
                                      <p:to>
                                        <p:strVal val="0.25"/>
                                      </p:to>
                                    </p:set>
                                    <p:animEffect filter="image" prLst="opacity: 0.25">
                                      <p:cBhvr rctx="IE">
                                        <p:cTn id="19" dur="indefinite"/>
                                        <p:tgtEl>
                                          <p:spTgt spid="5">
                                            <p:txEl>
                                              <p:pRg st="0" end="0"/>
                                            </p:txEl>
                                          </p:spTgt>
                                        </p:tgtEl>
                                      </p:cBhvr>
                                    </p:animEffect>
                                  </p:childTnLst>
                                </p:cTn>
                              </p:par>
                              <p:par>
                                <p:cTn id="20" presetID="9" presetClass="emph" presetSubtype="0" grpId="0" nodeType="withEffect">
                                  <p:stCondLst>
                                    <p:cond delay="0"/>
                                  </p:stCondLst>
                                  <p:childTnLst>
                                    <p:set>
                                      <p:cBhvr rctx="PPT">
                                        <p:cTn id="21" dur="indefinite"/>
                                        <p:tgtEl>
                                          <p:spTgt spid="5">
                                            <p:txEl>
                                              <p:pRg st="1" end="1"/>
                                            </p:txEl>
                                          </p:spTgt>
                                        </p:tgtEl>
                                        <p:attrNameLst>
                                          <p:attrName>style.opacity</p:attrName>
                                        </p:attrNameLst>
                                      </p:cBhvr>
                                      <p:to>
                                        <p:strVal val="0.25"/>
                                      </p:to>
                                    </p:set>
                                    <p:animEffect filter="image" prLst="opacity: 0.25">
                                      <p:cBhvr rctx="IE">
                                        <p:cTn id="22" dur="indefinite"/>
                                        <p:tgtEl>
                                          <p:spTgt spid="5">
                                            <p:txEl>
                                              <p:pRg st="1" end="1"/>
                                            </p:txEl>
                                          </p:spTgt>
                                        </p:tgtEl>
                                      </p:cBhvr>
                                    </p:animEffect>
                                  </p:childTnLst>
                                </p:cTn>
                              </p:par>
                              <p:par>
                                <p:cTn id="23" presetID="9" presetClass="emph" presetSubtype="0" nodeType="withEffect">
                                  <p:stCondLst>
                                    <p:cond delay="0"/>
                                  </p:stCondLst>
                                  <p:childTnLst>
                                    <p:set>
                                      <p:cBhvr rctx="PPT">
                                        <p:cTn id="24" dur="indefinite"/>
                                        <p:tgtEl>
                                          <p:spTgt spid="154626"/>
                                        </p:tgtEl>
                                        <p:attrNameLst>
                                          <p:attrName>style.opacity</p:attrName>
                                        </p:attrNameLst>
                                      </p:cBhvr>
                                      <p:to>
                                        <p:strVal val="0.5"/>
                                      </p:to>
                                    </p:set>
                                    <p:animEffect filter="image" prLst="opacity: 0.5">
                                      <p:cBhvr rctx="IE">
                                        <p:cTn id="25" dur="indefinite"/>
                                        <p:tgtEl>
                                          <p:spTgt spid="154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36</a:t>
            </a:fld>
            <a:endParaRPr lang="en-US"/>
          </a:p>
        </p:txBody>
      </p:sp>
      <p:graphicFrame>
        <p:nvGraphicFramePr>
          <p:cNvPr id="155650" name="Object 2"/>
          <p:cNvGraphicFramePr>
            <a:graphicFrameLocks noChangeAspect="1"/>
          </p:cNvGraphicFramePr>
          <p:nvPr/>
        </p:nvGraphicFramePr>
        <p:xfrm>
          <a:off x="381000" y="1079500"/>
          <a:ext cx="4572000" cy="2870200"/>
        </p:xfrm>
        <a:graphic>
          <a:graphicData uri="http://schemas.openxmlformats.org/presentationml/2006/ole">
            <p:oleObj spid="_x0000_s155650" name="Image" r:id="rId3" imgW="4571429" imgH="2869841" progId="PhotoshopElements.Image.2">
              <p:embed/>
            </p:oleObj>
          </a:graphicData>
        </a:graphic>
      </p:graphicFrame>
      <p:pic>
        <p:nvPicPr>
          <p:cNvPr id="155651" name="Picture 3"/>
          <p:cNvPicPr>
            <a:picLocks noChangeAspect="1" noChangeArrowheads="1"/>
          </p:cNvPicPr>
          <p:nvPr/>
        </p:nvPicPr>
        <p:blipFill>
          <a:blip r:embed="rId4"/>
          <a:srcRect/>
          <a:stretch>
            <a:fillRect/>
          </a:stretch>
        </p:blipFill>
        <p:spPr bwMode="auto">
          <a:xfrm>
            <a:off x="5070475" y="714375"/>
            <a:ext cx="3819525" cy="3905250"/>
          </a:xfrm>
          <a:prstGeom prst="rect">
            <a:avLst/>
          </a:prstGeom>
          <a:noFill/>
          <a:ln w="9525">
            <a:noFill/>
            <a:miter lim="800000"/>
            <a:headEnd/>
            <a:tailEnd/>
          </a:ln>
        </p:spPr>
      </p:pic>
      <p:sp>
        <p:nvSpPr>
          <p:cNvPr id="5" name="TextBox 4"/>
          <p:cNvSpPr txBox="1"/>
          <p:nvPr/>
        </p:nvSpPr>
        <p:spPr>
          <a:xfrm>
            <a:off x="419100" y="419100"/>
            <a:ext cx="4099071" cy="461665"/>
          </a:xfrm>
          <a:prstGeom prst="rect">
            <a:avLst/>
          </a:prstGeom>
          <a:noFill/>
        </p:spPr>
        <p:txBody>
          <a:bodyPr wrap="none" rtlCol="0">
            <a:spAutoFit/>
          </a:bodyPr>
          <a:lstStyle/>
          <a:p>
            <a:r>
              <a:rPr lang="en-US" dirty="0" smtClean="0"/>
              <a:t>Uno’s Pizza Skins Appetizer:</a:t>
            </a:r>
            <a:endParaRPr lang="en-US" dirty="0"/>
          </a:p>
        </p:txBody>
      </p:sp>
      <p:sp>
        <p:nvSpPr>
          <p:cNvPr id="6" name="TextBox 5"/>
          <p:cNvSpPr txBox="1"/>
          <p:nvPr/>
        </p:nvSpPr>
        <p:spPr>
          <a:xfrm>
            <a:off x="482600" y="4495800"/>
            <a:ext cx="8293100" cy="1569660"/>
          </a:xfrm>
          <a:prstGeom prst="rect">
            <a:avLst/>
          </a:prstGeom>
          <a:noFill/>
        </p:spPr>
        <p:txBody>
          <a:bodyPr wrap="square" rtlCol="0">
            <a:spAutoFit/>
          </a:bodyPr>
          <a:lstStyle/>
          <a:p>
            <a:r>
              <a:rPr lang="en-US" dirty="0" smtClean="0"/>
              <a:t>	What’s the catch?</a:t>
            </a:r>
          </a:p>
          <a:p>
            <a:endParaRPr lang="en-US" dirty="0" smtClean="0"/>
          </a:p>
          <a:p>
            <a:r>
              <a:rPr lang="en-US" dirty="0" smtClean="0"/>
              <a:t>2,400 cal, 155g fat, 45g saturated fat (over 2 days’ worth)—</a:t>
            </a:r>
          </a:p>
          <a:p>
            <a:r>
              <a:rPr lang="en-US" dirty="0" smtClean="0"/>
              <a:t>BEFORE your pizza even arrives!</a:t>
            </a:r>
            <a:endParaRPr lang="en-US" dirty="0"/>
          </a:p>
        </p:txBody>
      </p:sp>
      <p:sp>
        <p:nvSpPr>
          <p:cNvPr id="7" name="Oval 6"/>
          <p:cNvSpPr/>
          <p:nvPr/>
        </p:nvSpPr>
        <p:spPr>
          <a:xfrm>
            <a:off x="7251700" y="812800"/>
            <a:ext cx="1460500" cy="36830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5" presetClass="emph" presetSubtype="0" repeatCount="indefinite" fill="hold" grpId="1" nodeType="withEffect">
                                  <p:stCondLst>
                                    <p:cond delay="0"/>
                                  </p:stCondLst>
                                  <p:endCondLst>
                                    <p:cond evt="onNext" delay="0">
                                      <p:tgtEl>
                                        <p:sldTgt/>
                                      </p:tgtEl>
                                    </p:cond>
                                  </p:endCondLst>
                                  <p:childTnLst>
                                    <p:anim calcmode="discrete" valueType="str">
                                      <p:cBhvr>
                                        <p:cTn id="8"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0" y="242888"/>
            <a:ext cx="9144000" cy="1143000"/>
          </a:xfrm>
        </p:spPr>
        <p:txBody>
          <a:bodyPr/>
          <a:lstStyle/>
          <a:p>
            <a:r>
              <a:rPr lang="en-US" sz="2400"/>
              <a:t>Obesity Trends* Among U.S. Adults</a:t>
            </a:r>
            <a:br>
              <a:rPr lang="en-US" sz="2400"/>
            </a:br>
            <a:r>
              <a:rPr lang="en-US" sz="2400">
                <a:solidFill>
                  <a:srgbClr val="DE3021"/>
                </a:solidFill>
              </a:rPr>
              <a:t>BRFSS, 1985</a:t>
            </a:r>
          </a:p>
        </p:txBody>
      </p:sp>
      <p:sp>
        <p:nvSpPr>
          <p:cNvPr id="233477"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478"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79"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0"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1"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2"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3"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4"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485"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486"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487"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8"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489"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490"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491"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492"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93"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494"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95"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96"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97"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98"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499"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33501"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2"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233503"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4"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5"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6"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7"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8"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9"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0"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1"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2"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3"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4"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5"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3516"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17"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8"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9"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20"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21"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22"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23"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24"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25"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AAC8F5"/>
          </a:solidFill>
          <a:ln w="12700" cmpd="sng">
            <a:solidFill>
              <a:srgbClr val="000000"/>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33527"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28"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3529"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530"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1"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2"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3"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534"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487E6"/>
          </a:solidFill>
          <a:ln w="12700" cmpd="sng">
            <a:solidFill>
              <a:srgbClr val="000000"/>
            </a:solidFill>
            <a:prstDash val="solid"/>
            <a:round/>
            <a:headEnd/>
            <a:tailEnd/>
          </a:ln>
        </p:spPr>
        <p:txBody>
          <a:bodyPr/>
          <a:lstStyle/>
          <a:p>
            <a:endParaRPr lang="en-US"/>
          </a:p>
        </p:txBody>
      </p:sp>
      <p:sp>
        <p:nvSpPr>
          <p:cNvPr id="233535"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6"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7"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8"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39"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40"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41"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42"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33544"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45"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46"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47"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48"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49"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50"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51"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233592" name="Text Box 120"/>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3608" name="Text Box 136"/>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3609" name="Rectangle 137"/>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3610" name="Rectangle 138"/>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3611" name="Rectangle 139"/>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3612" name="Rectangle 140"/>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1"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02"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03"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04"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05"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06"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07"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08"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09"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10"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11"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12"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13"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14"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15"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16"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17"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18"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19"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20"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21"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22"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23"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34525"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26"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234527"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28"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4529"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0"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1"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2"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3"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4"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5"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6"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7"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8"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9"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4540"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41"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42"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43"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44"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45"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46"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47"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48"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49"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AAC8F5"/>
          </a:solidFill>
          <a:ln w="12700" cmpd="sng">
            <a:solidFill>
              <a:srgbClr val="000000"/>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34551"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52"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4553"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54"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55"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56"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57"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58"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59"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60"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61"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62"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63"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64"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65"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66"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34568"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69"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0"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1"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2"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3"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4"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5"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234608" name="Rectangle 112"/>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1986</a:t>
            </a:r>
          </a:p>
        </p:txBody>
      </p:sp>
      <p:sp>
        <p:nvSpPr>
          <p:cNvPr id="234632" name="Text Box 136"/>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4649" name="Text Box 153"/>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4650" name="Rectangle 154"/>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4651" name="Rectangle 155"/>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4652" name="Rectangle 156"/>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4653" name="Rectangle 157"/>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26"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27"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28"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29"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30"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31"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2"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3"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4"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5"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6"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7"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8"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39"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40"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41"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42"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43"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44"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45"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46"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47"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35549"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0"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235551"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2"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3"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4"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5"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6"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7"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8"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9"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60"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5561"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62"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63"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5564"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65"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66"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67"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68"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69"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70"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71"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72"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73"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35575"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76"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5577"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78"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79"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80"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81"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82"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83"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84"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85"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86"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87"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88"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89"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90"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35592"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3"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4"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5"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6"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7"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8"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9"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235637" name="Rectangle 117"/>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1987</a:t>
            </a:r>
          </a:p>
        </p:txBody>
      </p:sp>
      <p:sp>
        <p:nvSpPr>
          <p:cNvPr id="235662" name="Text Box 142"/>
          <p:cNvSpPr txBox="1">
            <a:spLocks noChangeArrowheads="1"/>
          </p:cNvSpPr>
          <p:nvPr/>
        </p:nvSpPr>
        <p:spPr bwMode="auto">
          <a:xfrm>
            <a:off x="2119489" y="1200150"/>
            <a:ext cx="4972756" cy="523220"/>
          </a:xfrm>
          <a:prstGeom prst="rect">
            <a:avLst/>
          </a:prstGeom>
          <a:noFill/>
          <a:ln w="9525">
            <a:noFill/>
            <a:miter lim="800000"/>
            <a:headEnd/>
            <a:tailEnd/>
          </a:ln>
          <a:effectLst/>
        </p:spPr>
        <p:txBody>
          <a:bodyPr>
            <a:spAutoFit/>
          </a:bodyPr>
          <a:lstStyle/>
          <a:p>
            <a:r>
              <a:rPr lang="en-US" sz="1400" b="1">
                <a:latin typeface="Verdana" pitchFamily="34" charset="0"/>
              </a:rPr>
              <a:t>(*BMI ≥30, or ~ 30 lbs. overweight for 5’ 4” person)</a:t>
            </a:r>
          </a:p>
        </p:txBody>
      </p:sp>
      <p:sp>
        <p:nvSpPr>
          <p:cNvPr id="235679" name="Text Box 159"/>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5680" name="Rectangle 160"/>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5681" name="Rectangle 161"/>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5682" name="Rectangle 162"/>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5683" name="Rectangle 163"/>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 Terminology</a:t>
            </a:r>
            <a:endParaRPr lang="en-US" dirty="0"/>
          </a:p>
        </p:txBody>
      </p:sp>
      <p:sp>
        <p:nvSpPr>
          <p:cNvPr id="3" name="Content Placeholder 2"/>
          <p:cNvSpPr>
            <a:spLocks noGrp="1"/>
          </p:cNvSpPr>
          <p:nvPr>
            <p:ph idx="1"/>
          </p:nvPr>
        </p:nvSpPr>
        <p:spPr/>
        <p:txBody>
          <a:bodyPr/>
          <a:lstStyle/>
          <a:p>
            <a:r>
              <a:rPr lang="en-US" dirty="0" err="1" smtClean="0"/>
              <a:t>Aldose</a:t>
            </a:r>
            <a:r>
              <a:rPr lang="en-US" dirty="0" smtClean="0"/>
              <a:t>/</a:t>
            </a:r>
            <a:r>
              <a:rPr lang="en-US" dirty="0" err="1" smtClean="0"/>
              <a:t>Ketose</a:t>
            </a:r>
            <a:r>
              <a:rPr lang="en-US" dirty="0" smtClean="0"/>
              <a:t>:  If the sugar is an </a:t>
            </a:r>
            <a:r>
              <a:rPr lang="en-US" dirty="0" err="1" smtClean="0"/>
              <a:t>aldehyde</a:t>
            </a:r>
            <a:r>
              <a:rPr lang="en-US" dirty="0" smtClean="0"/>
              <a:t>, it is an </a:t>
            </a:r>
            <a:r>
              <a:rPr lang="en-US" b="1" dirty="0" err="1" smtClean="0"/>
              <a:t>aldose</a:t>
            </a:r>
            <a:r>
              <a:rPr lang="en-US" dirty="0" smtClean="0"/>
              <a:t>.  If it is a </a:t>
            </a:r>
            <a:r>
              <a:rPr lang="en-US" dirty="0" err="1" smtClean="0"/>
              <a:t>ketone</a:t>
            </a:r>
            <a:r>
              <a:rPr lang="en-US" dirty="0" smtClean="0"/>
              <a:t>, it is a </a:t>
            </a:r>
            <a:r>
              <a:rPr lang="en-US" b="1" dirty="0" err="1" smtClean="0"/>
              <a:t>ketose</a:t>
            </a:r>
            <a:r>
              <a:rPr lang="en-US" dirty="0" smtClean="0"/>
              <a:t>.</a:t>
            </a:r>
          </a:p>
          <a:p>
            <a:r>
              <a:rPr lang="en-US" dirty="0" smtClean="0"/>
              <a:t>The number of carbons in a sugar can be described by using a numerical prefix followed by –</a:t>
            </a:r>
            <a:r>
              <a:rPr lang="en-US" dirty="0" err="1" smtClean="0"/>
              <a:t>ose</a:t>
            </a:r>
            <a:r>
              <a:rPr lang="en-US" dirty="0" smtClean="0"/>
              <a:t>: e.g. </a:t>
            </a:r>
            <a:r>
              <a:rPr lang="en-US" dirty="0" err="1" smtClean="0"/>
              <a:t>triose</a:t>
            </a:r>
            <a:r>
              <a:rPr lang="en-US" dirty="0" smtClean="0"/>
              <a:t>, </a:t>
            </a:r>
            <a:r>
              <a:rPr lang="en-US" dirty="0" err="1" smtClean="0"/>
              <a:t>tetrose</a:t>
            </a:r>
            <a:r>
              <a:rPr lang="en-US" dirty="0" smtClean="0"/>
              <a:t>, pentose, </a:t>
            </a:r>
            <a:r>
              <a:rPr lang="en-US" dirty="0" err="1" smtClean="0"/>
              <a:t>hexose</a:t>
            </a:r>
            <a:r>
              <a:rPr lang="en-US" dirty="0" smtClean="0"/>
              <a:t> for 3, 4, 5, and 6 carbons respectively.</a:t>
            </a:r>
          </a:p>
          <a:p>
            <a:r>
              <a:rPr lang="en-US" dirty="0" smtClean="0"/>
              <a:t>These can be combined by using “</a:t>
            </a:r>
            <a:r>
              <a:rPr lang="en-US" dirty="0" err="1" smtClean="0"/>
              <a:t>aldo</a:t>
            </a:r>
            <a:r>
              <a:rPr lang="en-US" dirty="0" smtClean="0"/>
              <a:t>-” or “</a:t>
            </a:r>
            <a:r>
              <a:rPr lang="en-US" dirty="0" err="1" smtClean="0"/>
              <a:t>keto</a:t>
            </a:r>
            <a:r>
              <a:rPr lang="en-US" dirty="0" smtClean="0"/>
              <a:t>-” as a prefix: ketohexose, </a:t>
            </a:r>
            <a:r>
              <a:rPr lang="en-US" dirty="0" err="1" smtClean="0"/>
              <a:t>aldopentose</a:t>
            </a:r>
            <a:r>
              <a:rPr lang="en-US" dirty="0" smtClean="0"/>
              <a:t>, etc.</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9"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50"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51"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52"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53"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54"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55"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56"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57"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58"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59"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60"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61"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62"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487E6"/>
          </a:solidFill>
          <a:ln w="12700" cmpd="sng">
            <a:solidFill>
              <a:srgbClr val="000000"/>
            </a:solidFill>
            <a:prstDash val="solid"/>
            <a:round/>
            <a:headEnd/>
            <a:tailEnd/>
          </a:ln>
        </p:spPr>
        <p:txBody>
          <a:bodyPr/>
          <a:lstStyle/>
          <a:p>
            <a:endParaRPr lang="en-US"/>
          </a:p>
        </p:txBody>
      </p:sp>
      <p:sp>
        <p:nvSpPr>
          <p:cNvPr id="236563"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64"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65"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66"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67"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68"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69"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70"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71"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36573"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74"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236575"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76"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6577"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78"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6579"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0"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1"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2"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3"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4"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5"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6"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7"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6588"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89"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90"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91"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92"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93"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94"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95"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96"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97"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36599"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600"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rgbClr val="000000"/>
              </a:solidFill>
              <a:prstDash val="solid"/>
              <a:round/>
              <a:headEnd/>
              <a:tailEnd/>
            </a:ln>
          </p:spPr>
          <p:txBody>
            <a:bodyPr/>
            <a:lstStyle/>
            <a:p>
              <a:endParaRPr lang="en-US"/>
            </a:p>
          </p:txBody>
        </p:sp>
      </p:grpSp>
      <p:sp>
        <p:nvSpPr>
          <p:cNvPr id="236601"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602"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603"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604"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605"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606"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607"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608"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609"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610"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611"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612"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613"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614"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36616"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17"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18"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19"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20"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21"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22"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23"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236661" name="Rectangle 117"/>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1988</a:t>
            </a:r>
          </a:p>
        </p:txBody>
      </p:sp>
      <p:sp>
        <p:nvSpPr>
          <p:cNvPr id="236685" name="Text Box 141"/>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6702" name="Text Box 158"/>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6703" name="Rectangle 159"/>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6704" name="Rectangle 160"/>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6705" name="Rectangle 161"/>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6706" name="Rectangle 162"/>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3" name="Freeform 2053"/>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74" name="Freeform 2054"/>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75" name="Freeform 2055"/>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76" name="Freeform 2056"/>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577" name="Freeform 2057"/>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78" name="Freeform 2058"/>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79" name="Freeform 2059"/>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0" name="Freeform 2060"/>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1" name="Freeform 2061"/>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2" name="Freeform 2062"/>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3" name="Freeform 2063"/>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84" name="Freeform 2064"/>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5" name="Freeform 2065"/>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6" name="Freeform 2066"/>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87" name="Freeform 2067"/>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8" name="Freeform 2068"/>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589" name="Freeform 2069"/>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90" name="Freeform 2070"/>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591" name="Freeform 2071"/>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592" name="Freeform 2072"/>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93" name="Freeform 2073"/>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94" name="Freeform 2074"/>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95" name="Freeform 2075"/>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2" name="Group 2076"/>
          <p:cNvGrpSpPr>
            <a:grpSpLocks/>
          </p:cNvGrpSpPr>
          <p:nvPr/>
        </p:nvGrpSpPr>
        <p:grpSpPr bwMode="auto">
          <a:xfrm>
            <a:off x="1027289" y="3886200"/>
            <a:ext cx="1786467" cy="1390650"/>
            <a:chOff x="768" y="2832"/>
            <a:chExt cx="1203" cy="876"/>
          </a:xfrm>
        </p:grpSpPr>
        <p:sp>
          <p:nvSpPr>
            <p:cNvPr id="237597" name="Freeform 2077"/>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598" name="Freeform 2078"/>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237599" name="Freeform 2079"/>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0" name="Freeform 2080"/>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1" name="Freeform 2081"/>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2" name="Freeform 2082"/>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3" name="Freeform 2083"/>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4" name="Freeform 2084"/>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5" name="Freeform 2085"/>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6" name="Freeform 2086"/>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7" name="Freeform 2087"/>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8" name="Freeform 2088"/>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9" name="Freeform 2089"/>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10" name="Freeform 2090"/>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11" name="Freeform 2091"/>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7612" name="Freeform 2092"/>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13" name="Freeform 2093"/>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14" name="Freeform 2094"/>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15" name="Freeform 2095"/>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16" name="Freeform 2096"/>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17" name="Freeform 2097"/>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18" name="Freeform 2098"/>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19" name="Freeform 2099"/>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20" name="Freeform 2100"/>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21" name="Freeform 2101"/>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3" name="Group 2102"/>
          <p:cNvGrpSpPr>
            <a:grpSpLocks/>
          </p:cNvGrpSpPr>
          <p:nvPr/>
        </p:nvGrpSpPr>
        <p:grpSpPr bwMode="auto">
          <a:xfrm>
            <a:off x="5177367" y="2197100"/>
            <a:ext cx="738011" cy="742950"/>
            <a:chOff x="3562" y="1636"/>
            <a:chExt cx="497" cy="468"/>
          </a:xfrm>
        </p:grpSpPr>
        <p:sp>
          <p:nvSpPr>
            <p:cNvPr id="237623" name="Freeform 2103"/>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24" name="Freeform 2104"/>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rgbClr val="000000"/>
              </a:solidFill>
              <a:prstDash val="solid"/>
              <a:round/>
              <a:headEnd/>
              <a:tailEnd/>
            </a:ln>
          </p:spPr>
          <p:txBody>
            <a:bodyPr/>
            <a:lstStyle/>
            <a:p>
              <a:endParaRPr lang="en-US"/>
            </a:p>
          </p:txBody>
        </p:sp>
      </p:grpSp>
      <p:sp>
        <p:nvSpPr>
          <p:cNvPr id="237625" name="Freeform 2105"/>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26" name="Freeform 2106"/>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27" name="Freeform 2107"/>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28" name="Freeform 2108"/>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29" name="Freeform 2109"/>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30" name="Freeform 2110"/>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1" name="Freeform 2111"/>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2" name="Freeform 2112"/>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33" name="Freeform 2113"/>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34" name="Freeform 2114"/>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5" name="Freeform 2115"/>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6" name="Freeform 2116"/>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7" name="Freeform 2117"/>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8" name="Freeform 2118"/>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AAC8F5"/>
          </a:solidFill>
          <a:ln w="12700" cmpd="sng">
            <a:solidFill>
              <a:srgbClr val="000000"/>
            </a:solidFill>
            <a:prstDash val="solid"/>
            <a:round/>
            <a:headEnd/>
            <a:tailEnd/>
          </a:ln>
        </p:spPr>
        <p:txBody>
          <a:bodyPr/>
          <a:lstStyle/>
          <a:p>
            <a:endParaRPr lang="en-US"/>
          </a:p>
        </p:txBody>
      </p:sp>
      <p:grpSp>
        <p:nvGrpSpPr>
          <p:cNvPr id="4" name="Group 2119"/>
          <p:cNvGrpSpPr>
            <a:grpSpLocks/>
          </p:cNvGrpSpPr>
          <p:nvPr/>
        </p:nvGrpSpPr>
        <p:grpSpPr bwMode="auto">
          <a:xfrm>
            <a:off x="2875845" y="4635501"/>
            <a:ext cx="859367" cy="588963"/>
            <a:chOff x="1991" y="3321"/>
            <a:chExt cx="361" cy="231"/>
          </a:xfrm>
        </p:grpSpPr>
        <p:sp>
          <p:nvSpPr>
            <p:cNvPr id="237640" name="Freeform 212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1" name="Freeform 212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2" name="Freeform 212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3" name="Freeform 212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4" name="Freeform 212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5" name="Freeform 212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6" name="Freeform 212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7" name="Freeform 212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237685" name="Rectangle 2165"/>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1989</a:t>
            </a:r>
          </a:p>
        </p:txBody>
      </p:sp>
      <p:sp>
        <p:nvSpPr>
          <p:cNvPr id="237709" name="Text Box 2189"/>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7730" name="Text Box 2210"/>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7731" name="Rectangle 2211"/>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7732" name="Rectangle 2212"/>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7733" name="Rectangle 2213"/>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7734" name="Rectangle 2214"/>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7" name="Freeform 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598" name="Freeform 6"/>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599" name="Freeform 7"/>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0" name="Freeform 8"/>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1" name="Freeform 9"/>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02" name="Freeform 10"/>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3" name="Freeform 11"/>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4" name="Freeform 12"/>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5" name="Freeform 13"/>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6" name="Freeform 14"/>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7" name="Freeform 15"/>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8" name="Freeform 16"/>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9" name="Freeform 17"/>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10" name="Freeform 18"/>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11" name="Freeform 19"/>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12" name="Freeform 20"/>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13" name="Freeform 21"/>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14" name="Freeform 22"/>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15" name="Freeform 23"/>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16" name="Freeform 24"/>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17" name="Freeform 25"/>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18" name="Freeform 26"/>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19" name="Freeform 27"/>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20" name="Freeform 28"/>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2" name="Group 130"/>
          <p:cNvGrpSpPr>
            <a:grpSpLocks/>
          </p:cNvGrpSpPr>
          <p:nvPr/>
        </p:nvGrpSpPr>
        <p:grpSpPr bwMode="auto">
          <a:xfrm>
            <a:off x="1027289" y="3886200"/>
            <a:ext cx="1786467" cy="1390650"/>
            <a:chOff x="728" y="2532"/>
            <a:chExt cx="1266" cy="876"/>
          </a:xfrm>
        </p:grpSpPr>
        <p:sp>
          <p:nvSpPr>
            <p:cNvPr id="238621" name="Freeform 29"/>
            <p:cNvSpPr>
              <a:spLocks/>
            </p:cNvSpPr>
            <p:nvPr/>
          </p:nvSpPr>
          <p:spPr bwMode="auto">
            <a:xfrm>
              <a:off x="1031" y="2532"/>
              <a:ext cx="963"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22" name="Freeform 30"/>
            <p:cNvSpPr>
              <a:spLocks/>
            </p:cNvSpPr>
            <p:nvPr/>
          </p:nvSpPr>
          <p:spPr bwMode="auto">
            <a:xfrm>
              <a:off x="995" y="33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238623" name="Freeform 31"/>
            <p:cNvSpPr>
              <a:spLocks/>
            </p:cNvSpPr>
            <p:nvPr/>
          </p:nvSpPr>
          <p:spPr bwMode="auto">
            <a:xfrm>
              <a:off x="949" y="3310"/>
              <a:ext cx="46"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24" name="Freeform 32"/>
            <p:cNvSpPr>
              <a:spLocks/>
            </p:cNvSpPr>
            <p:nvPr/>
          </p:nvSpPr>
          <p:spPr bwMode="auto">
            <a:xfrm>
              <a:off x="903" y="3332"/>
              <a:ext cx="46"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238625" name="Freeform 33"/>
            <p:cNvSpPr>
              <a:spLocks/>
            </p:cNvSpPr>
            <p:nvPr/>
          </p:nvSpPr>
          <p:spPr bwMode="auto">
            <a:xfrm>
              <a:off x="903" y="3337"/>
              <a:ext cx="41"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26" name="Freeform 34"/>
            <p:cNvSpPr>
              <a:spLocks/>
            </p:cNvSpPr>
            <p:nvPr/>
          </p:nvSpPr>
          <p:spPr bwMode="auto">
            <a:xfrm>
              <a:off x="877" y="3376"/>
              <a:ext cx="4"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238627" name="Freeform 35"/>
            <p:cNvSpPr>
              <a:spLocks/>
            </p:cNvSpPr>
            <p:nvPr/>
          </p:nvSpPr>
          <p:spPr bwMode="auto">
            <a:xfrm>
              <a:off x="877" y="3376"/>
              <a:ext cx="4"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28" name="Freeform 36"/>
            <p:cNvSpPr>
              <a:spLocks/>
            </p:cNvSpPr>
            <p:nvPr/>
          </p:nvSpPr>
          <p:spPr bwMode="auto">
            <a:xfrm>
              <a:off x="836" y="33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238629" name="Freeform 37"/>
            <p:cNvSpPr>
              <a:spLocks/>
            </p:cNvSpPr>
            <p:nvPr/>
          </p:nvSpPr>
          <p:spPr bwMode="auto">
            <a:xfrm>
              <a:off x="840" y="3384"/>
              <a:ext cx="15"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30" name="Freeform 38"/>
            <p:cNvSpPr>
              <a:spLocks/>
            </p:cNvSpPr>
            <p:nvPr/>
          </p:nvSpPr>
          <p:spPr bwMode="auto">
            <a:xfrm>
              <a:off x="796" y="3390"/>
              <a:ext cx="20"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238631" name="Freeform 39"/>
            <p:cNvSpPr>
              <a:spLocks/>
            </p:cNvSpPr>
            <p:nvPr/>
          </p:nvSpPr>
          <p:spPr bwMode="auto">
            <a:xfrm>
              <a:off x="802" y="33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32" name="Freeform 40"/>
            <p:cNvSpPr>
              <a:spLocks/>
            </p:cNvSpPr>
            <p:nvPr/>
          </p:nvSpPr>
          <p:spPr bwMode="auto">
            <a:xfrm>
              <a:off x="777" y="33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238633" name="Freeform 41"/>
            <p:cNvSpPr>
              <a:spLocks/>
            </p:cNvSpPr>
            <p:nvPr/>
          </p:nvSpPr>
          <p:spPr bwMode="auto">
            <a:xfrm>
              <a:off x="777" y="33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34" name="Freeform 42"/>
            <p:cNvSpPr>
              <a:spLocks/>
            </p:cNvSpPr>
            <p:nvPr/>
          </p:nvSpPr>
          <p:spPr bwMode="auto">
            <a:xfrm>
              <a:off x="756" y="3393"/>
              <a:ext cx="16"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35" name="Freeform 43"/>
            <p:cNvSpPr>
              <a:spLocks/>
            </p:cNvSpPr>
            <p:nvPr/>
          </p:nvSpPr>
          <p:spPr bwMode="auto">
            <a:xfrm>
              <a:off x="728" y="3383"/>
              <a:ext cx="20"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238636"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37" name="Freeform 45"/>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38" name="Freeform 46"/>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39" name="Freeform 47"/>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40" name="Freeform 48"/>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41" name="Freeform 49"/>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2" name="Freeform 50"/>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43" name="Freeform 51"/>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4" name="Freeform 52"/>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5" name="Freeform 53"/>
          <p:cNvSpPr>
            <a:spLocks/>
          </p:cNvSpPr>
          <p:nvPr/>
        </p:nvSpPr>
        <p:spPr bwMode="auto">
          <a:xfrm>
            <a:off x="5538612" y="2390776"/>
            <a:ext cx="376766" cy="549275"/>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6" name="Freeform 54"/>
          <p:cNvSpPr>
            <a:spLocks/>
          </p:cNvSpPr>
          <p:nvPr/>
        </p:nvSpPr>
        <p:spPr bwMode="auto">
          <a:xfrm>
            <a:off x="5177368" y="2197100"/>
            <a:ext cx="601133" cy="3175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7" name="Freeform 55"/>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8" name="Freeform 56"/>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9" name="Freeform 57"/>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0" name="Freeform 58"/>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51" name="Freeform 59"/>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2" name="Freeform 60"/>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3" name="Freeform 61"/>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4" name="Freeform 62"/>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5" name="Freeform 63"/>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56" name="Freeform 64"/>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7" name="Freeform 65"/>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58" name="Freeform 66"/>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9" name="Freeform 67"/>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60" name="Freeform 68"/>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69"/>
          <p:cNvGrpSpPr>
            <a:grpSpLocks/>
          </p:cNvGrpSpPr>
          <p:nvPr/>
        </p:nvGrpSpPr>
        <p:grpSpPr bwMode="auto">
          <a:xfrm>
            <a:off x="2875845" y="4635501"/>
            <a:ext cx="859367" cy="588963"/>
            <a:chOff x="1991" y="3321"/>
            <a:chExt cx="361" cy="231"/>
          </a:xfrm>
        </p:grpSpPr>
        <p:sp>
          <p:nvSpPr>
            <p:cNvPr id="238662"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3"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4"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5"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6"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7"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8"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9"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238707" name="Rectangle 115"/>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1990</a:t>
            </a:r>
          </a:p>
        </p:txBody>
      </p:sp>
      <p:sp>
        <p:nvSpPr>
          <p:cNvPr id="238732" name="Text Box 140"/>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8749" name="Text Box 157"/>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8750" name="Rectangle 158"/>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8751" name="Rectangle 159"/>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8752" name="Rectangle 160"/>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8754" name="Rectangle 162"/>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1"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2"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3"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4"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9625"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6"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7"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8"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9"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0"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1"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2"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3"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4"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5"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39636"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7"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8"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9639"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40"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41"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42"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43"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39645"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46"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239647"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48"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39649"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0"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1"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2"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3"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4"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5"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6"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7"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8"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9"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239660"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61"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62"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63"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64"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65"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9666"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67"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68"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39669"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39671"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39672"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39673"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74"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39675"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76"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77"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78"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79"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80"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81"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82"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83"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84"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85"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86"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39688"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89"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0"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1"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2"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3"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4"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5"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239722"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1991</a:t>
            </a:r>
          </a:p>
        </p:txBody>
      </p:sp>
      <p:sp>
        <p:nvSpPr>
          <p:cNvPr id="239749" name="Text Box 133"/>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9761" name="Text Box 145"/>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39762" name="Rectangle 146"/>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9763" name="Rectangle 147"/>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9764" name="Rectangle 148"/>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9765" name="Rectangle 149"/>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39766" name="Rectangle 150"/>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46"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47"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48"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49"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0"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1"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2"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53"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54"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5"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6"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7"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8"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9"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60"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240661"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62"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240663"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664"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65"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66"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67"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40669"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0"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240671"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2"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3"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4"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5"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6"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7"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8"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9"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0"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1"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2"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3"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240684"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5"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686"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7"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8"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9"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90"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691"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92"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93"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40695"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96"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0697"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98"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99"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0"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1"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2"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3"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4"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5"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06"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7"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8"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9"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10"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40712"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3"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4"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5"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6"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7"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8"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9"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240746"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1992</a:t>
            </a:r>
          </a:p>
        </p:txBody>
      </p:sp>
      <p:sp>
        <p:nvSpPr>
          <p:cNvPr id="240772" name="Text Box 13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0790" name="Text Box 150"/>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40791" name="Rectangle 151"/>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0792" name="Rectangle 152"/>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0793" name="Rectangle 153"/>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0794" name="Rectangle 154"/>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0795" name="Rectangle 155"/>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9"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0"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1"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2"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3"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4"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5"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6"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77"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78"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79"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0"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1"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82"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3"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84"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85"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6"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241687"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8"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9"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0"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1"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41693"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4"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241695"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6"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7"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8"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9"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0"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1"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2"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3"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4"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5"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6"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7"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241708"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9"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0"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1"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2"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3"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4"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5"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6"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17"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41719"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20"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1721"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22"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23"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24"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25"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26"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27"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28"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29"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1730"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31"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1732"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33"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34"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41736"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37"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38"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39"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40"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41"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42"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43"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241770"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1993</a:t>
            </a:r>
          </a:p>
        </p:txBody>
      </p:sp>
      <p:sp>
        <p:nvSpPr>
          <p:cNvPr id="241796" name="Text Box 13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1808" name="Text Box 144"/>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41809" name="Rectangle 145"/>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1810" name="Rectangle 146"/>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1811" name="Rectangle 147"/>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1812" name="Rectangle 148"/>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1813" name="Rectangle 149"/>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27289" y="3886200"/>
            <a:ext cx="1786467" cy="1390650"/>
            <a:chOff x="768" y="2832"/>
            <a:chExt cx="1203" cy="876"/>
          </a:xfrm>
        </p:grpSpPr>
        <p:sp>
          <p:nvSpPr>
            <p:cNvPr id="242691" name="Freeform 3"/>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2" name="Freeform 4"/>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242693" name="Freeform 5"/>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4" name="Freeform 6"/>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5" name="Freeform 7"/>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6" name="Freeform 8"/>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7" name="Freeform 9"/>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8" name="Freeform 10"/>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9" name="Freeform 11"/>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0" name="Freeform 12"/>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1" name="Freeform 13"/>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2" name="Freeform 14"/>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3" name="Freeform 15"/>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4" name="Freeform 16"/>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5" name="Freeform 17"/>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grpSp>
        <p:nvGrpSpPr>
          <p:cNvPr id="3" name="Group 20"/>
          <p:cNvGrpSpPr>
            <a:grpSpLocks/>
          </p:cNvGrpSpPr>
          <p:nvPr/>
        </p:nvGrpSpPr>
        <p:grpSpPr bwMode="auto">
          <a:xfrm>
            <a:off x="2103967" y="1709739"/>
            <a:ext cx="5091289" cy="3514725"/>
            <a:chOff x="1491" y="1077"/>
            <a:chExt cx="3607" cy="2214"/>
          </a:xfrm>
        </p:grpSpPr>
        <p:sp>
          <p:nvSpPr>
            <p:cNvPr id="242709" name="Freeform 21"/>
            <p:cNvSpPr>
              <a:spLocks/>
            </p:cNvSpPr>
            <p:nvPr/>
          </p:nvSpPr>
          <p:spPr bwMode="auto">
            <a:xfrm>
              <a:off x="2843"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0" name="Freeform 22"/>
            <p:cNvSpPr>
              <a:spLocks/>
            </p:cNvSpPr>
            <p:nvPr/>
          </p:nvSpPr>
          <p:spPr bwMode="auto">
            <a:xfrm>
              <a:off x="2823" y="1511"/>
              <a:ext cx="482"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1" name="Freeform 23"/>
            <p:cNvSpPr>
              <a:spLocks/>
            </p:cNvSpPr>
            <p:nvPr/>
          </p:nvSpPr>
          <p:spPr bwMode="auto">
            <a:xfrm>
              <a:off x="2807" y="1760"/>
              <a:ext cx="570"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2" name="Freeform 24"/>
            <p:cNvSpPr>
              <a:spLocks/>
            </p:cNvSpPr>
            <p:nvPr/>
          </p:nvSpPr>
          <p:spPr bwMode="auto">
            <a:xfrm>
              <a:off x="2920"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3" name="Freeform 25"/>
            <p:cNvSpPr>
              <a:spLocks/>
            </p:cNvSpPr>
            <p:nvPr/>
          </p:nvSpPr>
          <p:spPr bwMode="auto">
            <a:xfrm>
              <a:off x="2848" y="2262"/>
              <a:ext cx="594"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4" name="Freeform 26"/>
            <p:cNvSpPr>
              <a:spLocks/>
            </p:cNvSpPr>
            <p:nvPr/>
          </p:nvSpPr>
          <p:spPr bwMode="auto">
            <a:xfrm>
              <a:off x="3295"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5" name="Freeform 27"/>
            <p:cNvSpPr>
              <a:spLocks/>
            </p:cNvSpPr>
            <p:nvPr/>
          </p:nvSpPr>
          <p:spPr bwMode="auto">
            <a:xfrm>
              <a:off x="3352"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16" name="Freeform 28"/>
            <p:cNvSpPr>
              <a:spLocks/>
            </p:cNvSpPr>
            <p:nvPr/>
          </p:nvSpPr>
          <p:spPr bwMode="auto">
            <a:xfrm>
              <a:off x="3525"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17" name="Freeform 29"/>
            <p:cNvSpPr>
              <a:spLocks/>
            </p:cNvSpPr>
            <p:nvPr/>
          </p:nvSpPr>
          <p:spPr bwMode="auto">
            <a:xfrm>
              <a:off x="3786"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18" name="Freeform 30"/>
            <p:cNvSpPr>
              <a:spLocks/>
            </p:cNvSpPr>
            <p:nvPr/>
          </p:nvSpPr>
          <p:spPr bwMode="auto">
            <a:xfrm>
              <a:off x="3741"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9" name="Freeform 31"/>
            <p:cNvSpPr>
              <a:spLocks/>
            </p:cNvSpPr>
            <p:nvPr/>
          </p:nvSpPr>
          <p:spPr bwMode="auto">
            <a:xfrm>
              <a:off x="3889"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20" name="Freeform 32"/>
            <p:cNvSpPr>
              <a:spLocks/>
            </p:cNvSpPr>
            <p:nvPr/>
          </p:nvSpPr>
          <p:spPr bwMode="auto">
            <a:xfrm>
              <a:off x="4059"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21" name="Freeform 33"/>
            <p:cNvSpPr>
              <a:spLocks/>
            </p:cNvSpPr>
            <p:nvPr/>
          </p:nvSpPr>
          <p:spPr bwMode="auto">
            <a:xfrm>
              <a:off x="4140"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22" name="Freeform 34"/>
            <p:cNvSpPr>
              <a:spLocks/>
            </p:cNvSpPr>
            <p:nvPr/>
          </p:nvSpPr>
          <p:spPr bwMode="auto">
            <a:xfrm>
              <a:off x="3961"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23" name="Freeform 35"/>
            <p:cNvSpPr>
              <a:spLocks/>
            </p:cNvSpPr>
            <p:nvPr/>
          </p:nvSpPr>
          <p:spPr bwMode="auto">
            <a:xfrm>
              <a:off x="4242"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24" name="Freeform 36"/>
            <p:cNvSpPr>
              <a:spLocks/>
            </p:cNvSpPr>
            <p:nvPr/>
          </p:nvSpPr>
          <p:spPr bwMode="auto">
            <a:xfrm>
              <a:off x="3432"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25" name="Freeform 37"/>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26" name="Freeform 38"/>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27" name="Freeform 39"/>
            <p:cNvSpPr>
              <a:spLocks/>
            </p:cNvSpPr>
            <p:nvPr/>
          </p:nvSpPr>
          <p:spPr bwMode="auto">
            <a:xfrm>
              <a:off x="2434"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28" name="Freeform 40"/>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29" name="Freeform 41"/>
            <p:cNvSpPr>
              <a:spLocks/>
            </p:cNvSpPr>
            <p:nvPr/>
          </p:nvSpPr>
          <p:spPr bwMode="auto">
            <a:xfrm>
              <a:off x="2552"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30" name="Freeform 42"/>
            <p:cNvSpPr>
              <a:spLocks/>
            </p:cNvSpPr>
            <p:nvPr/>
          </p:nvSpPr>
          <p:spPr bwMode="auto">
            <a:xfrm>
              <a:off x="4371"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1" name="Freeform 43"/>
            <p:cNvSpPr>
              <a:spLocks/>
            </p:cNvSpPr>
            <p:nvPr/>
          </p:nvSpPr>
          <p:spPr bwMode="auto">
            <a:xfrm>
              <a:off x="4719"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2" name="Freeform 44"/>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3" name="Freeform 45"/>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4" name="Freeform 46"/>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5" name="Freeform 47"/>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6" name="Freeform 48"/>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7" name="Freeform 49"/>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8" name="Freeform 50"/>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9" name="Freeform 51"/>
            <p:cNvSpPr>
              <a:spLocks/>
            </p:cNvSpPr>
            <p:nvPr/>
          </p:nvSpPr>
          <p:spPr bwMode="auto">
            <a:xfrm>
              <a:off x="3264"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40" name="Freeform 52"/>
            <p:cNvSpPr>
              <a:spLocks/>
            </p:cNvSpPr>
            <p:nvPr/>
          </p:nvSpPr>
          <p:spPr bwMode="auto">
            <a:xfrm>
              <a:off x="3473"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41" name="Freeform 53"/>
            <p:cNvSpPr>
              <a:spLocks/>
            </p:cNvSpPr>
            <p:nvPr/>
          </p:nvSpPr>
          <p:spPr bwMode="auto">
            <a:xfrm>
              <a:off x="3632"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 name="Group 54"/>
            <p:cNvGrpSpPr>
              <a:grpSpLocks/>
            </p:cNvGrpSpPr>
            <p:nvPr/>
          </p:nvGrpSpPr>
          <p:grpSpPr bwMode="auto">
            <a:xfrm>
              <a:off x="3668" y="1384"/>
              <a:ext cx="523" cy="468"/>
              <a:chOff x="3562" y="1636"/>
              <a:chExt cx="497" cy="468"/>
            </a:xfrm>
          </p:grpSpPr>
          <p:sp>
            <p:nvSpPr>
              <p:cNvPr id="242743"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44"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2745" name="Freeform 57"/>
            <p:cNvSpPr>
              <a:spLocks/>
            </p:cNvSpPr>
            <p:nvPr/>
          </p:nvSpPr>
          <p:spPr bwMode="auto">
            <a:xfrm>
              <a:off x="3878"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46" name="Freeform 58"/>
            <p:cNvSpPr>
              <a:spLocks/>
            </p:cNvSpPr>
            <p:nvPr/>
          </p:nvSpPr>
          <p:spPr bwMode="auto">
            <a:xfrm>
              <a:off x="3664"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47" name="Freeform 59"/>
            <p:cNvSpPr>
              <a:spLocks/>
            </p:cNvSpPr>
            <p:nvPr/>
          </p:nvSpPr>
          <p:spPr bwMode="auto">
            <a:xfrm>
              <a:off x="4330"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48" name="Freeform 60"/>
            <p:cNvSpPr>
              <a:spLocks/>
            </p:cNvSpPr>
            <p:nvPr/>
          </p:nvSpPr>
          <p:spPr bwMode="auto">
            <a:xfrm>
              <a:off x="4196"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49" name="Freeform 61"/>
            <p:cNvSpPr>
              <a:spLocks/>
            </p:cNvSpPr>
            <p:nvPr/>
          </p:nvSpPr>
          <p:spPr bwMode="auto">
            <a:xfrm>
              <a:off x="4232"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50" name="Freeform 62"/>
            <p:cNvSpPr>
              <a:spLocks/>
            </p:cNvSpPr>
            <p:nvPr/>
          </p:nvSpPr>
          <p:spPr bwMode="auto">
            <a:xfrm>
              <a:off x="4073"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1" name="Freeform 63"/>
            <p:cNvSpPr>
              <a:spLocks/>
            </p:cNvSpPr>
            <p:nvPr/>
          </p:nvSpPr>
          <p:spPr bwMode="auto">
            <a:xfrm>
              <a:off x="4426"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2" name="Freeform 64"/>
            <p:cNvSpPr>
              <a:spLocks/>
            </p:cNvSpPr>
            <p:nvPr/>
          </p:nvSpPr>
          <p:spPr bwMode="auto">
            <a:xfrm>
              <a:off x="4668"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3" name="Freeform 65"/>
            <p:cNvSpPr>
              <a:spLocks/>
            </p:cNvSpPr>
            <p:nvPr/>
          </p:nvSpPr>
          <p:spPr bwMode="auto">
            <a:xfrm>
              <a:off x="4688"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4" name="Freeform 66"/>
            <p:cNvSpPr>
              <a:spLocks/>
            </p:cNvSpPr>
            <p:nvPr/>
          </p:nvSpPr>
          <p:spPr bwMode="auto">
            <a:xfrm>
              <a:off x="4775"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5" name="Freeform 67"/>
            <p:cNvSpPr>
              <a:spLocks/>
            </p:cNvSpPr>
            <p:nvPr/>
          </p:nvSpPr>
          <p:spPr bwMode="auto">
            <a:xfrm>
              <a:off x="4770"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6" name="Freeform 68"/>
            <p:cNvSpPr>
              <a:spLocks/>
            </p:cNvSpPr>
            <p:nvPr/>
          </p:nvSpPr>
          <p:spPr bwMode="auto">
            <a:xfrm>
              <a:off x="4878"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242757" name="Freeform 69"/>
            <p:cNvSpPr>
              <a:spLocks/>
            </p:cNvSpPr>
            <p:nvPr/>
          </p:nvSpPr>
          <p:spPr bwMode="auto">
            <a:xfrm>
              <a:off x="4811"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8" name="Freeform 70"/>
            <p:cNvSpPr>
              <a:spLocks/>
            </p:cNvSpPr>
            <p:nvPr/>
          </p:nvSpPr>
          <p:spPr bwMode="auto">
            <a:xfrm>
              <a:off x="4847"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5" name="Group 71"/>
            <p:cNvGrpSpPr>
              <a:grpSpLocks/>
            </p:cNvGrpSpPr>
            <p:nvPr/>
          </p:nvGrpSpPr>
          <p:grpSpPr bwMode="auto">
            <a:xfrm>
              <a:off x="2038" y="2920"/>
              <a:ext cx="609" cy="371"/>
              <a:chOff x="1991" y="3321"/>
              <a:chExt cx="361" cy="231"/>
            </a:xfrm>
          </p:grpSpPr>
          <p:sp>
            <p:nvSpPr>
              <p:cNvPr id="242760"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1"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2"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3"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4"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5"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6"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7"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242794"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1994</a:t>
            </a:r>
          </a:p>
        </p:txBody>
      </p:sp>
      <p:sp>
        <p:nvSpPr>
          <p:cNvPr id="242820" name="Text Box 13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2849" name="Text Box 161"/>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42850" name="Rectangle 162"/>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2851" name="Rectangle 163"/>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2852" name="Rectangle 164"/>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2853" name="Rectangle 165"/>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2854" name="Rectangle 166"/>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a:grpSpLocks/>
          </p:cNvGrpSpPr>
          <p:nvPr/>
        </p:nvGrpSpPr>
        <p:grpSpPr bwMode="auto">
          <a:xfrm>
            <a:off x="1027289" y="1709738"/>
            <a:ext cx="6167967" cy="3567112"/>
            <a:chOff x="728" y="1077"/>
            <a:chExt cx="4371" cy="2247"/>
          </a:xfrm>
        </p:grpSpPr>
        <p:sp>
          <p:nvSpPr>
            <p:cNvPr id="243717" name="Freeform 5"/>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18" name="Freeform 6"/>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19" name="Freeform 7"/>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0" name="Freeform 8"/>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1" name="Freeform 9"/>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22" name="Freeform 10"/>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3" name="Freeform 11"/>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4" name="Freeform 12"/>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5" name="Freeform 13"/>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6" name="Freeform 14"/>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7" name="Freeform 15"/>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8" name="Freeform 16"/>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9" name="Freeform 17"/>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30" name="Freeform 18"/>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31" name="Freeform 19"/>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32" name="Freeform 20"/>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33" name="Freeform 21"/>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34" name="Freeform 22"/>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35" name="Freeform 23"/>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36" name="Freeform 24"/>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37" name="Freeform 25"/>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38" name="Freeform 26"/>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39" name="Freeform 27"/>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28"/>
            <p:cNvGrpSpPr>
              <a:grpSpLocks/>
            </p:cNvGrpSpPr>
            <p:nvPr/>
          </p:nvGrpSpPr>
          <p:grpSpPr bwMode="auto">
            <a:xfrm>
              <a:off x="728" y="2448"/>
              <a:ext cx="1266" cy="876"/>
              <a:chOff x="768" y="2832"/>
              <a:chExt cx="1203" cy="876"/>
            </a:xfrm>
          </p:grpSpPr>
          <p:sp>
            <p:nvSpPr>
              <p:cNvPr id="243741"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2"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243743"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4"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5"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6"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7"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8"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9"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0"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1"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2"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3"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4"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5"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3756" name="Freeform 44"/>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57" name="Freeform 45"/>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58" name="Freeform 46"/>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59" name="Freeform 47"/>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60" name="Freeform 48"/>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61" name="Freeform 49"/>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62" name="Freeform 50"/>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63" name="Freeform 51"/>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64" name="Freeform 52"/>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65" name="Freeform 53"/>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 name="Group 54"/>
            <p:cNvGrpSpPr>
              <a:grpSpLocks/>
            </p:cNvGrpSpPr>
            <p:nvPr/>
          </p:nvGrpSpPr>
          <p:grpSpPr bwMode="auto">
            <a:xfrm>
              <a:off x="3669" y="1384"/>
              <a:ext cx="523" cy="468"/>
              <a:chOff x="3562" y="1636"/>
              <a:chExt cx="497" cy="468"/>
            </a:xfrm>
          </p:grpSpPr>
          <p:sp>
            <p:nvSpPr>
              <p:cNvPr id="243767"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68"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3769" name="Freeform 57"/>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0" name="Freeform 58"/>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1" name="Freeform 59"/>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2" name="Freeform 60"/>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3" name="Freeform 61"/>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4" name="Freeform 62"/>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75" name="Freeform 63"/>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6" name="Freeform 64"/>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7" name="Freeform 65"/>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78" name="Freeform 66"/>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79" name="Freeform 67"/>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80" name="Freeform 68"/>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81" name="Freeform 69"/>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82" name="Freeform 70"/>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5" name="Group 71"/>
            <p:cNvGrpSpPr>
              <a:grpSpLocks/>
            </p:cNvGrpSpPr>
            <p:nvPr/>
          </p:nvGrpSpPr>
          <p:grpSpPr bwMode="auto">
            <a:xfrm>
              <a:off x="2038" y="2920"/>
              <a:ext cx="609" cy="371"/>
              <a:chOff x="1991" y="3321"/>
              <a:chExt cx="361" cy="231"/>
            </a:xfrm>
          </p:grpSpPr>
          <p:sp>
            <p:nvSpPr>
              <p:cNvPr id="243784"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85"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86"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87"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88"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89"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90"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91"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243818"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1995</a:t>
            </a:r>
          </a:p>
        </p:txBody>
      </p:sp>
      <p:sp>
        <p:nvSpPr>
          <p:cNvPr id="243844" name="Text Box 13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3862" name="Text Box 150"/>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43863" name="Rectangle 151"/>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3864" name="Rectangle 152"/>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3865" name="Rectangle 153"/>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3866" name="Rectangle 154"/>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3867" name="Rectangle 155"/>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1"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2"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43"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4"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45"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6"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7"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8"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9"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0"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1"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2"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3"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4"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5"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6"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7"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58"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59"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60"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61"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62"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63"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44765"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66"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244767"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68"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4769"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0"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1"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2"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3"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4"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5"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6"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7"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8"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9"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4780"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81"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82"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83"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84"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85"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86"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87"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88"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89"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44791"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2"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4793"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4"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5"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6"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7"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8"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99"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800"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801"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802"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803"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804"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805"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806"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44808"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09"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0"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1"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2"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3"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4"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5"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244842"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1996</a:t>
            </a:r>
          </a:p>
        </p:txBody>
      </p:sp>
      <p:sp>
        <p:nvSpPr>
          <p:cNvPr id="244868" name="Text Box 13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4886" name="Text Box 150"/>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44887" name="Rectangle 151"/>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4888" name="Rectangle 152"/>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4889" name="Rectangle 153"/>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4890" name="Rectangle 154"/>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4891" name="Rectangle 155"/>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5"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66"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67"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68"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769"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770"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1"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2"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4"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5"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6"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7"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8"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9"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80"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81"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82"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783"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784"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785"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86"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87"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45789"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0"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245791"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2"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3"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4"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5"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6"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7"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8"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9"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0"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1"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2"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3"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5804"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05"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06"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7"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8"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09"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10"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11"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12"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13"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45815"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16"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grpSp>
        <p:nvGrpSpPr>
          <p:cNvPr id="4" name="Group 127"/>
          <p:cNvGrpSpPr>
            <a:grpSpLocks/>
          </p:cNvGrpSpPr>
          <p:nvPr/>
        </p:nvGrpSpPr>
        <p:grpSpPr bwMode="auto">
          <a:xfrm>
            <a:off x="5171723" y="2917826"/>
            <a:ext cx="890411" cy="1571625"/>
            <a:chOff x="3665" y="1838"/>
            <a:chExt cx="631" cy="990"/>
          </a:xfrm>
        </p:grpSpPr>
        <p:sp>
          <p:nvSpPr>
            <p:cNvPr id="245773" name="Freeform 13"/>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5817" name="Freeform 57"/>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5818" name="Freeform 58"/>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5819"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0"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1"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2"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23"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4"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5"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6"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27"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28"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29"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30"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 name="Group 71"/>
          <p:cNvGrpSpPr>
            <a:grpSpLocks/>
          </p:cNvGrpSpPr>
          <p:nvPr/>
        </p:nvGrpSpPr>
        <p:grpSpPr bwMode="auto">
          <a:xfrm>
            <a:off x="2875845" y="4635501"/>
            <a:ext cx="859367" cy="588963"/>
            <a:chOff x="1991" y="3321"/>
            <a:chExt cx="361" cy="231"/>
          </a:xfrm>
        </p:grpSpPr>
        <p:sp>
          <p:nvSpPr>
            <p:cNvPr id="245832"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3"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4"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5"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6"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7"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8"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9"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245866"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1997</a:t>
            </a:r>
          </a:p>
        </p:txBody>
      </p:sp>
      <p:sp>
        <p:nvSpPr>
          <p:cNvPr id="245899" name="Text Box 139"/>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5912" name="Text Box 152"/>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r>
              <a:rPr lang="en-US" sz="1400">
                <a:latin typeface="Arial Narrow" pitchFamily="34" charset="0"/>
              </a:rPr>
              <a:t> </a:t>
            </a:r>
            <a:r>
              <a:rPr lang="en-US" sz="1400" b="1">
                <a:latin typeface="Arial Narrow" pitchFamily="34" charset="0"/>
              </a:rPr>
              <a:t>≥20%</a:t>
            </a:r>
            <a:endParaRPr lang="en-US" sz="1400">
              <a:latin typeface="Arial Narrow" pitchFamily="34" charset="0"/>
            </a:endParaRPr>
          </a:p>
        </p:txBody>
      </p:sp>
      <p:sp>
        <p:nvSpPr>
          <p:cNvPr id="245913" name="Rectangle 153"/>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5914" name="Rectangle 154"/>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5915" name="Rectangle 155"/>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5916" name="Rectangle 156"/>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5917" name="Rectangle 157"/>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45918" name="Rectangle 158"/>
          <p:cNvSpPr>
            <a:spLocks noChangeArrowheads="1"/>
          </p:cNvSpPr>
          <p:nvPr/>
        </p:nvSpPr>
        <p:spPr bwMode="auto">
          <a:xfrm>
            <a:off x="395112" y="5892800"/>
            <a:ext cx="4310945"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5</a:t>
            </a:fld>
            <a:endParaRPr lang="en-US"/>
          </a:p>
        </p:txBody>
      </p:sp>
      <p:graphicFrame>
        <p:nvGraphicFramePr>
          <p:cNvPr id="138246" name="Object 6"/>
          <p:cNvGraphicFramePr>
            <a:graphicFrameLocks noChangeAspect="1"/>
          </p:cNvGraphicFramePr>
          <p:nvPr/>
        </p:nvGraphicFramePr>
        <p:xfrm>
          <a:off x="1851025" y="2132013"/>
          <a:ext cx="5441950" cy="2593975"/>
        </p:xfrm>
        <a:graphic>
          <a:graphicData uri="http://schemas.openxmlformats.org/presentationml/2006/ole">
            <p:oleObj spid="_x0000_s138246" name="CS ChemDraw Drawing" r:id="rId3" imgW="5441894" imgH="2593502" progId="ChemDraw.Document.6.0">
              <p:embed/>
            </p:oleObj>
          </a:graphicData>
        </a:graphic>
      </p:graphicFrame>
      <p:sp>
        <p:nvSpPr>
          <p:cNvPr id="8" name="TextBox 7"/>
          <p:cNvSpPr txBox="1"/>
          <p:nvPr/>
        </p:nvSpPr>
        <p:spPr>
          <a:xfrm>
            <a:off x="1371600" y="5283200"/>
            <a:ext cx="4140877" cy="461665"/>
          </a:xfrm>
          <a:prstGeom prst="rect">
            <a:avLst/>
          </a:prstGeom>
          <a:noFill/>
        </p:spPr>
        <p:txBody>
          <a:bodyPr wrap="none" rtlCol="0">
            <a:spAutoFit/>
          </a:bodyPr>
          <a:lstStyle/>
          <a:p>
            <a:pPr>
              <a:buFont typeface="Arial" pitchFamily="34" charset="0"/>
              <a:buChar char="•"/>
            </a:pPr>
            <a:r>
              <a:rPr lang="en-US" dirty="0" smtClean="0"/>
              <a:t>Also try problem 22.8 a, b, 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9"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0"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1"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2"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3"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4" name="Freeform 10"/>
          <p:cNvSpPr>
            <a:spLocks/>
          </p:cNvSpPr>
          <p:nvPr/>
        </p:nvSpPr>
        <p:spPr bwMode="auto">
          <a:xfrm>
            <a:off x="4651022" y="27273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5" name="Freeform 11"/>
          <p:cNvSpPr>
            <a:spLocks/>
          </p:cNvSpPr>
          <p:nvPr/>
        </p:nvSpPr>
        <p:spPr bwMode="auto">
          <a:xfrm>
            <a:off x="4731456" y="31146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6"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7"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8"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0"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1"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2"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4" name="Freeform 20"/>
          <p:cNvSpPr>
            <a:spLocks/>
          </p:cNvSpPr>
          <p:nvPr/>
        </p:nvSpPr>
        <p:spPr bwMode="auto">
          <a:xfrm>
            <a:off x="4844345" y="36480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5"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6"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07"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08"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09"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10"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11"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28"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29"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30"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31"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32"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33"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34"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35"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37"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1"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3"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4"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127"/>
          <p:cNvGrpSpPr>
            <a:grpSpLocks/>
          </p:cNvGrpSpPr>
          <p:nvPr/>
        </p:nvGrpSpPr>
        <p:grpSpPr bwMode="auto">
          <a:xfrm>
            <a:off x="1027289" y="2197100"/>
            <a:ext cx="5444067" cy="3079750"/>
            <a:chOff x="728" y="1384"/>
            <a:chExt cx="3858" cy="1940"/>
          </a:xfrm>
        </p:grpSpPr>
        <p:sp>
          <p:nvSpPr>
            <p:cNvPr id="246799" name="Freeform 15"/>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03" name="Freeform 19"/>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3" name="Group 28"/>
            <p:cNvGrpSpPr>
              <a:grpSpLocks/>
            </p:cNvGrpSpPr>
            <p:nvPr/>
          </p:nvGrpSpPr>
          <p:grpSpPr bwMode="auto">
            <a:xfrm>
              <a:off x="728" y="2448"/>
              <a:ext cx="1266" cy="876"/>
              <a:chOff x="768" y="2832"/>
              <a:chExt cx="1203" cy="876"/>
            </a:xfrm>
          </p:grpSpPr>
          <p:sp>
            <p:nvSpPr>
              <p:cNvPr id="246813"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14"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246815"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16"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6817"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18"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6819"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0"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1"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2"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3"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4"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5"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6"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7"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6836" name="Freeform 52"/>
            <p:cNvSpPr>
              <a:spLocks/>
            </p:cNvSpPr>
            <p:nvPr/>
          </p:nvSpPr>
          <p:spPr bwMode="auto">
            <a:xfrm>
              <a:off x="3474" y="2596"/>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 name="Group 54"/>
            <p:cNvGrpSpPr>
              <a:grpSpLocks/>
            </p:cNvGrpSpPr>
            <p:nvPr/>
          </p:nvGrpSpPr>
          <p:grpSpPr bwMode="auto">
            <a:xfrm>
              <a:off x="3669" y="1384"/>
              <a:ext cx="523" cy="468"/>
              <a:chOff x="3562" y="1636"/>
              <a:chExt cx="497" cy="468"/>
            </a:xfrm>
          </p:grpSpPr>
          <p:sp>
            <p:nvSpPr>
              <p:cNvPr id="246839"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40"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6842" name="Freeform 58"/>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45" name="Freeform 61"/>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6846"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7"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8"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9"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50"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51"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52"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53"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54"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 name="Group 71"/>
          <p:cNvGrpSpPr>
            <a:grpSpLocks/>
          </p:cNvGrpSpPr>
          <p:nvPr/>
        </p:nvGrpSpPr>
        <p:grpSpPr bwMode="auto">
          <a:xfrm>
            <a:off x="2875845" y="4635501"/>
            <a:ext cx="859367" cy="588963"/>
            <a:chOff x="1991" y="3321"/>
            <a:chExt cx="361" cy="231"/>
          </a:xfrm>
        </p:grpSpPr>
        <p:sp>
          <p:nvSpPr>
            <p:cNvPr id="246856"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57"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58"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59"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60"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61"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62"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63"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6890"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1998</a:t>
            </a:r>
          </a:p>
        </p:txBody>
      </p:sp>
      <p:sp>
        <p:nvSpPr>
          <p:cNvPr id="246921" name="Text Box 137"/>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6940" name="Text Box 156"/>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r>
              <a:rPr lang="en-US" sz="1400">
                <a:latin typeface="Arial Narrow" pitchFamily="34" charset="0"/>
              </a:rPr>
              <a:t> </a:t>
            </a:r>
            <a:r>
              <a:rPr lang="en-US" sz="1400" b="1">
                <a:latin typeface="Arial Narrow" pitchFamily="34" charset="0"/>
              </a:rPr>
              <a:t>≥20%</a:t>
            </a:r>
            <a:endParaRPr lang="en-US" sz="1400">
              <a:latin typeface="Arial Narrow" pitchFamily="34" charset="0"/>
            </a:endParaRPr>
          </a:p>
        </p:txBody>
      </p:sp>
      <p:sp>
        <p:nvSpPr>
          <p:cNvPr id="246941" name="Rectangle 157"/>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6942" name="Rectangle 158"/>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6943" name="Rectangle 159"/>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6944" name="Rectangle 160"/>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6945" name="Rectangle 161"/>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46946" name="Rectangle 162"/>
          <p:cNvSpPr>
            <a:spLocks noChangeArrowheads="1"/>
          </p:cNvSpPr>
          <p:nvPr/>
        </p:nvSpPr>
        <p:spPr bwMode="auto">
          <a:xfrm>
            <a:off x="395112" y="5892800"/>
            <a:ext cx="4310945"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3" name="Freeform 5"/>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15" name="Freeform 7"/>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19" name="Freeform 11"/>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23" name="Freeform 15"/>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25" name="Freeform 17"/>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28" name="Freeform 20"/>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29" name="Freeform 21"/>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30" name="Freeform 22"/>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7831" name="Freeform 23"/>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33" name="Freeform 25"/>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34" name="Freeform 26"/>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27"/>
          <p:cNvGrpSpPr>
            <a:grpSpLocks/>
          </p:cNvGrpSpPr>
          <p:nvPr/>
        </p:nvGrpSpPr>
        <p:grpSpPr bwMode="auto">
          <a:xfrm>
            <a:off x="1027289" y="3886200"/>
            <a:ext cx="1786467" cy="1390650"/>
            <a:chOff x="768" y="2832"/>
            <a:chExt cx="1203" cy="876"/>
          </a:xfrm>
        </p:grpSpPr>
        <p:sp>
          <p:nvSpPr>
            <p:cNvPr id="247836" name="Freeform 28"/>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37" name="Freeform 29"/>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247838" name="Freeform 30"/>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39" name="Freeform 31"/>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0" name="Freeform 32"/>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1" name="Freeform 33"/>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2" name="Freeform 34"/>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3" name="Freeform 35"/>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4" name="Freeform 36"/>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5" name="Freeform 37"/>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6" name="Freeform 38"/>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7" name="Freeform 39"/>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8" name="Freeform 40"/>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9" name="Freeform 41"/>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0" name="Freeform 42"/>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7851" name="Freeform 43"/>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2" name="Freeform 44"/>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3" name="Freeform 45"/>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4" name="Freeform 46"/>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5" name="Freeform 47"/>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7856" name="Freeform 48"/>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7" name="Freeform 49"/>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7858" name="Freeform 50"/>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64" name="Freeform 56"/>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66" name="Freeform 58"/>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67" name="Freeform 59"/>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 name="Group 138"/>
          <p:cNvGrpSpPr>
            <a:grpSpLocks/>
          </p:cNvGrpSpPr>
          <p:nvPr/>
        </p:nvGrpSpPr>
        <p:grpSpPr bwMode="auto">
          <a:xfrm>
            <a:off x="3601156" y="2003426"/>
            <a:ext cx="3103034" cy="3082925"/>
            <a:chOff x="2552" y="1262"/>
            <a:chExt cx="2199" cy="1942"/>
          </a:xfrm>
        </p:grpSpPr>
        <p:sp>
          <p:nvSpPr>
            <p:cNvPr id="247812" name="Freeform 4"/>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14" name="Freeform 6"/>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16" name="Freeform 8"/>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17" name="Freeform 9"/>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18" name="Freeform 10"/>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0" name="Freeform 12"/>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1" name="Freeform 13"/>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2" name="Freeform 14"/>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4" name="Freeform 16"/>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6" name="Freeform 18"/>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7" name="Freeform 19"/>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32" name="Freeform 24"/>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59" name="Freeform 51"/>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60" name="Freeform 52"/>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 name="Group 53"/>
            <p:cNvGrpSpPr>
              <a:grpSpLocks/>
            </p:cNvGrpSpPr>
            <p:nvPr/>
          </p:nvGrpSpPr>
          <p:grpSpPr bwMode="auto">
            <a:xfrm>
              <a:off x="3669" y="1384"/>
              <a:ext cx="523" cy="468"/>
              <a:chOff x="3562" y="1636"/>
              <a:chExt cx="497" cy="468"/>
            </a:xfrm>
          </p:grpSpPr>
          <p:sp>
            <p:nvSpPr>
              <p:cNvPr id="247862" name="Freeform 54"/>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63" name="Freeform 55"/>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7865" name="Freeform 57"/>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68" name="Freeform 60"/>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69" name="Freeform 61"/>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7870" name="Freeform 62"/>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71" name="Freeform 63"/>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72" name="Freeform 64"/>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73" name="Freeform 65"/>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7874" name="Freeform 66"/>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7875" name="Freeform 67"/>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76" name="Freeform 68"/>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7877" name="Freeform 69"/>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 name="Group 70"/>
          <p:cNvGrpSpPr>
            <a:grpSpLocks/>
          </p:cNvGrpSpPr>
          <p:nvPr/>
        </p:nvGrpSpPr>
        <p:grpSpPr bwMode="auto">
          <a:xfrm>
            <a:off x="2875845" y="4635501"/>
            <a:ext cx="859367" cy="588963"/>
            <a:chOff x="1991" y="3321"/>
            <a:chExt cx="361" cy="231"/>
          </a:xfrm>
        </p:grpSpPr>
        <p:sp>
          <p:nvSpPr>
            <p:cNvPr id="247879" name="Freeform 7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0" name="Freeform 7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1" name="Freeform 7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2" name="Freeform 7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3" name="Freeform 7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4" name="Freeform 7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5" name="Freeform 7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6" name="Freeform 7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7926" name="Rectangle 118"/>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1999</a:t>
            </a:r>
          </a:p>
        </p:txBody>
      </p:sp>
      <p:sp>
        <p:nvSpPr>
          <p:cNvPr id="247956" name="Text Box 148"/>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7975" name="Text Box 167"/>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r>
              <a:rPr lang="en-US" sz="1400">
                <a:latin typeface="Arial Narrow" pitchFamily="34" charset="0"/>
              </a:rPr>
              <a:t> </a:t>
            </a:r>
            <a:r>
              <a:rPr lang="en-US" sz="1400" b="1">
                <a:latin typeface="Arial Narrow" pitchFamily="34" charset="0"/>
              </a:rPr>
              <a:t>≥20%</a:t>
            </a:r>
            <a:endParaRPr lang="en-US" sz="1400">
              <a:latin typeface="Arial Narrow" pitchFamily="34" charset="0"/>
            </a:endParaRPr>
          </a:p>
        </p:txBody>
      </p:sp>
      <p:sp>
        <p:nvSpPr>
          <p:cNvPr id="247976" name="Rectangle 168"/>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7977" name="Rectangle 169"/>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7978" name="Rectangle 170"/>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7979" name="Rectangle 171"/>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7980" name="Rectangle 172"/>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47981" name="Rectangle 173"/>
          <p:cNvSpPr>
            <a:spLocks noChangeArrowheads="1"/>
          </p:cNvSpPr>
          <p:nvPr/>
        </p:nvSpPr>
        <p:spPr bwMode="auto">
          <a:xfrm>
            <a:off x="395112" y="5892800"/>
            <a:ext cx="4310945"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7" name="Freeform 5"/>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38" name="Freeform 6"/>
          <p:cNvSpPr>
            <a:spLocks/>
          </p:cNvSpPr>
          <p:nvPr/>
        </p:nvSpPr>
        <p:spPr bwMode="auto">
          <a:xfrm>
            <a:off x="3984978" y="2398713"/>
            <a:ext cx="68015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41" name="Freeform 9"/>
          <p:cNvSpPr>
            <a:spLocks/>
          </p:cNvSpPr>
          <p:nvPr/>
        </p:nvSpPr>
        <p:spPr bwMode="auto">
          <a:xfrm>
            <a:off x="4020256" y="3590925"/>
            <a:ext cx="839611"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44"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0" name="Freeform 18"/>
          <p:cNvSpPr>
            <a:spLocks/>
          </p:cNvSpPr>
          <p:nvPr/>
        </p:nvSpPr>
        <p:spPr bwMode="auto">
          <a:xfrm>
            <a:off x="5590822" y="4311650"/>
            <a:ext cx="89041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3" name="Freeform 21"/>
          <p:cNvSpPr>
            <a:spLocks/>
          </p:cNvSpPr>
          <p:nvPr/>
        </p:nvSpPr>
        <p:spPr bwMode="auto">
          <a:xfrm>
            <a:off x="2105378" y="2562225"/>
            <a:ext cx="780345"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4" name="Freeform 22"/>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5" name="Freeform 23"/>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8856" name="Freeform 24"/>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8" name="Freeform 26"/>
          <p:cNvSpPr>
            <a:spLocks/>
          </p:cNvSpPr>
          <p:nvPr/>
        </p:nvSpPr>
        <p:spPr bwMode="auto">
          <a:xfrm>
            <a:off x="6170790"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9" name="Freeform 27"/>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76" name="Freeform 44"/>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77"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79" name="Freeform 47"/>
          <p:cNvSpPr>
            <a:spLocks/>
          </p:cNvSpPr>
          <p:nvPr/>
        </p:nvSpPr>
        <p:spPr bwMode="auto">
          <a:xfrm>
            <a:off x="2806700" y="1833564"/>
            <a:ext cx="585611"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80" name="Freeform 48"/>
          <p:cNvSpPr>
            <a:spLocks/>
          </p:cNvSpPr>
          <p:nvPr/>
        </p:nvSpPr>
        <p:spPr bwMode="auto">
          <a:xfrm>
            <a:off x="3052234" y="1857375"/>
            <a:ext cx="997655"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81" name="Freeform 49"/>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82" name="Freeform 50"/>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83" name="Freeform 51"/>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92" name="Freeform 60"/>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139"/>
          <p:cNvGrpSpPr>
            <a:grpSpLocks/>
          </p:cNvGrpSpPr>
          <p:nvPr/>
        </p:nvGrpSpPr>
        <p:grpSpPr bwMode="auto">
          <a:xfrm>
            <a:off x="1027289" y="2035176"/>
            <a:ext cx="5678311" cy="3241675"/>
            <a:chOff x="720" y="1282"/>
            <a:chExt cx="4024" cy="2042"/>
          </a:xfrm>
        </p:grpSpPr>
        <p:sp>
          <p:nvSpPr>
            <p:cNvPr id="248839" name="Freeform 7"/>
            <p:cNvSpPr>
              <a:spLocks/>
            </p:cNvSpPr>
            <p:nvPr/>
          </p:nvSpPr>
          <p:spPr bwMode="auto">
            <a:xfrm>
              <a:off x="2800" y="1760"/>
              <a:ext cx="570"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0" name="Freeform 8"/>
            <p:cNvSpPr>
              <a:spLocks/>
            </p:cNvSpPr>
            <p:nvPr/>
          </p:nvSpPr>
          <p:spPr bwMode="auto">
            <a:xfrm>
              <a:off x="2913"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2" name="Freeform 10"/>
            <p:cNvSpPr>
              <a:spLocks/>
            </p:cNvSpPr>
            <p:nvPr/>
          </p:nvSpPr>
          <p:spPr bwMode="auto">
            <a:xfrm>
              <a:off x="3288"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3" name="Freeform 11"/>
            <p:cNvSpPr>
              <a:spLocks/>
            </p:cNvSpPr>
            <p:nvPr/>
          </p:nvSpPr>
          <p:spPr bwMode="auto">
            <a:xfrm>
              <a:off x="3345"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5" name="Freeform 13"/>
            <p:cNvSpPr>
              <a:spLocks/>
            </p:cNvSpPr>
            <p:nvPr/>
          </p:nvSpPr>
          <p:spPr bwMode="auto">
            <a:xfrm>
              <a:off x="3779"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6" name="Freeform 14"/>
            <p:cNvSpPr>
              <a:spLocks/>
            </p:cNvSpPr>
            <p:nvPr/>
          </p:nvSpPr>
          <p:spPr bwMode="auto">
            <a:xfrm>
              <a:off x="3734"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7" name="Freeform 15"/>
            <p:cNvSpPr>
              <a:spLocks/>
            </p:cNvSpPr>
            <p:nvPr/>
          </p:nvSpPr>
          <p:spPr bwMode="auto">
            <a:xfrm>
              <a:off x="3882"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8" name="Freeform 16"/>
            <p:cNvSpPr>
              <a:spLocks/>
            </p:cNvSpPr>
            <p:nvPr/>
          </p:nvSpPr>
          <p:spPr bwMode="auto">
            <a:xfrm>
              <a:off x="4052"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9" name="Freeform 17"/>
            <p:cNvSpPr>
              <a:spLocks/>
            </p:cNvSpPr>
            <p:nvPr/>
          </p:nvSpPr>
          <p:spPr bwMode="auto">
            <a:xfrm>
              <a:off x="4134"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51" name="Freeform 19"/>
            <p:cNvSpPr>
              <a:spLocks/>
            </p:cNvSpPr>
            <p:nvPr/>
          </p:nvSpPr>
          <p:spPr bwMode="auto">
            <a:xfrm>
              <a:off x="4236"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52" name="Freeform 20"/>
            <p:cNvSpPr>
              <a:spLocks/>
            </p:cNvSpPr>
            <p:nvPr/>
          </p:nvSpPr>
          <p:spPr bwMode="auto">
            <a:xfrm>
              <a:off x="3425"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57" name="Freeform 25"/>
            <p:cNvSpPr>
              <a:spLocks/>
            </p:cNvSpPr>
            <p:nvPr/>
          </p:nvSpPr>
          <p:spPr bwMode="auto">
            <a:xfrm>
              <a:off x="2545"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3" name="Group 28"/>
            <p:cNvGrpSpPr>
              <a:grpSpLocks/>
            </p:cNvGrpSpPr>
            <p:nvPr/>
          </p:nvGrpSpPr>
          <p:grpSpPr bwMode="auto">
            <a:xfrm>
              <a:off x="720" y="2448"/>
              <a:ext cx="1266" cy="876"/>
              <a:chOff x="768" y="2832"/>
              <a:chExt cx="1203" cy="876"/>
            </a:xfrm>
          </p:grpSpPr>
          <p:sp>
            <p:nvSpPr>
              <p:cNvPr id="248861"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2"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248863"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4"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5"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6"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7"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8"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9"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0"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1"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2"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3"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4"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5"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8878" name="Freeform 46"/>
            <p:cNvSpPr>
              <a:spLocks/>
            </p:cNvSpPr>
            <p:nvPr/>
          </p:nvSpPr>
          <p:spPr bwMode="auto">
            <a:xfrm>
              <a:off x="1529"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84" name="Freeform 52"/>
            <p:cNvSpPr>
              <a:spLocks/>
            </p:cNvSpPr>
            <p:nvPr/>
          </p:nvSpPr>
          <p:spPr bwMode="auto">
            <a:xfrm>
              <a:off x="3467"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85" name="Freeform 53"/>
            <p:cNvSpPr>
              <a:spLocks/>
            </p:cNvSpPr>
            <p:nvPr/>
          </p:nvSpPr>
          <p:spPr bwMode="auto">
            <a:xfrm>
              <a:off x="3626"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 name="Group 54"/>
            <p:cNvGrpSpPr>
              <a:grpSpLocks/>
            </p:cNvGrpSpPr>
            <p:nvPr/>
          </p:nvGrpSpPr>
          <p:grpSpPr bwMode="auto">
            <a:xfrm>
              <a:off x="3661" y="1384"/>
              <a:ext cx="523" cy="468"/>
              <a:chOff x="3562" y="1636"/>
              <a:chExt cx="497" cy="468"/>
            </a:xfrm>
          </p:grpSpPr>
          <p:sp>
            <p:nvSpPr>
              <p:cNvPr id="248887"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88"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8889" name="Freeform 57"/>
            <p:cNvSpPr>
              <a:spLocks/>
            </p:cNvSpPr>
            <p:nvPr/>
          </p:nvSpPr>
          <p:spPr bwMode="auto">
            <a:xfrm>
              <a:off x="3872"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90" name="Freeform 58"/>
            <p:cNvSpPr>
              <a:spLocks/>
            </p:cNvSpPr>
            <p:nvPr/>
          </p:nvSpPr>
          <p:spPr bwMode="auto">
            <a:xfrm>
              <a:off x="3657"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91" name="Freeform 59"/>
            <p:cNvSpPr>
              <a:spLocks/>
            </p:cNvSpPr>
            <p:nvPr/>
          </p:nvSpPr>
          <p:spPr bwMode="auto">
            <a:xfrm>
              <a:off x="4324"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93" name="Freeform 61"/>
            <p:cNvSpPr>
              <a:spLocks/>
            </p:cNvSpPr>
            <p:nvPr/>
          </p:nvSpPr>
          <p:spPr bwMode="auto">
            <a:xfrm>
              <a:off x="4225" y="2350"/>
              <a:ext cx="354"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94" name="Freeform 62"/>
            <p:cNvSpPr>
              <a:spLocks/>
            </p:cNvSpPr>
            <p:nvPr/>
          </p:nvSpPr>
          <p:spPr bwMode="auto">
            <a:xfrm>
              <a:off x="4066"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8895" name="Freeform 63"/>
          <p:cNvSpPr>
            <a:spLocks/>
          </p:cNvSpPr>
          <p:nvPr/>
        </p:nvSpPr>
        <p:spPr bwMode="auto">
          <a:xfrm>
            <a:off x="6248401"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96" name="Freeform 64"/>
          <p:cNvSpPr>
            <a:spLocks/>
          </p:cNvSpPr>
          <p:nvPr/>
        </p:nvSpPr>
        <p:spPr bwMode="auto">
          <a:xfrm>
            <a:off x="6589889"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97" name="Freeform 65"/>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98" name="Freeform 66"/>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99" name="Freeform 67"/>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0" name="Freeform 68"/>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1" name="Freeform 69"/>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2" name="Freeform 70"/>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 name="Group 71"/>
          <p:cNvGrpSpPr>
            <a:grpSpLocks/>
          </p:cNvGrpSpPr>
          <p:nvPr/>
        </p:nvGrpSpPr>
        <p:grpSpPr bwMode="auto">
          <a:xfrm>
            <a:off x="2808112" y="4589463"/>
            <a:ext cx="928511" cy="635000"/>
            <a:chOff x="1991" y="3321"/>
            <a:chExt cx="361" cy="231"/>
          </a:xfrm>
        </p:grpSpPr>
        <p:sp>
          <p:nvSpPr>
            <p:cNvPr id="248904"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5"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6"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7"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8"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9"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10"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11"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8950" name="Rectangle 118"/>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2000</a:t>
            </a:r>
          </a:p>
        </p:txBody>
      </p:sp>
      <p:sp>
        <p:nvSpPr>
          <p:cNvPr id="248981" name="Text Box 149"/>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9000" name="Text Box 168"/>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r>
              <a:rPr lang="en-US" sz="1400">
                <a:latin typeface="Arial Narrow" pitchFamily="34" charset="0"/>
              </a:rPr>
              <a:t> </a:t>
            </a:r>
            <a:r>
              <a:rPr lang="en-US" sz="1400" b="1">
                <a:latin typeface="Arial Narrow" pitchFamily="34" charset="0"/>
              </a:rPr>
              <a:t>≥20%</a:t>
            </a:r>
            <a:endParaRPr lang="en-US" sz="1400">
              <a:latin typeface="Arial Narrow" pitchFamily="34" charset="0"/>
            </a:endParaRPr>
          </a:p>
        </p:txBody>
      </p:sp>
      <p:sp>
        <p:nvSpPr>
          <p:cNvPr id="249001" name="Rectangle 169"/>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9002" name="Rectangle 170"/>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9003" name="Rectangle 171"/>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9004" name="Rectangle 172"/>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9006" name="Rectangle 174"/>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49007" name="Rectangle 175"/>
          <p:cNvSpPr>
            <a:spLocks noChangeArrowheads="1"/>
          </p:cNvSpPr>
          <p:nvPr/>
        </p:nvSpPr>
        <p:spPr bwMode="auto">
          <a:xfrm>
            <a:off x="395112" y="5892800"/>
            <a:ext cx="4310945"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78" name="Rectangle 78"/>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2001</a:t>
            </a:r>
          </a:p>
        </p:txBody>
      </p:sp>
      <p:sp>
        <p:nvSpPr>
          <p:cNvPr id="384003" name="Freeform 3"/>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16" name="Freeform 16"/>
          <p:cNvSpPr>
            <a:spLocks/>
          </p:cNvSpPr>
          <p:nvPr/>
        </p:nvSpPr>
        <p:spPr bwMode="auto">
          <a:xfrm>
            <a:off x="5590822" y="4311650"/>
            <a:ext cx="89041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20" name="Freeform 20"/>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21" name="Freeform 21"/>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4022" name="Freeform 22"/>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25" name="Freeform 25"/>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2" name="Freeform 42"/>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3" name="Freeform 43"/>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6" name="Freeform 46"/>
          <p:cNvSpPr>
            <a:spLocks/>
          </p:cNvSpPr>
          <p:nvPr/>
        </p:nvSpPr>
        <p:spPr bwMode="auto">
          <a:xfrm>
            <a:off x="3052234" y="1857375"/>
            <a:ext cx="997655"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7" name="Freeform 47"/>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8" name="Freeform 48"/>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9" name="Freeform 49"/>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56" name="Freeform 56"/>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84058" name="Freeform 58"/>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1" name="Freeform 61"/>
          <p:cNvSpPr>
            <a:spLocks/>
          </p:cNvSpPr>
          <p:nvPr/>
        </p:nvSpPr>
        <p:spPr bwMode="auto">
          <a:xfrm>
            <a:off x="6248401"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103"/>
          <p:cNvGrpSpPr>
            <a:grpSpLocks/>
          </p:cNvGrpSpPr>
          <p:nvPr/>
        </p:nvGrpSpPr>
        <p:grpSpPr bwMode="auto">
          <a:xfrm>
            <a:off x="1027290" y="1833564"/>
            <a:ext cx="5880100" cy="3443287"/>
            <a:chOff x="720" y="1155"/>
            <a:chExt cx="4167" cy="2169"/>
          </a:xfrm>
        </p:grpSpPr>
        <p:sp>
          <p:nvSpPr>
            <p:cNvPr id="384004" name="Freeform 4"/>
            <p:cNvSpPr>
              <a:spLocks/>
            </p:cNvSpPr>
            <p:nvPr/>
          </p:nvSpPr>
          <p:spPr bwMode="auto">
            <a:xfrm>
              <a:off x="2816" y="1511"/>
              <a:ext cx="482"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05" name="Freeform 5"/>
            <p:cNvSpPr>
              <a:spLocks/>
            </p:cNvSpPr>
            <p:nvPr/>
          </p:nvSpPr>
          <p:spPr bwMode="auto">
            <a:xfrm>
              <a:off x="2800" y="1760"/>
              <a:ext cx="570"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06" name="Freeform 6"/>
            <p:cNvSpPr>
              <a:spLocks/>
            </p:cNvSpPr>
            <p:nvPr/>
          </p:nvSpPr>
          <p:spPr bwMode="auto">
            <a:xfrm>
              <a:off x="2913"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07" name="Freeform 7"/>
            <p:cNvSpPr>
              <a:spLocks/>
            </p:cNvSpPr>
            <p:nvPr/>
          </p:nvSpPr>
          <p:spPr bwMode="auto">
            <a:xfrm>
              <a:off x="2841"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08" name="Freeform 8"/>
            <p:cNvSpPr>
              <a:spLocks/>
            </p:cNvSpPr>
            <p:nvPr/>
          </p:nvSpPr>
          <p:spPr bwMode="auto">
            <a:xfrm>
              <a:off x="3288"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09" name="Freeform 9"/>
            <p:cNvSpPr>
              <a:spLocks/>
            </p:cNvSpPr>
            <p:nvPr/>
          </p:nvSpPr>
          <p:spPr bwMode="auto">
            <a:xfrm>
              <a:off x="3345"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0" name="Freeform 10"/>
            <p:cNvSpPr>
              <a:spLocks/>
            </p:cNvSpPr>
            <p:nvPr/>
          </p:nvSpPr>
          <p:spPr bwMode="auto">
            <a:xfrm>
              <a:off x="3518"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1" name="Freeform 11"/>
            <p:cNvSpPr>
              <a:spLocks/>
            </p:cNvSpPr>
            <p:nvPr/>
          </p:nvSpPr>
          <p:spPr bwMode="auto">
            <a:xfrm>
              <a:off x="3779"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2" name="Freeform 12"/>
            <p:cNvSpPr>
              <a:spLocks/>
            </p:cNvSpPr>
            <p:nvPr/>
          </p:nvSpPr>
          <p:spPr bwMode="auto">
            <a:xfrm>
              <a:off x="3734"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3" name="Freeform 13"/>
            <p:cNvSpPr>
              <a:spLocks/>
            </p:cNvSpPr>
            <p:nvPr/>
          </p:nvSpPr>
          <p:spPr bwMode="auto">
            <a:xfrm>
              <a:off x="3882"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4" name="Freeform 14"/>
            <p:cNvSpPr>
              <a:spLocks/>
            </p:cNvSpPr>
            <p:nvPr/>
          </p:nvSpPr>
          <p:spPr bwMode="auto">
            <a:xfrm>
              <a:off x="4052"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5" name="Freeform 15"/>
            <p:cNvSpPr>
              <a:spLocks/>
            </p:cNvSpPr>
            <p:nvPr/>
          </p:nvSpPr>
          <p:spPr bwMode="auto">
            <a:xfrm>
              <a:off x="4134"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7" name="Freeform 17"/>
            <p:cNvSpPr>
              <a:spLocks/>
            </p:cNvSpPr>
            <p:nvPr/>
          </p:nvSpPr>
          <p:spPr bwMode="auto">
            <a:xfrm>
              <a:off x="4236"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8" name="Freeform 18"/>
            <p:cNvSpPr>
              <a:spLocks/>
            </p:cNvSpPr>
            <p:nvPr/>
          </p:nvSpPr>
          <p:spPr bwMode="auto">
            <a:xfrm>
              <a:off x="3425"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9" name="Freeform 19"/>
            <p:cNvSpPr>
              <a:spLocks/>
            </p:cNvSpPr>
            <p:nvPr/>
          </p:nvSpPr>
          <p:spPr bwMode="auto">
            <a:xfrm>
              <a:off x="1484"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23" name="Freeform 23"/>
            <p:cNvSpPr>
              <a:spLocks/>
            </p:cNvSpPr>
            <p:nvPr/>
          </p:nvSpPr>
          <p:spPr bwMode="auto">
            <a:xfrm>
              <a:off x="2545"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24" name="Freeform 24"/>
            <p:cNvSpPr>
              <a:spLocks/>
            </p:cNvSpPr>
            <p:nvPr/>
          </p:nvSpPr>
          <p:spPr bwMode="auto">
            <a:xfrm>
              <a:off x="4365"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 name="Group 26"/>
            <p:cNvGrpSpPr>
              <a:grpSpLocks/>
            </p:cNvGrpSpPr>
            <p:nvPr/>
          </p:nvGrpSpPr>
          <p:grpSpPr bwMode="auto">
            <a:xfrm>
              <a:off x="720" y="2448"/>
              <a:ext cx="1266" cy="876"/>
              <a:chOff x="768" y="2832"/>
              <a:chExt cx="1203" cy="876"/>
            </a:xfrm>
          </p:grpSpPr>
          <p:sp>
            <p:nvSpPr>
              <p:cNvPr id="384027" name="Freeform 27"/>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28" name="Freeform 28"/>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84029" name="Freeform 29"/>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0" name="Freeform 30"/>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1" name="Freeform 31"/>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2" name="Freeform 32"/>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3" name="Freeform 33"/>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4" name="Freeform 34"/>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5" name="Freeform 35"/>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6" name="Freeform 36"/>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7" name="Freeform 37"/>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8" name="Freeform 38"/>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9" name="Freeform 39"/>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40" name="Freeform 40"/>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41" name="Freeform 41"/>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84044" name="Freeform 44"/>
            <p:cNvSpPr>
              <a:spLocks/>
            </p:cNvSpPr>
            <p:nvPr/>
          </p:nvSpPr>
          <p:spPr bwMode="auto">
            <a:xfrm>
              <a:off x="1529"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45" name="Freeform 45"/>
            <p:cNvSpPr>
              <a:spLocks/>
            </p:cNvSpPr>
            <p:nvPr/>
          </p:nvSpPr>
          <p:spPr bwMode="auto">
            <a:xfrm>
              <a:off x="1981"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50" name="Freeform 50"/>
            <p:cNvSpPr>
              <a:spLocks/>
            </p:cNvSpPr>
            <p:nvPr/>
          </p:nvSpPr>
          <p:spPr bwMode="auto">
            <a:xfrm>
              <a:off x="3467"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51" name="Freeform 51"/>
            <p:cNvSpPr>
              <a:spLocks/>
            </p:cNvSpPr>
            <p:nvPr/>
          </p:nvSpPr>
          <p:spPr bwMode="auto">
            <a:xfrm>
              <a:off x="3626"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 name="Group 52"/>
            <p:cNvGrpSpPr>
              <a:grpSpLocks/>
            </p:cNvGrpSpPr>
            <p:nvPr/>
          </p:nvGrpSpPr>
          <p:grpSpPr bwMode="auto">
            <a:xfrm>
              <a:off x="3661" y="1384"/>
              <a:ext cx="523" cy="468"/>
              <a:chOff x="3562" y="1636"/>
              <a:chExt cx="497" cy="468"/>
            </a:xfrm>
          </p:grpSpPr>
          <p:sp>
            <p:nvSpPr>
              <p:cNvPr id="384053" name="Freeform 53"/>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54" name="Freeform 54"/>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84055" name="Freeform 55"/>
            <p:cNvSpPr>
              <a:spLocks/>
            </p:cNvSpPr>
            <p:nvPr/>
          </p:nvSpPr>
          <p:spPr bwMode="auto">
            <a:xfrm>
              <a:off x="3872"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57" name="Freeform 57"/>
            <p:cNvSpPr>
              <a:spLocks/>
            </p:cNvSpPr>
            <p:nvPr/>
          </p:nvSpPr>
          <p:spPr bwMode="auto">
            <a:xfrm>
              <a:off x="4324"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59" name="Freeform 59"/>
            <p:cNvSpPr>
              <a:spLocks/>
            </p:cNvSpPr>
            <p:nvPr/>
          </p:nvSpPr>
          <p:spPr bwMode="auto">
            <a:xfrm>
              <a:off x="4225" y="2350"/>
              <a:ext cx="354"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60" name="Freeform 60"/>
            <p:cNvSpPr>
              <a:spLocks/>
            </p:cNvSpPr>
            <p:nvPr/>
          </p:nvSpPr>
          <p:spPr bwMode="auto">
            <a:xfrm>
              <a:off x="4066"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62" name="Freeform 62"/>
            <p:cNvSpPr>
              <a:spLocks/>
            </p:cNvSpPr>
            <p:nvPr/>
          </p:nvSpPr>
          <p:spPr bwMode="auto">
            <a:xfrm>
              <a:off x="4662"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84063" name="Freeform 63"/>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4" name="Freeform 64"/>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5" name="Freeform 65"/>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6" name="Freeform 66"/>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7" name="Freeform 67"/>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8" name="Freeform 68"/>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 name="Group 69"/>
          <p:cNvGrpSpPr>
            <a:grpSpLocks/>
          </p:cNvGrpSpPr>
          <p:nvPr/>
        </p:nvGrpSpPr>
        <p:grpSpPr bwMode="auto">
          <a:xfrm>
            <a:off x="2808112" y="4589463"/>
            <a:ext cx="928511" cy="635000"/>
            <a:chOff x="1991" y="3321"/>
            <a:chExt cx="361" cy="231"/>
          </a:xfrm>
        </p:grpSpPr>
        <p:sp>
          <p:nvSpPr>
            <p:cNvPr id="384070"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1"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2"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3"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4"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5"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6"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7"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384117" name="Text Box 117"/>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384149" name="Text Box 149"/>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20%–24%        </a:t>
            </a:r>
            <a:r>
              <a:rPr lang="en-US" sz="1400">
                <a:latin typeface="Arial Narrow" pitchFamily="34" charset="0"/>
              </a:rPr>
              <a:t>  </a:t>
            </a:r>
            <a:r>
              <a:rPr lang="en-US" sz="1400" b="1">
                <a:latin typeface="Arial Narrow" pitchFamily="34" charset="0"/>
              </a:rPr>
              <a:t>≥25%</a:t>
            </a:r>
            <a:endParaRPr lang="en-US" sz="1400">
              <a:latin typeface="Arial Narrow" pitchFamily="34" charset="0"/>
            </a:endParaRPr>
          </a:p>
        </p:txBody>
      </p:sp>
      <p:sp>
        <p:nvSpPr>
          <p:cNvPr id="384150" name="Rectangle 150"/>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84151" name="Rectangle 151"/>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384152" name="Rectangle 152"/>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384153" name="Rectangle 153"/>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384154" name="Rectangle 154"/>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384155" name="Rectangle 155"/>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384156" name="Rectangle 156"/>
          <p:cNvSpPr>
            <a:spLocks noChangeArrowheads="1"/>
          </p:cNvSpPr>
          <p:nvPr/>
        </p:nvSpPr>
        <p:spPr bwMode="auto">
          <a:xfrm>
            <a:off x="395112" y="5892800"/>
            <a:ext cx="54849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290" name="Text Box 98"/>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392194" name="Freeform 2"/>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195" name="Freeform 3"/>
          <p:cNvSpPr>
            <a:spLocks/>
          </p:cNvSpPr>
          <p:nvPr/>
        </p:nvSpPr>
        <p:spPr bwMode="auto">
          <a:xfrm>
            <a:off x="3984978" y="2398713"/>
            <a:ext cx="68015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196" name="Freeform 4"/>
          <p:cNvSpPr>
            <a:spLocks/>
          </p:cNvSpPr>
          <p:nvPr/>
        </p:nvSpPr>
        <p:spPr bwMode="auto">
          <a:xfrm>
            <a:off x="3962401" y="2794000"/>
            <a:ext cx="804333"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197" name="Freeform 5"/>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198" name="Freeform 6"/>
          <p:cNvSpPr>
            <a:spLocks/>
          </p:cNvSpPr>
          <p:nvPr/>
        </p:nvSpPr>
        <p:spPr bwMode="auto">
          <a:xfrm>
            <a:off x="4020256" y="3590925"/>
            <a:ext cx="839611"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199" name="Freeform 7"/>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0" name="Freeform 8"/>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1" name="Freeform 9"/>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2" name="Freeform 10"/>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3" name="Freeform 11"/>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4" name="Freeform 12"/>
          <p:cNvSpPr>
            <a:spLocks/>
          </p:cNvSpPr>
          <p:nvPr/>
        </p:nvSpPr>
        <p:spPr bwMode="auto">
          <a:xfrm>
            <a:off x="5489223" y="3824288"/>
            <a:ext cx="376767"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2205" name="Freeform 13"/>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6" name="Freeform 14"/>
          <p:cNvSpPr>
            <a:spLocks/>
          </p:cNvSpPr>
          <p:nvPr/>
        </p:nvSpPr>
        <p:spPr bwMode="auto">
          <a:xfrm>
            <a:off x="5844823"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7" name="Freeform 15"/>
          <p:cNvSpPr>
            <a:spLocks/>
          </p:cNvSpPr>
          <p:nvPr/>
        </p:nvSpPr>
        <p:spPr bwMode="auto">
          <a:xfrm>
            <a:off x="5590822" y="4311650"/>
            <a:ext cx="89041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08" name="Freeform 16"/>
          <p:cNvSpPr>
            <a:spLocks/>
          </p:cNvSpPr>
          <p:nvPr/>
        </p:nvSpPr>
        <p:spPr bwMode="auto">
          <a:xfrm>
            <a:off x="5988756" y="3009900"/>
            <a:ext cx="441678"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2209" name="Freeform 17"/>
          <p:cNvSpPr>
            <a:spLocks/>
          </p:cNvSpPr>
          <p:nvPr/>
        </p:nvSpPr>
        <p:spPr bwMode="auto">
          <a:xfrm>
            <a:off x="4844345" y="3660776"/>
            <a:ext cx="486833"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10" name="Freeform 18"/>
          <p:cNvSpPr>
            <a:spLocks/>
          </p:cNvSpPr>
          <p:nvPr/>
        </p:nvSpPr>
        <p:spPr bwMode="auto">
          <a:xfrm>
            <a:off x="2105378" y="2562225"/>
            <a:ext cx="780345"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11" name="Freeform 19"/>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12" name="Freeform 20"/>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13" name="Freeform 21"/>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14" name="Freeform 22"/>
          <p:cNvSpPr>
            <a:spLocks/>
          </p:cNvSpPr>
          <p:nvPr/>
        </p:nvSpPr>
        <p:spPr bwMode="auto">
          <a:xfrm>
            <a:off x="3602567" y="3660776"/>
            <a:ext cx="1365956"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15" name="Freeform 23"/>
          <p:cNvSpPr>
            <a:spLocks/>
          </p:cNvSpPr>
          <p:nvPr/>
        </p:nvSpPr>
        <p:spPr bwMode="auto">
          <a:xfrm>
            <a:off x="6170790"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16" name="Freeform 24"/>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25"/>
          <p:cNvGrpSpPr>
            <a:grpSpLocks/>
          </p:cNvGrpSpPr>
          <p:nvPr/>
        </p:nvGrpSpPr>
        <p:grpSpPr bwMode="auto">
          <a:xfrm>
            <a:off x="1027289" y="3886200"/>
            <a:ext cx="1786467" cy="1390650"/>
            <a:chOff x="768" y="2832"/>
            <a:chExt cx="1203" cy="876"/>
          </a:xfrm>
        </p:grpSpPr>
        <p:sp>
          <p:nvSpPr>
            <p:cNvPr id="392218"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19"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92220"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1"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2"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3"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4"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5"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6"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7"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8"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9"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2230"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31"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32"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92233" name="Freeform 41"/>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34" name="Freeform 42"/>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35" name="Freeform 43"/>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99"/>
          </a:solidFill>
          <a:ln w="12700" cmpd="sng">
            <a:solidFill>
              <a:schemeClr val="tx1"/>
            </a:solidFill>
            <a:prstDash val="solid"/>
            <a:round/>
            <a:headEnd/>
            <a:tailEnd/>
          </a:ln>
        </p:spPr>
        <p:txBody>
          <a:bodyPr/>
          <a:lstStyle/>
          <a:p>
            <a:endParaRPr lang="en-US"/>
          </a:p>
        </p:txBody>
      </p:sp>
      <p:sp>
        <p:nvSpPr>
          <p:cNvPr id="392236" name="Freeform 44"/>
          <p:cNvSpPr>
            <a:spLocks/>
          </p:cNvSpPr>
          <p:nvPr/>
        </p:nvSpPr>
        <p:spPr bwMode="auto">
          <a:xfrm>
            <a:off x="2806700" y="1833564"/>
            <a:ext cx="585611"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99"/>
          </a:solidFill>
          <a:ln w="12700" cmpd="sng">
            <a:solidFill>
              <a:schemeClr val="tx1"/>
            </a:solidFill>
            <a:prstDash val="solid"/>
            <a:round/>
            <a:headEnd/>
            <a:tailEnd/>
          </a:ln>
        </p:spPr>
        <p:txBody>
          <a:bodyPr/>
          <a:lstStyle/>
          <a:p>
            <a:endParaRPr lang="en-US"/>
          </a:p>
        </p:txBody>
      </p:sp>
      <p:sp>
        <p:nvSpPr>
          <p:cNvPr id="392237" name="Freeform 45"/>
          <p:cNvSpPr>
            <a:spLocks/>
          </p:cNvSpPr>
          <p:nvPr/>
        </p:nvSpPr>
        <p:spPr bwMode="auto">
          <a:xfrm>
            <a:off x="3052234" y="1857375"/>
            <a:ext cx="997655"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38" name="Freeform 46"/>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39" name="Freeform 47"/>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40" name="Freeform 48"/>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41" name="Freeform 49"/>
          <p:cNvSpPr>
            <a:spLocks/>
          </p:cNvSpPr>
          <p:nvPr/>
        </p:nvSpPr>
        <p:spPr bwMode="auto">
          <a:xfrm>
            <a:off x="4903612" y="4133851"/>
            <a:ext cx="555978"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42" name="Freeform 50"/>
          <p:cNvSpPr>
            <a:spLocks/>
          </p:cNvSpPr>
          <p:nvPr/>
        </p:nvSpPr>
        <p:spPr bwMode="auto">
          <a:xfrm>
            <a:off x="5127978" y="2855913"/>
            <a:ext cx="390878"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 name="Group 51"/>
          <p:cNvGrpSpPr>
            <a:grpSpLocks/>
          </p:cNvGrpSpPr>
          <p:nvPr/>
        </p:nvGrpSpPr>
        <p:grpSpPr bwMode="auto">
          <a:xfrm>
            <a:off x="5177367" y="2197100"/>
            <a:ext cx="738011" cy="742950"/>
            <a:chOff x="3562" y="1636"/>
            <a:chExt cx="497" cy="468"/>
          </a:xfrm>
        </p:grpSpPr>
        <p:sp>
          <p:nvSpPr>
            <p:cNvPr id="392244"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45"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92246" name="Freeform 54"/>
          <p:cNvSpPr>
            <a:spLocks/>
          </p:cNvSpPr>
          <p:nvPr/>
        </p:nvSpPr>
        <p:spPr bwMode="auto">
          <a:xfrm>
            <a:off x="547511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47" name="Freeform 55"/>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2248" name="Freeform 56"/>
          <p:cNvSpPr>
            <a:spLocks/>
          </p:cNvSpPr>
          <p:nvPr/>
        </p:nvSpPr>
        <p:spPr bwMode="auto">
          <a:xfrm>
            <a:off x="611293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49" name="Freeform 57"/>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50" name="Freeform 58"/>
          <p:cNvSpPr>
            <a:spLocks/>
          </p:cNvSpPr>
          <p:nvPr/>
        </p:nvSpPr>
        <p:spPr bwMode="auto">
          <a:xfrm>
            <a:off x="5973234" y="3730626"/>
            <a:ext cx="499533"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51" name="Freeform 59"/>
          <p:cNvSpPr>
            <a:spLocks/>
          </p:cNvSpPr>
          <p:nvPr/>
        </p:nvSpPr>
        <p:spPr bwMode="auto">
          <a:xfrm>
            <a:off x="5748867" y="3784600"/>
            <a:ext cx="530578"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52" name="Freeform 60"/>
          <p:cNvSpPr>
            <a:spLocks/>
          </p:cNvSpPr>
          <p:nvPr/>
        </p:nvSpPr>
        <p:spPr bwMode="auto">
          <a:xfrm>
            <a:off x="6248401"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3" name="Freeform 61"/>
          <p:cNvSpPr>
            <a:spLocks/>
          </p:cNvSpPr>
          <p:nvPr/>
        </p:nvSpPr>
        <p:spPr bwMode="auto">
          <a:xfrm>
            <a:off x="6589889"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54" name="Freeform 62"/>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5" name="Freeform 63"/>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6" name="Freeform 64"/>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7" name="Freeform 65"/>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8" name="Freeform 66"/>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9" name="Freeform 67"/>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 name="Group 68"/>
          <p:cNvGrpSpPr>
            <a:grpSpLocks/>
          </p:cNvGrpSpPr>
          <p:nvPr/>
        </p:nvGrpSpPr>
        <p:grpSpPr bwMode="auto">
          <a:xfrm>
            <a:off x="2808112" y="4589463"/>
            <a:ext cx="928511" cy="635000"/>
            <a:chOff x="1991" y="3321"/>
            <a:chExt cx="361" cy="231"/>
          </a:xfrm>
        </p:grpSpPr>
        <p:sp>
          <p:nvSpPr>
            <p:cNvPr id="392261"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2"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3"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4"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5"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6"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7"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8"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392291" name="Rectangle 99"/>
          <p:cNvSpPr>
            <a:spLocks noChangeArrowheads="1"/>
          </p:cNvSpPr>
          <p:nvPr/>
        </p:nvSpPr>
        <p:spPr bwMode="auto">
          <a:xfrm>
            <a:off x="0" y="242888"/>
            <a:ext cx="9144000" cy="1143000"/>
          </a:xfrm>
          <a:prstGeom prst="rect">
            <a:avLst/>
          </a:prstGeom>
          <a:noFill/>
          <a:ln w="9525">
            <a:noFill/>
            <a:miter lim="800000"/>
            <a:headEnd/>
            <a:tailEnd/>
          </a:ln>
          <a:effectLst/>
        </p:spPr>
        <p:txBody>
          <a:bodyPr anchor="ctr"/>
          <a:lstStyle/>
          <a:p>
            <a:pPr algn="ctr"/>
            <a:r>
              <a:rPr lang="en-US" b="1">
                <a:latin typeface="Verdana" pitchFamily="34" charset="0"/>
              </a:rPr>
              <a:t>Obesity Trends* Among U.S. Adults</a:t>
            </a:r>
            <a:br>
              <a:rPr lang="en-US" b="1">
                <a:latin typeface="Verdana" pitchFamily="34" charset="0"/>
              </a:rPr>
            </a:br>
            <a:r>
              <a:rPr lang="en-US" b="1">
                <a:solidFill>
                  <a:srgbClr val="DE3021"/>
                </a:solidFill>
                <a:latin typeface="Verdana" pitchFamily="34" charset="0"/>
              </a:rPr>
              <a:t>BRFSS, 2002</a:t>
            </a:r>
          </a:p>
        </p:txBody>
      </p:sp>
      <p:sp>
        <p:nvSpPr>
          <p:cNvPr id="392311" name="Text Box 119"/>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20%–24%        </a:t>
            </a:r>
            <a:r>
              <a:rPr lang="en-US" sz="1400">
                <a:latin typeface="Arial Narrow" pitchFamily="34" charset="0"/>
              </a:rPr>
              <a:t>  </a:t>
            </a:r>
            <a:r>
              <a:rPr lang="en-US" sz="1400" b="1">
                <a:latin typeface="Arial Narrow" pitchFamily="34" charset="0"/>
              </a:rPr>
              <a:t>≥25%</a:t>
            </a:r>
            <a:endParaRPr lang="en-US" sz="1400">
              <a:latin typeface="Arial Narrow" pitchFamily="34" charset="0"/>
            </a:endParaRPr>
          </a:p>
        </p:txBody>
      </p:sp>
      <p:sp>
        <p:nvSpPr>
          <p:cNvPr id="392312" name="Rectangle 120"/>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92313" name="Rectangle 121"/>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392314" name="Rectangle 122"/>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392315" name="Rectangle 123"/>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392316" name="Rectangle 124"/>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392317" name="Rectangle 125"/>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392318" name="Rectangle 126"/>
          <p:cNvSpPr>
            <a:spLocks noChangeArrowheads="1"/>
          </p:cNvSpPr>
          <p:nvPr/>
        </p:nvSpPr>
        <p:spPr bwMode="auto">
          <a:xfrm>
            <a:off x="395112" y="5892800"/>
            <a:ext cx="54849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Freeform 2"/>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67" name="Freeform 3"/>
          <p:cNvSpPr>
            <a:spLocks/>
          </p:cNvSpPr>
          <p:nvPr/>
        </p:nvSpPr>
        <p:spPr bwMode="auto">
          <a:xfrm>
            <a:off x="3984978" y="2398713"/>
            <a:ext cx="68015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68" name="Freeform 4"/>
          <p:cNvSpPr>
            <a:spLocks/>
          </p:cNvSpPr>
          <p:nvPr/>
        </p:nvSpPr>
        <p:spPr bwMode="auto">
          <a:xfrm>
            <a:off x="3962401" y="2794000"/>
            <a:ext cx="804333"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69" name="Freeform 5"/>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0" name="Freeform 6"/>
          <p:cNvSpPr>
            <a:spLocks/>
          </p:cNvSpPr>
          <p:nvPr/>
        </p:nvSpPr>
        <p:spPr bwMode="auto">
          <a:xfrm>
            <a:off x="4020256" y="3590925"/>
            <a:ext cx="839611"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1" name="Freeform 7"/>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2" name="Freeform 8"/>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3" name="Freeform 9"/>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4" name="Freeform 10"/>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5" name="Freeform 11"/>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6" name="Freeform 12"/>
          <p:cNvSpPr>
            <a:spLocks/>
          </p:cNvSpPr>
          <p:nvPr/>
        </p:nvSpPr>
        <p:spPr bwMode="auto">
          <a:xfrm>
            <a:off x="5489223" y="3824288"/>
            <a:ext cx="376767"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5277" name="Freeform 13"/>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8" name="Freeform 14"/>
          <p:cNvSpPr>
            <a:spLocks/>
          </p:cNvSpPr>
          <p:nvPr/>
        </p:nvSpPr>
        <p:spPr bwMode="auto">
          <a:xfrm>
            <a:off x="5844823"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9" name="Freeform 15"/>
          <p:cNvSpPr>
            <a:spLocks/>
          </p:cNvSpPr>
          <p:nvPr/>
        </p:nvSpPr>
        <p:spPr bwMode="auto">
          <a:xfrm>
            <a:off x="5590822" y="4311650"/>
            <a:ext cx="89041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280" name="Freeform 16"/>
          <p:cNvSpPr>
            <a:spLocks/>
          </p:cNvSpPr>
          <p:nvPr/>
        </p:nvSpPr>
        <p:spPr bwMode="auto">
          <a:xfrm>
            <a:off x="5988756" y="3009900"/>
            <a:ext cx="441678"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5281" name="Freeform 17"/>
          <p:cNvSpPr>
            <a:spLocks/>
          </p:cNvSpPr>
          <p:nvPr/>
        </p:nvSpPr>
        <p:spPr bwMode="auto">
          <a:xfrm>
            <a:off x="4844345" y="3660776"/>
            <a:ext cx="486833"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82" name="Freeform 18"/>
          <p:cNvSpPr>
            <a:spLocks/>
          </p:cNvSpPr>
          <p:nvPr/>
        </p:nvSpPr>
        <p:spPr bwMode="auto">
          <a:xfrm>
            <a:off x="2105378" y="2562225"/>
            <a:ext cx="780345"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83" name="Freeform 19"/>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284" name="Freeform 20"/>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285" name="Freeform 21"/>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286" name="Freeform 22"/>
          <p:cNvSpPr>
            <a:spLocks/>
          </p:cNvSpPr>
          <p:nvPr/>
        </p:nvSpPr>
        <p:spPr bwMode="auto">
          <a:xfrm>
            <a:off x="3602567" y="3660776"/>
            <a:ext cx="1365956"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87" name="Freeform 23"/>
          <p:cNvSpPr>
            <a:spLocks/>
          </p:cNvSpPr>
          <p:nvPr/>
        </p:nvSpPr>
        <p:spPr bwMode="auto">
          <a:xfrm>
            <a:off x="6170790"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88" name="Freeform 24"/>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25"/>
          <p:cNvGrpSpPr>
            <a:grpSpLocks/>
          </p:cNvGrpSpPr>
          <p:nvPr/>
        </p:nvGrpSpPr>
        <p:grpSpPr bwMode="auto">
          <a:xfrm>
            <a:off x="1027289" y="3886200"/>
            <a:ext cx="1786467" cy="1390650"/>
            <a:chOff x="768" y="2832"/>
            <a:chExt cx="1203" cy="876"/>
          </a:xfrm>
        </p:grpSpPr>
        <p:sp>
          <p:nvSpPr>
            <p:cNvPr id="395290"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1"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95292"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3"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4"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5"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6"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7"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8"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9"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0"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1"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2"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3"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4"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95305" name="Freeform 41"/>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06" name="Freeform 42"/>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7" name="Freeform 43"/>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8" name="Freeform 44"/>
          <p:cNvSpPr>
            <a:spLocks/>
          </p:cNvSpPr>
          <p:nvPr/>
        </p:nvSpPr>
        <p:spPr bwMode="auto">
          <a:xfrm>
            <a:off x="2806700" y="1833564"/>
            <a:ext cx="585611"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9" name="Freeform 45"/>
          <p:cNvSpPr>
            <a:spLocks/>
          </p:cNvSpPr>
          <p:nvPr/>
        </p:nvSpPr>
        <p:spPr bwMode="auto">
          <a:xfrm>
            <a:off x="3052234" y="1857375"/>
            <a:ext cx="997655"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10" name="Freeform 46"/>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11" name="Freeform 47"/>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12" name="Freeform 48"/>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13" name="Freeform 49"/>
          <p:cNvSpPr>
            <a:spLocks/>
          </p:cNvSpPr>
          <p:nvPr/>
        </p:nvSpPr>
        <p:spPr bwMode="auto">
          <a:xfrm>
            <a:off x="4903612" y="4133851"/>
            <a:ext cx="555978"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14" name="Freeform 50"/>
          <p:cNvSpPr>
            <a:spLocks/>
          </p:cNvSpPr>
          <p:nvPr/>
        </p:nvSpPr>
        <p:spPr bwMode="auto">
          <a:xfrm>
            <a:off x="5127978" y="2855913"/>
            <a:ext cx="390878"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 name="Group 51"/>
          <p:cNvGrpSpPr>
            <a:grpSpLocks/>
          </p:cNvGrpSpPr>
          <p:nvPr/>
        </p:nvGrpSpPr>
        <p:grpSpPr bwMode="auto">
          <a:xfrm>
            <a:off x="5177367" y="2197100"/>
            <a:ext cx="738011" cy="742950"/>
            <a:chOff x="3562" y="1636"/>
            <a:chExt cx="497" cy="468"/>
          </a:xfrm>
        </p:grpSpPr>
        <p:sp>
          <p:nvSpPr>
            <p:cNvPr id="395316"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17"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95318" name="Freeform 54"/>
          <p:cNvSpPr>
            <a:spLocks/>
          </p:cNvSpPr>
          <p:nvPr/>
        </p:nvSpPr>
        <p:spPr bwMode="auto">
          <a:xfrm>
            <a:off x="547511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5319" name="Freeform 55"/>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5320" name="Freeform 56"/>
          <p:cNvSpPr>
            <a:spLocks/>
          </p:cNvSpPr>
          <p:nvPr/>
        </p:nvSpPr>
        <p:spPr bwMode="auto">
          <a:xfrm>
            <a:off x="611293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1" name="Freeform 57"/>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2" name="Freeform 58"/>
          <p:cNvSpPr>
            <a:spLocks/>
          </p:cNvSpPr>
          <p:nvPr/>
        </p:nvSpPr>
        <p:spPr bwMode="auto">
          <a:xfrm>
            <a:off x="5973234" y="3730626"/>
            <a:ext cx="499533"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3" name="Freeform 59"/>
          <p:cNvSpPr>
            <a:spLocks/>
          </p:cNvSpPr>
          <p:nvPr/>
        </p:nvSpPr>
        <p:spPr bwMode="auto">
          <a:xfrm>
            <a:off x="5748867" y="3784600"/>
            <a:ext cx="530578"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4" name="Freeform 60"/>
          <p:cNvSpPr>
            <a:spLocks/>
          </p:cNvSpPr>
          <p:nvPr/>
        </p:nvSpPr>
        <p:spPr bwMode="auto">
          <a:xfrm>
            <a:off x="6248401"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5" name="Freeform 61"/>
          <p:cNvSpPr>
            <a:spLocks/>
          </p:cNvSpPr>
          <p:nvPr/>
        </p:nvSpPr>
        <p:spPr bwMode="auto">
          <a:xfrm>
            <a:off x="6589889"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6" name="Freeform 62"/>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27" name="Freeform 63"/>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28" name="Freeform 64"/>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29" name="Freeform 65"/>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0" name="Freeform 66"/>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1" name="Freeform 67"/>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 name="Group 68"/>
          <p:cNvGrpSpPr>
            <a:grpSpLocks/>
          </p:cNvGrpSpPr>
          <p:nvPr/>
        </p:nvGrpSpPr>
        <p:grpSpPr bwMode="auto">
          <a:xfrm>
            <a:off x="2808112" y="4589463"/>
            <a:ext cx="928511" cy="635000"/>
            <a:chOff x="1991" y="3321"/>
            <a:chExt cx="361" cy="231"/>
          </a:xfrm>
        </p:grpSpPr>
        <p:sp>
          <p:nvSpPr>
            <p:cNvPr id="395333"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4"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5"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6"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7"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8"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9"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40"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395350" name="Rectangle 8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2003</a:t>
            </a:r>
          </a:p>
        </p:txBody>
      </p:sp>
      <p:sp>
        <p:nvSpPr>
          <p:cNvPr id="395352" name="Text Box 88"/>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395380" name="Text Box 116"/>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20%–24%        </a:t>
            </a:r>
            <a:r>
              <a:rPr lang="en-US" sz="1400">
                <a:latin typeface="Arial Narrow" pitchFamily="34" charset="0"/>
              </a:rPr>
              <a:t>  </a:t>
            </a:r>
            <a:r>
              <a:rPr lang="en-US" sz="1400" b="1">
                <a:latin typeface="Arial Narrow" pitchFamily="34" charset="0"/>
              </a:rPr>
              <a:t>≥25%</a:t>
            </a:r>
            <a:endParaRPr lang="en-US" sz="1400">
              <a:latin typeface="Arial Narrow" pitchFamily="34" charset="0"/>
            </a:endParaRPr>
          </a:p>
        </p:txBody>
      </p:sp>
      <p:sp>
        <p:nvSpPr>
          <p:cNvPr id="395381" name="Rectangle 117"/>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95382" name="Rectangle 118"/>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395383" name="Rectangle 119"/>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395384" name="Rectangle 120"/>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395385" name="Rectangle 121"/>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395386" name="Rectangle 122"/>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395387" name="Rectangle 123"/>
          <p:cNvSpPr>
            <a:spLocks noChangeArrowheads="1"/>
          </p:cNvSpPr>
          <p:nvPr/>
        </p:nvSpPr>
        <p:spPr bwMode="auto">
          <a:xfrm>
            <a:off x="395112" y="5892800"/>
            <a:ext cx="54849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reeform 2"/>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87" name="Freeform 3"/>
          <p:cNvSpPr>
            <a:spLocks/>
          </p:cNvSpPr>
          <p:nvPr/>
        </p:nvSpPr>
        <p:spPr bwMode="auto">
          <a:xfrm>
            <a:off x="3984978" y="2398713"/>
            <a:ext cx="681567"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88" name="Freeform 4"/>
          <p:cNvSpPr>
            <a:spLocks/>
          </p:cNvSpPr>
          <p:nvPr/>
        </p:nvSpPr>
        <p:spPr bwMode="auto">
          <a:xfrm>
            <a:off x="3962400" y="2794000"/>
            <a:ext cx="805745"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89" name="Freeform 5"/>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0" name="Freeform 6"/>
          <p:cNvSpPr>
            <a:spLocks/>
          </p:cNvSpPr>
          <p:nvPr/>
        </p:nvSpPr>
        <p:spPr bwMode="auto">
          <a:xfrm>
            <a:off x="4020256" y="3590925"/>
            <a:ext cx="839611"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1" name="Freeform 7"/>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2" name="Freeform 8"/>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3" name="Freeform 9"/>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4" name="Freeform 10"/>
          <p:cNvSpPr>
            <a:spLocks/>
          </p:cNvSpPr>
          <p:nvPr/>
        </p:nvSpPr>
        <p:spPr bwMode="auto">
          <a:xfrm>
            <a:off x="5343879" y="3265489"/>
            <a:ext cx="719667"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395" name="Freeform 11"/>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396" name="Freeform 12"/>
          <p:cNvSpPr>
            <a:spLocks/>
          </p:cNvSpPr>
          <p:nvPr/>
        </p:nvSpPr>
        <p:spPr bwMode="auto">
          <a:xfrm>
            <a:off x="5489223" y="3824288"/>
            <a:ext cx="376767"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397" name="Freeform 13"/>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8" name="Freeform 14"/>
          <p:cNvSpPr>
            <a:spLocks/>
          </p:cNvSpPr>
          <p:nvPr/>
        </p:nvSpPr>
        <p:spPr bwMode="auto">
          <a:xfrm>
            <a:off x="5844823"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9" name="Freeform 15"/>
          <p:cNvSpPr>
            <a:spLocks/>
          </p:cNvSpPr>
          <p:nvPr/>
        </p:nvSpPr>
        <p:spPr bwMode="auto">
          <a:xfrm>
            <a:off x="5590822" y="4311650"/>
            <a:ext cx="89182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00" name="Freeform 16"/>
          <p:cNvSpPr>
            <a:spLocks/>
          </p:cNvSpPr>
          <p:nvPr/>
        </p:nvSpPr>
        <p:spPr bwMode="auto">
          <a:xfrm>
            <a:off x="5988756" y="3009900"/>
            <a:ext cx="443089"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01" name="Freeform 17"/>
          <p:cNvSpPr>
            <a:spLocks/>
          </p:cNvSpPr>
          <p:nvPr/>
        </p:nvSpPr>
        <p:spPr bwMode="auto">
          <a:xfrm>
            <a:off x="4844345" y="3660776"/>
            <a:ext cx="486833"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02" name="Freeform 18"/>
          <p:cNvSpPr>
            <a:spLocks/>
          </p:cNvSpPr>
          <p:nvPr/>
        </p:nvSpPr>
        <p:spPr bwMode="auto">
          <a:xfrm>
            <a:off x="2105378" y="2562225"/>
            <a:ext cx="780345"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03" name="Freeform 19"/>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04" name="Freeform 20"/>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05" name="Freeform 21"/>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06" name="Freeform 22"/>
          <p:cNvSpPr>
            <a:spLocks/>
          </p:cNvSpPr>
          <p:nvPr/>
        </p:nvSpPr>
        <p:spPr bwMode="auto">
          <a:xfrm>
            <a:off x="3602567" y="3660776"/>
            <a:ext cx="1365956"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07" name="Freeform 23"/>
          <p:cNvSpPr>
            <a:spLocks/>
          </p:cNvSpPr>
          <p:nvPr/>
        </p:nvSpPr>
        <p:spPr bwMode="auto">
          <a:xfrm>
            <a:off x="6170790"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08" name="Freeform 24"/>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25"/>
          <p:cNvGrpSpPr>
            <a:grpSpLocks/>
          </p:cNvGrpSpPr>
          <p:nvPr/>
        </p:nvGrpSpPr>
        <p:grpSpPr bwMode="auto">
          <a:xfrm>
            <a:off x="1027289" y="3886200"/>
            <a:ext cx="1786467" cy="1390650"/>
            <a:chOff x="768" y="2832"/>
            <a:chExt cx="1203" cy="876"/>
          </a:xfrm>
        </p:grpSpPr>
        <p:sp>
          <p:nvSpPr>
            <p:cNvPr id="400410"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1"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400412"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3"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4"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5"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6"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7"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8"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9"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0"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1"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2"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3"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4"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400425" name="Freeform 41"/>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26" name="Freeform 42"/>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7" name="Freeform 43"/>
          <p:cNvSpPr>
            <a:spLocks/>
          </p:cNvSpPr>
          <p:nvPr/>
        </p:nvSpPr>
        <p:spPr bwMode="auto">
          <a:xfrm>
            <a:off x="2168878" y="2035176"/>
            <a:ext cx="78316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8" name="Freeform 44"/>
          <p:cNvSpPr>
            <a:spLocks/>
          </p:cNvSpPr>
          <p:nvPr/>
        </p:nvSpPr>
        <p:spPr bwMode="auto">
          <a:xfrm>
            <a:off x="2806700" y="1833564"/>
            <a:ext cx="585611"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9" name="Freeform 45"/>
          <p:cNvSpPr>
            <a:spLocks/>
          </p:cNvSpPr>
          <p:nvPr/>
        </p:nvSpPr>
        <p:spPr bwMode="auto">
          <a:xfrm>
            <a:off x="3053645" y="1857375"/>
            <a:ext cx="996244"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30" name="Freeform 46"/>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31" name="Freeform 47"/>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32" name="Freeform 48"/>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33" name="Freeform 49"/>
          <p:cNvSpPr>
            <a:spLocks/>
          </p:cNvSpPr>
          <p:nvPr/>
        </p:nvSpPr>
        <p:spPr bwMode="auto">
          <a:xfrm>
            <a:off x="4903612" y="4133851"/>
            <a:ext cx="555978"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34" name="Freeform 50"/>
          <p:cNvSpPr>
            <a:spLocks/>
          </p:cNvSpPr>
          <p:nvPr/>
        </p:nvSpPr>
        <p:spPr bwMode="auto">
          <a:xfrm>
            <a:off x="5127978" y="2855913"/>
            <a:ext cx="390878"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 name="Group 51"/>
          <p:cNvGrpSpPr>
            <a:grpSpLocks/>
          </p:cNvGrpSpPr>
          <p:nvPr/>
        </p:nvGrpSpPr>
        <p:grpSpPr bwMode="auto">
          <a:xfrm>
            <a:off x="5177367" y="2197100"/>
            <a:ext cx="738011" cy="742950"/>
            <a:chOff x="3562" y="1636"/>
            <a:chExt cx="497" cy="468"/>
          </a:xfrm>
        </p:grpSpPr>
        <p:sp>
          <p:nvSpPr>
            <p:cNvPr id="400436"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37"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00438" name="Freeform 54"/>
          <p:cNvSpPr>
            <a:spLocks/>
          </p:cNvSpPr>
          <p:nvPr/>
        </p:nvSpPr>
        <p:spPr bwMode="auto">
          <a:xfrm>
            <a:off x="547511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39" name="Freeform 55"/>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40" name="Freeform 56"/>
          <p:cNvSpPr>
            <a:spLocks/>
          </p:cNvSpPr>
          <p:nvPr/>
        </p:nvSpPr>
        <p:spPr bwMode="auto">
          <a:xfrm>
            <a:off x="6114345" y="2732089"/>
            <a:ext cx="568677"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1" name="Freeform 57"/>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2" name="Freeform 58"/>
          <p:cNvSpPr>
            <a:spLocks/>
          </p:cNvSpPr>
          <p:nvPr/>
        </p:nvSpPr>
        <p:spPr bwMode="auto">
          <a:xfrm>
            <a:off x="5974644" y="3730626"/>
            <a:ext cx="498123"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3" name="Freeform 59"/>
          <p:cNvSpPr>
            <a:spLocks/>
          </p:cNvSpPr>
          <p:nvPr/>
        </p:nvSpPr>
        <p:spPr bwMode="auto">
          <a:xfrm>
            <a:off x="5748867" y="3784600"/>
            <a:ext cx="530578"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4" name="Freeform 60"/>
          <p:cNvSpPr>
            <a:spLocks/>
          </p:cNvSpPr>
          <p:nvPr/>
        </p:nvSpPr>
        <p:spPr bwMode="auto">
          <a:xfrm>
            <a:off x="6248400" y="3041650"/>
            <a:ext cx="450145"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5" name="Freeform 61"/>
          <p:cNvSpPr>
            <a:spLocks/>
          </p:cNvSpPr>
          <p:nvPr/>
        </p:nvSpPr>
        <p:spPr bwMode="auto">
          <a:xfrm>
            <a:off x="6589889" y="3017839"/>
            <a:ext cx="108656"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6" name="Freeform 62"/>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7" name="Freeform 63"/>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48" name="Freeform 64"/>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49" name="Freeform 65"/>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50" name="Freeform 66"/>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51" name="Freeform 67"/>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 name="Group 68"/>
          <p:cNvGrpSpPr>
            <a:grpSpLocks/>
          </p:cNvGrpSpPr>
          <p:nvPr/>
        </p:nvGrpSpPr>
        <p:grpSpPr bwMode="auto">
          <a:xfrm>
            <a:off x="2808112" y="4589463"/>
            <a:ext cx="928511" cy="635000"/>
            <a:chOff x="1991" y="3321"/>
            <a:chExt cx="361" cy="231"/>
          </a:xfrm>
        </p:grpSpPr>
        <p:sp>
          <p:nvSpPr>
            <p:cNvPr id="400453"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4"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5"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6"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7"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8"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9"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60"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400470" name="Rectangle 8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2004</a:t>
            </a:r>
          </a:p>
        </p:txBody>
      </p:sp>
      <p:sp>
        <p:nvSpPr>
          <p:cNvPr id="400486" name="Text Box 10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400515" name="Text Box 131"/>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20%–24%        </a:t>
            </a:r>
            <a:r>
              <a:rPr lang="en-US" sz="1400">
                <a:latin typeface="Arial Narrow" pitchFamily="34" charset="0"/>
              </a:rPr>
              <a:t>  </a:t>
            </a:r>
            <a:r>
              <a:rPr lang="en-US" sz="1400" b="1">
                <a:latin typeface="Arial Narrow" pitchFamily="34" charset="0"/>
              </a:rPr>
              <a:t>≥25%</a:t>
            </a:r>
            <a:endParaRPr lang="en-US" sz="1400">
              <a:latin typeface="Arial Narrow" pitchFamily="34" charset="0"/>
            </a:endParaRPr>
          </a:p>
        </p:txBody>
      </p:sp>
      <p:sp>
        <p:nvSpPr>
          <p:cNvPr id="400516" name="Rectangle 132"/>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00517" name="Rectangle 133"/>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00518" name="Rectangle 134"/>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400519" name="Rectangle 135"/>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00520" name="Rectangle 136"/>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00521" name="Rectangle 137"/>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00522" name="Rectangle 138"/>
          <p:cNvSpPr>
            <a:spLocks noChangeArrowheads="1"/>
          </p:cNvSpPr>
          <p:nvPr/>
        </p:nvSpPr>
        <p:spPr bwMode="auto">
          <a:xfrm>
            <a:off x="395112" y="5892800"/>
            <a:ext cx="54849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Freeform 2"/>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71" name="Freeform 3"/>
          <p:cNvSpPr>
            <a:spLocks/>
          </p:cNvSpPr>
          <p:nvPr/>
        </p:nvSpPr>
        <p:spPr bwMode="auto">
          <a:xfrm>
            <a:off x="3984978" y="2398713"/>
            <a:ext cx="681567"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73" name="Freeform 5"/>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75" name="Freeform 7"/>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77" name="Freeform 9"/>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81" name="Freeform 13"/>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83" name="Freeform 15"/>
          <p:cNvSpPr>
            <a:spLocks/>
          </p:cNvSpPr>
          <p:nvPr/>
        </p:nvSpPr>
        <p:spPr bwMode="auto">
          <a:xfrm>
            <a:off x="5590822" y="4311650"/>
            <a:ext cx="89182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86" name="Freeform 18"/>
          <p:cNvSpPr>
            <a:spLocks/>
          </p:cNvSpPr>
          <p:nvPr/>
        </p:nvSpPr>
        <p:spPr bwMode="auto">
          <a:xfrm>
            <a:off x="2105378" y="2562225"/>
            <a:ext cx="780345"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87" name="Freeform 19"/>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88" name="Freeform 20"/>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6789" name="Freeform 21"/>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90" name="Freeform 22"/>
          <p:cNvSpPr>
            <a:spLocks/>
          </p:cNvSpPr>
          <p:nvPr/>
        </p:nvSpPr>
        <p:spPr bwMode="auto">
          <a:xfrm>
            <a:off x="3602567" y="3660776"/>
            <a:ext cx="1365956"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91" name="Freeform 23"/>
          <p:cNvSpPr>
            <a:spLocks/>
          </p:cNvSpPr>
          <p:nvPr/>
        </p:nvSpPr>
        <p:spPr bwMode="auto">
          <a:xfrm>
            <a:off x="6170790"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92" name="Freeform 24"/>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6809" name="Freeform 41"/>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0" name="Freeform 42"/>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1" name="Freeform 43"/>
          <p:cNvSpPr>
            <a:spLocks/>
          </p:cNvSpPr>
          <p:nvPr/>
        </p:nvSpPr>
        <p:spPr bwMode="auto">
          <a:xfrm>
            <a:off x="2168878" y="2035176"/>
            <a:ext cx="78316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2" name="Freeform 44"/>
          <p:cNvSpPr>
            <a:spLocks/>
          </p:cNvSpPr>
          <p:nvPr/>
        </p:nvSpPr>
        <p:spPr bwMode="auto">
          <a:xfrm>
            <a:off x="2806700" y="1833564"/>
            <a:ext cx="585611"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3" name="Freeform 45"/>
          <p:cNvSpPr>
            <a:spLocks/>
          </p:cNvSpPr>
          <p:nvPr/>
        </p:nvSpPr>
        <p:spPr bwMode="auto">
          <a:xfrm>
            <a:off x="3053645" y="1857375"/>
            <a:ext cx="996244"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4" name="Freeform 46"/>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5" name="Freeform 47"/>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6" name="Freeform 48"/>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8" name="Freeform 50"/>
          <p:cNvSpPr>
            <a:spLocks/>
          </p:cNvSpPr>
          <p:nvPr/>
        </p:nvSpPr>
        <p:spPr bwMode="auto">
          <a:xfrm>
            <a:off x="5127978" y="2855913"/>
            <a:ext cx="390878"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 name="Group 109"/>
          <p:cNvGrpSpPr>
            <a:grpSpLocks/>
          </p:cNvGrpSpPr>
          <p:nvPr/>
        </p:nvGrpSpPr>
        <p:grpSpPr bwMode="auto">
          <a:xfrm>
            <a:off x="4903612" y="3009901"/>
            <a:ext cx="1528233" cy="1635125"/>
            <a:chOff x="3475" y="1896"/>
            <a:chExt cx="1083" cy="1030"/>
          </a:xfrm>
        </p:grpSpPr>
        <p:sp>
          <p:nvSpPr>
            <p:cNvPr id="416784" name="Freeform 16" descr="20%"/>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16817" name="Freeform 49" descr="20%"/>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16823" name="Freeform 55"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grpSp>
      <p:sp>
        <p:nvSpPr>
          <p:cNvPr id="416824" name="Freeform 56"/>
          <p:cNvSpPr>
            <a:spLocks/>
          </p:cNvSpPr>
          <p:nvPr/>
        </p:nvSpPr>
        <p:spPr bwMode="auto">
          <a:xfrm>
            <a:off x="6114345" y="2732089"/>
            <a:ext cx="568677"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25" name="Freeform 57"/>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72" name="Freeform 4"/>
          <p:cNvSpPr>
            <a:spLocks/>
          </p:cNvSpPr>
          <p:nvPr/>
        </p:nvSpPr>
        <p:spPr bwMode="auto">
          <a:xfrm>
            <a:off x="3962400" y="2794000"/>
            <a:ext cx="805745"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74" name="Freeform 6"/>
          <p:cNvSpPr>
            <a:spLocks/>
          </p:cNvSpPr>
          <p:nvPr/>
        </p:nvSpPr>
        <p:spPr bwMode="auto">
          <a:xfrm>
            <a:off x="4020256" y="3590925"/>
            <a:ext cx="839611"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76" name="Freeform 8"/>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78" name="Freeform 10"/>
          <p:cNvSpPr>
            <a:spLocks/>
          </p:cNvSpPr>
          <p:nvPr/>
        </p:nvSpPr>
        <p:spPr bwMode="auto">
          <a:xfrm>
            <a:off x="5343879" y="3265489"/>
            <a:ext cx="719667"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79" name="Freeform 11"/>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80" name="Freeform 12"/>
          <p:cNvSpPr>
            <a:spLocks/>
          </p:cNvSpPr>
          <p:nvPr/>
        </p:nvSpPr>
        <p:spPr bwMode="auto">
          <a:xfrm>
            <a:off x="5489223" y="3824288"/>
            <a:ext cx="376767"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82" name="Freeform 14"/>
          <p:cNvSpPr>
            <a:spLocks/>
          </p:cNvSpPr>
          <p:nvPr/>
        </p:nvSpPr>
        <p:spPr bwMode="auto">
          <a:xfrm>
            <a:off x="5844823"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85" name="Freeform 17"/>
          <p:cNvSpPr>
            <a:spLocks/>
          </p:cNvSpPr>
          <p:nvPr/>
        </p:nvSpPr>
        <p:spPr bwMode="auto">
          <a:xfrm>
            <a:off x="4844345" y="3660776"/>
            <a:ext cx="486833"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3" name="Group 25"/>
          <p:cNvGrpSpPr>
            <a:grpSpLocks/>
          </p:cNvGrpSpPr>
          <p:nvPr/>
        </p:nvGrpSpPr>
        <p:grpSpPr bwMode="auto">
          <a:xfrm>
            <a:off x="1027289" y="3886200"/>
            <a:ext cx="1786467" cy="1390650"/>
            <a:chOff x="768" y="2832"/>
            <a:chExt cx="1203" cy="876"/>
          </a:xfrm>
        </p:grpSpPr>
        <p:sp>
          <p:nvSpPr>
            <p:cNvPr id="416794"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95"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16796"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97"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16798"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99"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0"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1"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2"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3"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4"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5"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6"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7"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8"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4" name="Group 51"/>
          <p:cNvGrpSpPr>
            <a:grpSpLocks/>
          </p:cNvGrpSpPr>
          <p:nvPr/>
        </p:nvGrpSpPr>
        <p:grpSpPr bwMode="auto">
          <a:xfrm>
            <a:off x="5177367" y="2197100"/>
            <a:ext cx="738011" cy="742950"/>
            <a:chOff x="3562" y="1636"/>
            <a:chExt cx="497" cy="468"/>
          </a:xfrm>
        </p:grpSpPr>
        <p:sp>
          <p:nvSpPr>
            <p:cNvPr id="416820"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21"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16822" name="Freeform 54"/>
          <p:cNvSpPr>
            <a:spLocks/>
          </p:cNvSpPr>
          <p:nvPr/>
        </p:nvSpPr>
        <p:spPr bwMode="auto">
          <a:xfrm>
            <a:off x="547511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26" name="Freeform 58"/>
          <p:cNvSpPr>
            <a:spLocks/>
          </p:cNvSpPr>
          <p:nvPr/>
        </p:nvSpPr>
        <p:spPr bwMode="auto">
          <a:xfrm>
            <a:off x="5974644" y="3730626"/>
            <a:ext cx="498123"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27" name="Freeform 59"/>
          <p:cNvSpPr>
            <a:spLocks/>
          </p:cNvSpPr>
          <p:nvPr/>
        </p:nvSpPr>
        <p:spPr bwMode="auto">
          <a:xfrm>
            <a:off x="5748867" y="3784600"/>
            <a:ext cx="530578"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28" name="Freeform 60"/>
          <p:cNvSpPr>
            <a:spLocks/>
          </p:cNvSpPr>
          <p:nvPr/>
        </p:nvSpPr>
        <p:spPr bwMode="auto">
          <a:xfrm>
            <a:off x="6248400" y="3041650"/>
            <a:ext cx="450145"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29" name="Freeform 61"/>
          <p:cNvSpPr>
            <a:spLocks/>
          </p:cNvSpPr>
          <p:nvPr/>
        </p:nvSpPr>
        <p:spPr bwMode="auto">
          <a:xfrm>
            <a:off x="6589889" y="3017839"/>
            <a:ext cx="108656"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30" name="Freeform 62"/>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31" name="Freeform 63"/>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6832" name="Freeform 64"/>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6833" name="Freeform 65"/>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34" name="Freeform 66"/>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35" name="Freeform 67"/>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 name="Group 68"/>
          <p:cNvGrpSpPr>
            <a:grpSpLocks/>
          </p:cNvGrpSpPr>
          <p:nvPr/>
        </p:nvGrpSpPr>
        <p:grpSpPr bwMode="auto">
          <a:xfrm>
            <a:off x="2808112" y="4589463"/>
            <a:ext cx="928511" cy="635000"/>
            <a:chOff x="1991" y="3321"/>
            <a:chExt cx="361" cy="231"/>
          </a:xfrm>
        </p:grpSpPr>
        <p:sp>
          <p:nvSpPr>
            <p:cNvPr id="416837"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38"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39"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40"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41"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42"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43"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44"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sp>
        <p:nvSpPr>
          <p:cNvPr id="416845" name="Rectangle 77"/>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2005</a:t>
            </a:r>
          </a:p>
        </p:txBody>
      </p:sp>
      <p:sp>
        <p:nvSpPr>
          <p:cNvPr id="416854" name="Text Box 86"/>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416868" name="Text Box 100"/>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 No Data          &lt;10%           10%–14%	    15%–19%           20%–24%          25%–29%           ≥30%</a:t>
            </a:r>
            <a:r>
              <a:rPr lang="en-US" sz="1400">
                <a:latin typeface="Arial Narrow" pitchFamily="34" charset="0"/>
              </a:rPr>
              <a:t> </a:t>
            </a:r>
          </a:p>
        </p:txBody>
      </p:sp>
      <p:sp>
        <p:nvSpPr>
          <p:cNvPr id="416869" name="Rectangle 101"/>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16870" name="Rectangle 102"/>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16871" name="Rectangle 103"/>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416872" name="Rectangle 104"/>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16873" name="Rectangle 105"/>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16874" name="Rectangle 106"/>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16875" name="Rectangle 107"/>
          <p:cNvSpPr>
            <a:spLocks noChangeArrowheads="1"/>
          </p:cNvSpPr>
          <p:nvPr/>
        </p:nvSpPr>
        <p:spPr bwMode="auto">
          <a:xfrm>
            <a:off x="395111" y="5892800"/>
            <a:ext cx="6354234" cy="350838"/>
          </a:xfrm>
          <a:prstGeom prst="rect">
            <a:avLst/>
          </a:prstGeom>
          <a:noFill/>
          <a:ln w="9525">
            <a:solidFill>
              <a:schemeClr val="tx1"/>
            </a:solidFill>
            <a:miter lim="800000"/>
            <a:headEnd/>
            <a:tailEnd/>
          </a:ln>
          <a:effectLst/>
        </p:spPr>
        <p:txBody>
          <a:bodyPr wrap="none" anchor="ctr"/>
          <a:lstStyle/>
          <a:p>
            <a:endParaRPr lang="en-US"/>
          </a:p>
        </p:txBody>
      </p:sp>
      <p:sp>
        <p:nvSpPr>
          <p:cNvPr id="416876" name="Rectangle 108"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27289" y="1709738"/>
            <a:ext cx="6169378" cy="3567112"/>
            <a:chOff x="728" y="1077"/>
            <a:chExt cx="4372" cy="2247"/>
          </a:xfrm>
        </p:grpSpPr>
        <p:sp>
          <p:nvSpPr>
            <p:cNvPr id="424963" name="Freeform 3"/>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64" name="Freeform 4"/>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65" name="Freeform 5"/>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66" name="Freeform 6"/>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67" name="Freeform 7"/>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68" name="Freeform 8"/>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69" name="Freeform 9"/>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0" name="Freeform 10"/>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1" name="Freeform 11"/>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2" name="Freeform 12"/>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4973" name="Freeform 13"/>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4" name="Freeform 14"/>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75" name="Freeform 15"/>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6" name="Freeform 16"/>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7" name="Freeform 17"/>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8" name="Freeform 18"/>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9" name="Freeform 19"/>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0" name="Freeform 20"/>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1" name="Freeform 21"/>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2" name="Freeform 22"/>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3" name="Freeform 23"/>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4" name="Freeform 24"/>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5" name="Freeform 25"/>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6" name="Freeform 26" descr="20%"/>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24987" name="Freeform 27"/>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88" name="Freeform 28"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24989" name="Freeform 29"/>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90" name="Freeform 30"/>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 name="Group 31"/>
            <p:cNvGrpSpPr>
              <a:grpSpLocks/>
            </p:cNvGrpSpPr>
            <p:nvPr/>
          </p:nvGrpSpPr>
          <p:grpSpPr bwMode="auto">
            <a:xfrm>
              <a:off x="728" y="1384"/>
              <a:ext cx="4024" cy="1940"/>
              <a:chOff x="728" y="1384"/>
              <a:chExt cx="4024" cy="1940"/>
            </a:xfrm>
          </p:grpSpPr>
          <p:sp>
            <p:nvSpPr>
              <p:cNvPr id="424992" name="Freeform 32"/>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3" name="Freeform 33"/>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4" name="Freeform 34"/>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5" name="Freeform 35"/>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6" name="Freeform 36"/>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7" name="Freeform 37"/>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8" name="Freeform 38"/>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9" name="Freeform 39"/>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4" name="Group 40"/>
              <p:cNvGrpSpPr>
                <a:grpSpLocks/>
              </p:cNvGrpSpPr>
              <p:nvPr/>
            </p:nvGrpSpPr>
            <p:grpSpPr bwMode="auto">
              <a:xfrm>
                <a:off x="728" y="2448"/>
                <a:ext cx="1266" cy="876"/>
                <a:chOff x="768" y="2832"/>
                <a:chExt cx="1203" cy="876"/>
              </a:xfrm>
            </p:grpSpPr>
            <p:sp>
              <p:nvSpPr>
                <p:cNvPr id="425001" name="Freeform 41"/>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2" name="Freeform 42"/>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25003" name="Freeform 43"/>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4" name="Freeform 44"/>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5" name="Freeform 45"/>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6" name="Freeform 46"/>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7" name="Freeform 47"/>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8" name="Freeform 48"/>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9" name="Freeform 49"/>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0" name="Freeform 50"/>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1" name="Freeform 51"/>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2" name="Freeform 52"/>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3" name="Freeform 53"/>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4" name="Freeform 54"/>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5" name="Freeform 55"/>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5" name="Group 56"/>
              <p:cNvGrpSpPr>
                <a:grpSpLocks/>
              </p:cNvGrpSpPr>
              <p:nvPr/>
            </p:nvGrpSpPr>
            <p:grpSpPr bwMode="auto">
              <a:xfrm>
                <a:off x="3669" y="1384"/>
                <a:ext cx="523" cy="468"/>
                <a:chOff x="3562" y="1636"/>
                <a:chExt cx="497" cy="468"/>
              </a:xfrm>
            </p:grpSpPr>
            <p:sp>
              <p:nvSpPr>
                <p:cNvPr id="425017" name="Freeform 57"/>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8" name="Freeform 58"/>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25019" name="Freeform 59"/>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20" name="Freeform 60"/>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21" name="Freeform 61"/>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25022" name="Freeform 62"/>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5023" name="Freeform 63"/>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24" name="Freeform 64"/>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5025" name="Freeform 65"/>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5026" name="Freeform 66"/>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5027" name="Freeform 67"/>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5028" name="Freeform 68"/>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5029" name="Freeform 69"/>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6" name="Group 70"/>
            <p:cNvGrpSpPr>
              <a:grpSpLocks/>
            </p:cNvGrpSpPr>
            <p:nvPr/>
          </p:nvGrpSpPr>
          <p:grpSpPr bwMode="auto">
            <a:xfrm>
              <a:off x="1990" y="2891"/>
              <a:ext cx="658" cy="400"/>
              <a:chOff x="1991" y="3321"/>
              <a:chExt cx="361" cy="231"/>
            </a:xfrm>
          </p:grpSpPr>
          <p:sp>
            <p:nvSpPr>
              <p:cNvPr id="425031" name="Freeform 7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2" name="Freeform 7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3" name="Freeform 7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4" name="Freeform 7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5" name="Freeform 7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6" name="Freeform 7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7" name="Freeform 7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8" name="Freeform 7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grpSp>
      <p:sp>
        <p:nvSpPr>
          <p:cNvPr id="425039" name="Rectangle 79"/>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2006</a:t>
            </a:r>
          </a:p>
        </p:txBody>
      </p:sp>
      <p:sp>
        <p:nvSpPr>
          <p:cNvPr id="425040" name="Text Box 80"/>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425041" name="Text Box 81"/>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 No Data          &lt;10%           10%–14%	    15%–19%           20%–24%          25%–29%           ≥30%</a:t>
            </a:r>
            <a:r>
              <a:rPr lang="en-US" sz="1400">
                <a:latin typeface="Arial Narrow" pitchFamily="34" charset="0"/>
              </a:rPr>
              <a:t> </a:t>
            </a:r>
          </a:p>
        </p:txBody>
      </p:sp>
      <p:sp>
        <p:nvSpPr>
          <p:cNvPr id="425042" name="Rectangle 82"/>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25043" name="Rectangle 83"/>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25044" name="Rectangle 84"/>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425045" name="Rectangle 85"/>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25046" name="Rectangle 86"/>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25047" name="Rectangle 87"/>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25048" name="Rectangle 88"/>
          <p:cNvSpPr>
            <a:spLocks noChangeArrowheads="1"/>
          </p:cNvSpPr>
          <p:nvPr/>
        </p:nvSpPr>
        <p:spPr bwMode="auto">
          <a:xfrm>
            <a:off x="395111" y="5892800"/>
            <a:ext cx="6354234" cy="350838"/>
          </a:xfrm>
          <a:prstGeom prst="rect">
            <a:avLst/>
          </a:prstGeom>
          <a:noFill/>
          <a:ln w="9525">
            <a:solidFill>
              <a:schemeClr val="tx1"/>
            </a:solidFill>
            <a:miter lim="800000"/>
            <a:headEnd/>
            <a:tailEnd/>
          </a:ln>
          <a:effectLst/>
        </p:spPr>
        <p:txBody>
          <a:bodyPr wrap="none" anchor="ctr"/>
          <a:lstStyle/>
          <a:p>
            <a:endParaRPr lang="en-US"/>
          </a:p>
        </p:txBody>
      </p:sp>
      <p:sp>
        <p:nvSpPr>
          <p:cNvPr id="425049" name="Rectangle 89"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1027289" y="1709738"/>
            <a:ext cx="6169378" cy="3567112"/>
            <a:chOff x="728" y="1077"/>
            <a:chExt cx="4372" cy="2247"/>
          </a:xfrm>
        </p:grpSpPr>
        <p:sp>
          <p:nvSpPr>
            <p:cNvPr id="422981" name="Freeform 69"/>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 name="Group 92"/>
            <p:cNvGrpSpPr>
              <a:grpSpLocks/>
            </p:cNvGrpSpPr>
            <p:nvPr/>
          </p:nvGrpSpPr>
          <p:grpSpPr bwMode="auto">
            <a:xfrm>
              <a:off x="728" y="1077"/>
              <a:ext cx="4276" cy="2247"/>
              <a:chOff x="728" y="1077"/>
              <a:chExt cx="4276" cy="2247"/>
            </a:xfrm>
          </p:grpSpPr>
          <p:sp>
            <p:nvSpPr>
              <p:cNvPr id="422929" name="Freeform 17"/>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31" name="Freeform 19"/>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32" name="Freeform 20"/>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 name="Group 91"/>
              <p:cNvGrpSpPr>
                <a:grpSpLocks/>
              </p:cNvGrpSpPr>
              <p:nvPr/>
            </p:nvGrpSpPr>
            <p:grpSpPr bwMode="auto">
              <a:xfrm>
                <a:off x="728" y="1248"/>
                <a:ext cx="4276" cy="2076"/>
                <a:chOff x="728" y="1248"/>
                <a:chExt cx="4276" cy="2076"/>
              </a:xfrm>
            </p:grpSpPr>
            <p:sp>
              <p:nvSpPr>
                <p:cNvPr id="422914" name="Freeform 2"/>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15" name="Freeform 3"/>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16" name="Freeform 4"/>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17" name="Freeform 5"/>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18" name="Freeform 6"/>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19" name="Freeform 7"/>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20" name="Freeform 8"/>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21" name="Freeform 9"/>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22" name="Freeform 10"/>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23" name="Freeform 11"/>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924" name="Freeform 12"/>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25" name="Freeform 13"/>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26" name="Freeform 14"/>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27" name="Freeform 15"/>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28" name="Freeform 16"/>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30" name="Freeform 18"/>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33" name="Freeform 21"/>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34" name="Freeform 22"/>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35" name="Freeform 23"/>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36" name="Freeform 24"/>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38" name="Freeform 26"/>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39" name="Freeform 27"/>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0" name="Freeform 28"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22941" name="Freeform 29"/>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2" name="Freeform 30"/>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44" name="Freeform 32"/>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5" name="Freeform 33"/>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6" name="Freeform 34"/>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7" name="Freeform 35"/>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8" name="Freeform 36" descr="20%"/>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22949" name="Freeform 37" descr="20%"/>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22950" name="Freeform 38"/>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1" name="Freeform 39"/>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 name="Group 40"/>
                <p:cNvGrpSpPr>
                  <a:grpSpLocks/>
                </p:cNvGrpSpPr>
                <p:nvPr/>
              </p:nvGrpSpPr>
              <p:grpSpPr bwMode="auto">
                <a:xfrm>
                  <a:off x="728" y="2448"/>
                  <a:ext cx="1266" cy="876"/>
                  <a:chOff x="768" y="2832"/>
                  <a:chExt cx="1203" cy="876"/>
                </a:xfrm>
              </p:grpSpPr>
              <p:sp>
                <p:nvSpPr>
                  <p:cNvPr id="422953" name="Freeform 41"/>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4" name="Freeform 42"/>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22955" name="Freeform 43"/>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6" name="Freeform 44"/>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7" name="Freeform 45"/>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8" name="Freeform 46"/>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9" name="Freeform 47"/>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0" name="Freeform 48"/>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1" name="Freeform 49"/>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2" name="Freeform 50"/>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3" name="Freeform 51"/>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4" name="Freeform 52"/>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5" name="Freeform 53"/>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6" name="Freeform 54"/>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7" name="Freeform 55"/>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6" name="Group 56"/>
                <p:cNvGrpSpPr>
                  <a:grpSpLocks/>
                </p:cNvGrpSpPr>
                <p:nvPr/>
              </p:nvGrpSpPr>
              <p:grpSpPr bwMode="auto">
                <a:xfrm>
                  <a:off x="3669" y="1384"/>
                  <a:ext cx="523" cy="468"/>
                  <a:chOff x="3562" y="1636"/>
                  <a:chExt cx="497" cy="468"/>
                </a:xfrm>
              </p:grpSpPr>
              <p:sp>
                <p:nvSpPr>
                  <p:cNvPr id="422969" name="Freeform 57"/>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0" name="Freeform 58"/>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22971" name="Freeform 59"/>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2" name="Freeform 60"/>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3" name="Freeform 61"/>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4" name="Freeform 62"/>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5" name="Freeform 63"/>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6" name="Freeform 64"/>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77" name="Freeform 65"/>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78" name="Freeform 66"/>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79" name="Freeform 67"/>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0" name="Freeform 68"/>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7" name="Group 70"/>
                <p:cNvGrpSpPr>
                  <a:grpSpLocks/>
                </p:cNvGrpSpPr>
                <p:nvPr/>
              </p:nvGrpSpPr>
              <p:grpSpPr bwMode="auto">
                <a:xfrm>
                  <a:off x="1990" y="2891"/>
                  <a:ext cx="658" cy="400"/>
                  <a:chOff x="1991" y="3321"/>
                  <a:chExt cx="361" cy="231"/>
                </a:xfrm>
              </p:grpSpPr>
              <p:sp>
                <p:nvSpPr>
                  <p:cNvPr id="422983" name="Freeform 7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4" name="Freeform 7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5" name="Freeform 7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6" name="Freeform 7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7" name="Freeform 7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8" name="Freeform 7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9" name="Freeform 7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90" name="Freeform 7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grpSp>
      <p:sp>
        <p:nvSpPr>
          <p:cNvPr id="422991" name="Rectangle 79"/>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2007</a:t>
            </a:r>
          </a:p>
        </p:txBody>
      </p:sp>
      <p:sp>
        <p:nvSpPr>
          <p:cNvPr id="422992" name="Text Box 80"/>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422993" name="Text Box 81"/>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 No Data          &lt;10%           10%–14%	    15%–19%           20%–24%          25%–29%           ≥30%</a:t>
            </a:r>
            <a:r>
              <a:rPr lang="en-US" sz="1400">
                <a:latin typeface="Arial Narrow" pitchFamily="34" charset="0"/>
              </a:rPr>
              <a:t> </a:t>
            </a:r>
          </a:p>
        </p:txBody>
      </p:sp>
      <p:sp>
        <p:nvSpPr>
          <p:cNvPr id="422994" name="Rectangle 82"/>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22995" name="Rectangle 83"/>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22996" name="Rectangle 84"/>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422997" name="Rectangle 85"/>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22998" name="Rectangle 86"/>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22999" name="Rectangle 87"/>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23000" name="Rectangle 88"/>
          <p:cNvSpPr>
            <a:spLocks noChangeArrowheads="1"/>
          </p:cNvSpPr>
          <p:nvPr/>
        </p:nvSpPr>
        <p:spPr bwMode="auto">
          <a:xfrm>
            <a:off x="395111" y="5892800"/>
            <a:ext cx="6354234" cy="350838"/>
          </a:xfrm>
          <a:prstGeom prst="rect">
            <a:avLst/>
          </a:prstGeom>
          <a:noFill/>
          <a:ln w="9525">
            <a:solidFill>
              <a:schemeClr val="tx1"/>
            </a:solidFill>
            <a:miter lim="800000"/>
            <a:headEnd/>
            <a:tailEnd/>
          </a:ln>
          <a:effectLst/>
        </p:spPr>
        <p:txBody>
          <a:bodyPr wrap="none" anchor="ctr"/>
          <a:lstStyle/>
          <a:p>
            <a:endParaRPr lang="en-US"/>
          </a:p>
        </p:txBody>
      </p:sp>
      <p:sp>
        <p:nvSpPr>
          <p:cNvPr id="423001" name="Rectangle 89"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a:t>
            </a:r>
            <a:r>
              <a:rPr lang="en-US" dirty="0" err="1" smtClean="0"/>
              <a:t>Hemiacetals</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6</a:t>
            </a:fld>
            <a:endParaRPr lang="en-US"/>
          </a:p>
        </p:txBody>
      </p:sp>
      <p:graphicFrame>
        <p:nvGraphicFramePr>
          <p:cNvPr id="139268" name="Object 4"/>
          <p:cNvGraphicFramePr>
            <a:graphicFrameLocks noChangeAspect="1"/>
          </p:cNvGraphicFramePr>
          <p:nvPr/>
        </p:nvGraphicFramePr>
        <p:xfrm>
          <a:off x="4919663" y="2120900"/>
          <a:ext cx="4029075" cy="4127500"/>
        </p:xfrm>
        <a:graphic>
          <a:graphicData uri="http://schemas.openxmlformats.org/presentationml/2006/ole">
            <p:oleObj spid="_x0000_s139268" name="CS ChemDraw Drawing" r:id="rId3" imgW="4029024" imgH="4128040" progId="ChemDraw.Document.6.0">
              <p:embed/>
            </p:oleObj>
          </a:graphicData>
        </a:graphic>
      </p:graphicFrame>
      <p:sp>
        <p:nvSpPr>
          <p:cNvPr id="11" name="Content Placeholder 2"/>
          <p:cNvSpPr>
            <a:spLocks noGrp="1"/>
          </p:cNvSpPr>
          <p:nvPr>
            <p:ph idx="1"/>
          </p:nvPr>
        </p:nvSpPr>
        <p:spPr>
          <a:xfrm>
            <a:off x="457200" y="1211263"/>
            <a:ext cx="8229600" cy="820737"/>
          </a:xfrm>
        </p:spPr>
        <p:txBody>
          <a:bodyPr/>
          <a:lstStyle/>
          <a:p>
            <a:r>
              <a:rPr lang="en-US" dirty="0" smtClean="0"/>
              <a:t>Sugars are at equilibrium between open-chain and cyclic </a:t>
            </a:r>
            <a:r>
              <a:rPr lang="en-US" dirty="0" err="1" smtClean="0"/>
              <a:t>hemiacetal</a:t>
            </a:r>
            <a:r>
              <a:rPr lang="en-US" dirty="0" smtClean="0"/>
              <a:t> forms, </a:t>
            </a:r>
            <a:r>
              <a:rPr lang="en-US" dirty="0" err="1" smtClean="0"/>
              <a:t>favouring</a:t>
            </a:r>
            <a:r>
              <a:rPr lang="en-US" dirty="0" smtClean="0"/>
              <a:t> the latter.</a:t>
            </a:r>
          </a:p>
        </p:txBody>
      </p:sp>
      <p:sp>
        <p:nvSpPr>
          <p:cNvPr id="12" name="TextBox 11"/>
          <p:cNvSpPr txBox="1"/>
          <p:nvPr/>
        </p:nvSpPr>
        <p:spPr>
          <a:xfrm>
            <a:off x="431801" y="2311400"/>
            <a:ext cx="4394199" cy="4893647"/>
          </a:xfrm>
          <a:prstGeom prst="rect">
            <a:avLst/>
          </a:prstGeom>
          <a:noFill/>
        </p:spPr>
        <p:txBody>
          <a:bodyPr wrap="square" rtlCol="0">
            <a:spAutoFit/>
          </a:bodyPr>
          <a:lstStyle/>
          <a:p>
            <a:pPr>
              <a:buFont typeface="Arial" pitchFamily="34" charset="0"/>
              <a:buChar char="•"/>
            </a:pPr>
            <a:r>
              <a:rPr lang="en-US" dirty="0" err="1" smtClean="0"/>
              <a:t>Aldohexoses</a:t>
            </a:r>
            <a:r>
              <a:rPr lang="en-US" dirty="0" smtClean="0"/>
              <a:t> have a strong preference for the </a:t>
            </a:r>
            <a:r>
              <a:rPr lang="en-US" b="1" dirty="0" err="1" smtClean="0"/>
              <a:t>pyranose</a:t>
            </a:r>
            <a:r>
              <a:rPr lang="en-US" dirty="0" smtClean="0"/>
              <a:t> form (the 6-membered ring) over the </a:t>
            </a:r>
            <a:r>
              <a:rPr lang="en-US" b="1" dirty="0" err="1" smtClean="0"/>
              <a:t>furanose</a:t>
            </a:r>
            <a:r>
              <a:rPr lang="en-US" dirty="0" smtClean="0"/>
              <a:t> form (the 5-membered ring).</a:t>
            </a:r>
          </a:p>
          <a:p>
            <a:pPr>
              <a:buFont typeface="Arial" pitchFamily="34" charset="0"/>
              <a:buChar char="•"/>
            </a:pPr>
            <a:endParaRPr lang="en-US" dirty="0" smtClean="0"/>
          </a:p>
          <a:p>
            <a:pPr>
              <a:buFont typeface="Arial" pitchFamily="34" charset="0"/>
              <a:buChar char="•"/>
            </a:pPr>
            <a:r>
              <a:rPr lang="en-US" dirty="0" smtClean="0"/>
              <a:t>A specific sugar </a:t>
            </a:r>
            <a:r>
              <a:rPr lang="en-US" dirty="0" err="1" smtClean="0"/>
              <a:t>hemiacetal</a:t>
            </a:r>
            <a:r>
              <a:rPr lang="en-US" dirty="0" smtClean="0"/>
              <a:t> can be referred to by using the sugar’s name as a prefix (e.g. </a:t>
            </a:r>
            <a:r>
              <a:rPr lang="en-US" dirty="0" err="1" smtClean="0"/>
              <a:t>gluco</a:t>
            </a:r>
            <a:r>
              <a:rPr lang="en-US" dirty="0" smtClean="0"/>
              <a:t>- for glucose) followed by “</a:t>
            </a:r>
            <a:r>
              <a:rPr lang="en-US" dirty="0" err="1" smtClean="0"/>
              <a:t>pyranose</a:t>
            </a:r>
            <a:r>
              <a:rPr lang="en-US" dirty="0" smtClean="0"/>
              <a:t>” or “</a:t>
            </a:r>
            <a:r>
              <a:rPr lang="en-US" dirty="0" err="1" smtClean="0"/>
              <a:t>furanose</a:t>
            </a:r>
            <a:r>
              <a:rPr lang="en-US" dirty="0" smtClean="0"/>
              <a:t>”</a:t>
            </a:r>
          </a:p>
          <a:p>
            <a:pPr>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942" name="Text Box 78"/>
          <p:cNvSpPr txBox="1">
            <a:spLocks noChangeArrowheads="1"/>
          </p:cNvSpPr>
          <p:nvPr/>
        </p:nvSpPr>
        <p:spPr bwMode="auto">
          <a:xfrm>
            <a:off x="6862234" y="1376363"/>
            <a:ext cx="697627" cy="307777"/>
          </a:xfrm>
          <a:prstGeom prst="rect">
            <a:avLst/>
          </a:prstGeom>
          <a:noFill/>
          <a:ln w="9525">
            <a:noFill/>
            <a:miter lim="800000"/>
            <a:headEnd/>
            <a:tailEnd/>
          </a:ln>
          <a:effectLst/>
        </p:spPr>
        <p:txBody>
          <a:bodyPr wrap="none">
            <a:spAutoFit/>
          </a:bodyPr>
          <a:lstStyle/>
          <a:p>
            <a:r>
              <a:rPr lang="en-US" sz="1400" b="1">
                <a:latin typeface="Verdana" pitchFamily="34" charset="0"/>
              </a:rPr>
              <a:t>1998</a:t>
            </a:r>
          </a:p>
        </p:txBody>
      </p:sp>
      <p:sp>
        <p:nvSpPr>
          <p:cNvPr id="420943" name="Rectangle 79"/>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b="1">
                <a:latin typeface="Verdana" pitchFamily="34" charset="0"/>
              </a:rPr>
              <a:t>Obesity Trends* Among U.S. Adults</a:t>
            </a:r>
            <a:r>
              <a:rPr lang="en-US" b="1">
                <a:solidFill>
                  <a:srgbClr val="201D5D"/>
                </a:solidFill>
                <a:latin typeface="Verdana" pitchFamily="34" charset="0"/>
              </a:rPr>
              <a:t/>
            </a:r>
            <a:br>
              <a:rPr lang="en-US" b="1">
                <a:solidFill>
                  <a:srgbClr val="201D5D"/>
                </a:solidFill>
                <a:latin typeface="Verdana" pitchFamily="34" charset="0"/>
              </a:rPr>
            </a:br>
            <a:r>
              <a:rPr lang="en-US" b="1">
                <a:solidFill>
                  <a:srgbClr val="DE3021"/>
                </a:solidFill>
                <a:latin typeface="Verdana" pitchFamily="34" charset="0"/>
              </a:rPr>
              <a:t>BRFSS,</a:t>
            </a:r>
            <a:r>
              <a:rPr lang="en-US" b="1">
                <a:solidFill>
                  <a:srgbClr val="201D5D"/>
                </a:solidFill>
                <a:latin typeface="Verdana" pitchFamily="34" charset="0"/>
              </a:rPr>
              <a:t> </a:t>
            </a:r>
            <a:r>
              <a:rPr lang="en-US" b="1">
                <a:solidFill>
                  <a:srgbClr val="DE3021"/>
                </a:solidFill>
                <a:latin typeface="Verdana" pitchFamily="34" charset="0"/>
              </a:rPr>
              <a:t>1990, 1998, 2007</a:t>
            </a:r>
          </a:p>
        </p:txBody>
      </p:sp>
      <p:sp>
        <p:nvSpPr>
          <p:cNvPr id="420944" name="Text Box 80"/>
          <p:cNvSpPr txBox="1">
            <a:spLocks noChangeArrowheads="1"/>
          </p:cNvSpPr>
          <p:nvPr/>
        </p:nvSpPr>
        <p:spPr bwMode="auto">
          <a:xfrm>
            <a:off x="0" y="990600"/>
            <a:ext cx="9144000" cy="304800"/>
          </a:xfrm>
          <a:prstGeom prst="rect">
            <a:avLst/>
          </a:prstGeom>
          <a:noFill/>
          <a:ln w="7938">
            <a:noFill/>
            <a:miter lim="800000"/>
            <a:headEnd/>
            <a:tailEnd/>
          </a:ln>
          <a:effectLst/>
        </p:spPr>
        <p:txBody>
          <a:bodyPr>
            <a:spAutoFit/>
          </a:bodyPr>
          <a:lstStyle/>
          <a:p>
            <a:pPr algn="ctr">
              <a:spcBef>
                <a:spcPct val="50000"/>
              </a:spcBef>
            </a:pPr>
            <a:r>
              <a:rPr lang="en-US" sz="1400" b="1">
                <a:latin typeface="Verdana" pitchFamily="34" charset="0"/>
              </a:rPr>
              <a:t>(*BMI </a:t>
            </a:r>
            <a:r>
              <a:rPr lang="en-US" sz="1400" b="1">
                <a:latin typeface="Verdana" pitchFamily="34" charset="0"/>
                <a:sym typeface="Symbol" pitchFamily="18" charset="2"/>
              </a:rPr>
              <a:t></a:t>
            </a:r>
            <a:r>
              <a:rPr lang="en-US" sz="1400" b="1">
                <a:latin typeface="Verdana" pitchFamily="34" charset="0"/>
              </a:rPr>
              <a:t>30, or about 30 lbs. overweight for 5’4” person)</a:t>
            </a:r>
          </a:p>
        </p:txBody>
      </p:sp>
      <p:sp>
        <p:nvSpPr>
          <p:cNvPr id="420945" name="Text Box 81"/>
          <p:cNvSpPr txBox="1">
            <a:spLocks noChangeArrowheads="1"/>
          </p:cNvSpPr>
          <p:nvPr/>
        </p:nvSpPr>
        <p:spPr bwMode="auto">
          <a:xfrm>
            <a:off x="4233334" y="3378200"/>
            <a:ext cx="697627" cy="307777"/>
          </a:xfrm>
          <a:prstGeom prst="rect">
            <a:avLst/>
          </a:prstGeom>
          <a:noFill/>
          <a:ln w="9525">
            <a:noFill/>
            <a:miter lim="800000"/>
            <a:headEnd/>
            <a:tailEnd/>
          </a:ln>
          <a:effectLst/>
        </p:spPr>
        <p:txBody>
          <a:bodyPr wrap="none">
            <a:spAutoFit/>
          </a:bodyPr>
          <a:lstStyle/>
          <a:p>
            <a:r>
              <a:rPr lang="en-US" sz="1400" b="1">
                <a:latin typeface="Verdana" pitchFamily="34" charset="0"/>
              </a:rPr>
              <a:t>2007</a:t>
            </a:r>
          </a:p>
        </p:txBody>
      </p:sp>
      <p:grpSp>
        <p:nvGrpSpPr>
          <p:cNvPr id="2" name="Group 82"/>
          <p:cNvGrpSpPr>
            <a:grpSpLocks/>
          </p:cNvGrpSpPr>
          <p:nvPr/>
        </p:nvGrpSpPr>
        <p:grpSpPr bwMode="auto">
          <a:xfrm>
            <a:off x="458611" y="1558925"/>
            <a:ext cx="3227211" cy="1866900"/>
            <a:chOff x="728" y="1077"/>
            <a:chExt cx="4371" cy="2247"/>
          </a:xfrm>
        </p:grpSpPr>
        <p:sp>
          <p:nvSpPr>
            <p:cNvPr id="420947" name="Freeform 83"/>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48" name="Freeform 84"/>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49" name="Freeform 85"/>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0" name="Freeform 86"/>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1" name="Freeform 87"/>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52" name="Freeform 88"/>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3" name="Freeform 89"/>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4" name="Freeform 90"/>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5" name="Freeform 91"/>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6" name="Freeform 92"/>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7" name="Freeform 93"/>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8" name="Freeform 94"/>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9" name="Freeform 95"/>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60" name="Freeform 96"/>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61" name="Freeform 97"/>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62" name="Freeform 98"/>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63" name="Freeform 99"/>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64" name="Freeform 100"/>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65" name="Freeform 101"/>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66" name="Freeform 102"/>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67" name="Freeform 103"/>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68" name="Freeform 104"/>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69" name="Freeform 105"/>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70" name="Freeform 106"/>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107"/>
            <p:cNvGrpSpPr>
              <a:grpSpLocks/>
            </p:cNvGrpSpPr>
            <p:nvPr/>
          </p:nvGrpSpPr>
          <p:grpSpPr bwMode="auto">
            <a:xfrm>
              <a:off x="728" y="2448"/>
              <a:ext cx="1266" cy="876"/>
              <a:chOff x="728" y="2532"/>
              <a:chExt cx="1266" cy="876"/>
            </a:xfrm>
          </p:grpSpPr>
          <p:sp>
            <p:nvSpPr>
              <p:cNvPr id="420972" name="Freeform 108"/>
              <p:cNvSpPr>
                <a:spLocks/>
              </p:cNvSpPr>
              <p:nvPr/>
            </p:nvSpPr>
            <p:spPr bwMode="auto">
              <a:xfrm>
                <a:off x="1031" y="2532"/>
                <a:ext cx="963"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73" name="Freeform 109"/>
              <p:cNvSpPr>
                <a:spLocks/>
              </p:cNvSpPr>
              <p:nvPr/>
            </p:nvSpPr>
            <p:spPr bwMode="auto">
              <a:xfrm>
                <a:off x="995" y="33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420974" name="Freeform 110"/>
              <p:cNvSpPr>
                <a:spLocks/>
              </p:cNvSpPr>
              <p:nvPr/>
            </p:nvSpPr>
            <p:spPr bwMode="auto">
              <a:xfrm>
                <a:off x="949" y="3310"/>
                <a:ext cx="46"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75" name="Freeform 111"/>
              <p:cNvSpPr>
                <a:spLocks/>
              </p:cNvSpPr>
              <p:nvPr/>
            </p:nvSpPr>
            <p:spPr bwMode="auto">
              <a:xfrm>
                <a:off x="903" y="3332"/>
                <a:ext cx="46"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976" name="Freeform 112"/>
              <p:cNvSpPr>
                <a:spLocks/>
              </p:cNvSpPr>
              <p:nvPr/>
            </p:nvSpPr>
            <p:spPr bwMode="auto">
              <a:xfrm>
                <a:off x="903" y="3337"/>
                <a:ext cx="41"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77" name="Freeform 113"/>
              <p:cNvSpPr>
                <a:spLocks/>
              </p:cNvSpPr>
              <p:nvPr/>
            </p:nvSpPr>
            <p:spPr bwMode="auto">
              <a:xfrm>
                <a:off x="877" y="3376"/>
                <a:ext cx="4"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978" name="Freeform 114"/>
              <p:cNvSpPr>
                <a:spLocks/>
              </p:cNvSpPr>
              <p:nvPr/>
            </p:nvSpPr>
            <p:spPr bwMode="auto">
              <a:xfrm>
                <a:off x="877" y="3376"/>
                <a:ext cx="4"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79" name="Freeform 115"/>
              <p:cNvSpPr>
                <a:spLocks/>
              </p:cNvSpPr>
              <p:nvPr/>
            </p:nvSpPr>
            <p:spPr bwMode="auto">
              <a:xfrm>
                <a:off x="836" y="33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980" name="Freeform 116"/>
              <p:cNvSpPr>
                <a:spLocks/>
              </p:cNvSpPr>
              <p:nvPr/>
            </p:nvSpPr>
            <p:spPr bwMode="auto">
              <a:xfrm>
                <a:off x="840" y="3384"/>
                <a:ext cx="15"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81" name="Freeform 117"/>
              <p:cNvSpPr>
                <a:spLocks/>
              </p:cNvSpPr>
              <p:nvPr/>
            </p:nvSpPr>
            <p:spPr bwMode="auto">
              <a:xfrm>
                <a:off x="796" y="3390"/>
                <a:ext cx="20"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982" name="Freeform 118"/>
              <p:cNvSpPr>
                <a:spLocks/>
              </p:cNvSpPr>
              <p:nvPr/>
            </p:nvSpPr>
            <p:spPr bwMode="auto">
              <a:xfrm>
                <a:off x="802" y="33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83" name="Freeform 119"/>
              <p:cNvSpPr>
                <a:spLocks/>
              </p:cNvSpPr>
              <p:nvPr/>
            </p:nvSpPr>
            <p:spPr bwMode="auto">
              <a:xfrm>
                <a:off x="777" y="33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984" name="Freeform 120"/>
              <p:cNvSpPr>
                <a:spLocks/>
              </p:cNvSpPr>
              <p:nvPr/>
            </p:nvSpPr>
            <p:spPr bwMode="auto">
              <a:xfrm>
                <a:off x="777" y="33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85" name="Freeform 121"/>
              <p:cNvSpPr>
                <a:spLocks/>
              </p:cNvSpPr>
              <p:nvPr/>
            </p:nvSpPr>
            <p:spPr bwMode="auto">
              <a:xfrm>
                <a:off x="756" y="3393"/>
                <a:ext cx="16"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86" name="Freeform 122"/>
              <p:cNvSpPr>
                <a:spLocks/>
              </p:cNvSpPr>
              <p:nvPr/>
            </p:nvSpPr>
            <p:spPr bwMode="auto">
              <a:xfrm>
                <a:off x="728" y="3383"/>
                <a:ext cx="20"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420987" name="Freeform 123"/>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88" name="Freeform 124"/>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89" name="Freeform 125"/>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0" name="Freeform 126"/>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91" name="Freeform 127"/>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92" name="Freeform 128"/>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3" name="Freeform 129"/>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94" name="Freeform 130"/>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5" name="Freeform 131"/>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6" name="Freeform 132"/>
            <p:cNvSpPr>
              <a:spLocks/>
            </p:cNvSpPr>
            <p:nvPr/>
          </p:nvSpPr>
          <p:spPr bwMode="auto">
            <a:xfrm>
              <a:off x="3925" y="1506"/>
              <a:ext cx="267"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7" name="Freeform 133"/>
            <p:cNvSpPr>
              <a:spLocks/>
            </p:cNvSpPr>
            <p:nvPr/>
          </p:nvSpPr>
          <p:spPr bwMode="auto">
            <a:xfrm>
              <a:off x="3669" y="1384"/>
              <a:ext cx="426"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8" name="Freeform 134"/>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9" name="Freeform 135"/>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0" name="Freeform 136"/>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1" name="Freeform 137"/>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1002" name="Freeform 138"/>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3" name="Freeform 139"/>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4" name="Freeform 140"/>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5" name="Freeform 141"/>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6" name="Freeform 142"/>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1007" name="Freeform 143"/>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8" name="Freeform 144"/>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1009" name="Freeform 145"/>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10" name="Freeform 146"/>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11" name="Freeform 147"/>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148"/>
            <p:cNvGrpSpPr>
              <a:grpSpLocks/>
            </p:cNvGrpSpPr>
            <p:nvPr/>
          </p:nvGrpSpPr>
          <p:grpSpPr bwMode="auto">
            <a:xfrm>
              <a:off x="2038" y="2920"/>
              <a:ext cx="609" cy="371"/>
              <a:chOff x="1991" y="3321"/>
              <a:chExt cx="361" cy="231"/>
            </a:xfrm>
          </p:grpSpPr>
          <p:sp>
            <p:nvSpPr>
              <p:cNvPr id="421013" name="Freeform 14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4" name="Freeform 15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5" name="Freeform 15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6" name="Freeform 15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7" name="Freeform 15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8" name="Freeform 15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9" name="Freeform 15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20" name="Freeform 15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421021" name="Text Box 157"/>
          <p:cNvSpPr txBox="1">
            <a:spLocks noChangeArrowheads="1"/>
          </p:cNvSpPr>
          <p:nvPr/>
        </p:nvSpPr>
        <p:spPr bwMode="auto">
          <a:xfrm>
            <a:off x="1934634" y="1390650"/>
            <a:ext cx="697627" cy="307777"/>
          </a:xfrm>
          <a:prstGeom prst="rect">
            <a:avLst/>
          </a:prstGeom>
          <a:noFill/>
          <a:ln w="9525">
            <a:noFill/>
            <a:miter lim="800000"/>
            <a:headEnd/>
            <a:tailEnd/>
          </a:ln>
          <a:effectLst/>
        </p:spPr>
        <p:txBody>
          <a:bodyPr wrap="none">
            <a:spAutoFit/>
          </a:bodyPr>
          <a:lstStyle/>
          <a:p>
            <a:r>
              <a:rPr lang="en-US" sz="1400" b="1">
                <a:latin typeface="Verdana" pitchFamily="34" charset="0"/>
              </a:rPr>
              <a:t>1990</a:t>
            </a:r>
          </a:p>
        </p:txBody>
      </p:sp>
      <p:sp>
        <p:nvSpPr>
          <p:cNvPr id="421022" name="Text Box 158"/>
          <p:cNvSpPr txBox="1">
            <a:spLocks noChangeArrowheads="1"/>
          </p:cNvSpPr>
          <p:nvPr/>
        </p:nvSpPr>
        <p:spPr bwMode="auto">
          <a:xfrm>
            <a:off x="654756" y="5894388"/>
            <a:ext cx="72390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20%–24%          25%–29%           ≥30%</a:t>
            </a:r>
            <a:r>
              <a:rPr lang="en-US" sz="1400">
                <a:latin typeface="Arial Narrow" pitchFamily="34" charset="0"/>
              </a:rPr>
              <a:t>  </a:t>
            </a:r>
          </a:p>
        </p:txBody>
      </p:sp>
      <p:sp>
        <p:nvSpPr>
          <p:cNvPr id="421023" name="Rectangle 159"/>
          <p:cNvSpPr>
            <a:spLocks noChangeArrowheads="1"/>
          </p:cNvSpPr>
          <p:nvPr/>
        </p:nvSpPr>
        <p:spPr bwMode="auto">
          <a:xfrm>
            <a:off x="489656" y="5956300"/>
            <a:ext cx="20743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21024" name="Rectangle 160"/>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21025" name="Rectangle 161"/>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421026" name="Rectangle 162"/>
          <p:cNvSpPr>
            <a:spLocks noChangeArrowheads="1"/>
          </p:cNvSpPr>
          <p:nvPr/>
        </p:nvSpPr>
        <p:spPr bwMode="auto">
          <a:xfrm>
            <a:off x="3060701" y="5961063"/>
            <a:ext cx="210255"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21027" name="Rectangle 163"/>
          <p:cNvSpPr>
            <a:spLocks noChangeArrowheads="1"/>
          </p:cNvSpPr>
          <p:nvPr/>
        </p:nvSpPr>
        <p:spPr bwMode="auto">
          <a:xfrm>
            <a:off x="4998156" y="5948363"/>
            <a:ext cx="20743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21028" name="Rectangle 164"/>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21029" name="Rectangle 165"/>
          <p:cNvSpPr>
            <a:spLocks noChangeArrowheads="1"/>
          </p:cNvSpPr>
          <p:nvPr/>
        </p:nvSpPr>
        <p:spPr bwMode="auto">
          <a:xfrm>
            <a:off x="395112" y="5892800"/>
            <a:ext cx="6330244" cy="350838"/>
          </a:xfrm>
          <a:prstGeom prst="rect">
            <a:avLst/>
          </a:prstGeom>
          <a:noFill/>
          <a:ln w="9525">
            <a:solidFill>
              <a:schemeClr val="tx1"/>
            </a:solidFill>
            <a:miter lim="800000"/>
            <a:headEnd/>
            <a:tailEnd/>
          </a:ln>
          <a:effectLst/>
        </p:spPr>
        <p:txBody>
          <a:bodyPr wrap="none" anchor="ctr"/>
          <a:lstStyle/>
          <a:p>
            <a:endParaRPr lang="en-US"/>
          </a:p>
        </p:txBody>
      </p:sp>
      <p:sp>
        <p:nvSpPr>
          <p:cNvPr id="421030" name="Rectangle 166"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grpSp>
        <p:nvGrpSpPr>
          <p:cNvPr id="5" name="Group 323"/>
          <p:cNvGrpSpPr>
            <a:grpSpLocks/>
          </p:cNvGrpSpPr>
          <p:nvPr/>
        </p:nvGrpSpPr>
        <p:grpSpPr bwMode="auto">
          <a:xfrm>
            <a:off x="5372100" y="1527175"/>
            <a:ext cx="3285067" cy="1911350"/>
            <a:chOff x="728" y="1077"/>
            <a:chExt cx="4371" cy="2247"/>
          </a:xfrm>
        </p:grpSpPr>
        <p:sp>
          <p:nvSpPr>
            <p:cNvPr id="421188" name="Freeform 324"/>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89" name="Freeform 325"/>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190" name="Freeform 326"/>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91" name="Freeform 327"/>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192" name="Freeform 328"/>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193" name="Freeform 329"/>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94" name="Freeform 330"/>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6" name="Group 331"/>
            <p:cNvGrpSpPr>
              <a:grpSpLocks/>
            </p:cNvGrpSpPr>
            <p:nvPr/>
          </p:nvGrpSpPr>
          <p:grpSpPr bwMode="auto">
            <a:xfrm>
              <a:off x="728" y="1077"/>
              <a:ext cx="4371" cy="2247"/>
              <a:chOff x="728" y="1077"/>
              <a:chExt cx="4371" cy="2247"/>
            </a:xfrm>
          </p:grpSpPr>
          <p:sp>
            <p:nvSpPr>
              <p:cNvPr id="421196" name="Freeform 332"/>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97" name="Freeform 333"/>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98" name="Freeform 334"/>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99" name="Freeform 335"/>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0" name="Freeform 336"/>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1" name="Freeform 337"/>
              <p:cNvSpPr>
                <a:spLocks/>
              </p:cNvSpPr>
              <p:nvPr/>
            </p:nvSpPr>
            <p:spPr bwMode="auto">
              <a:xfrm>
                <a:off x="3296" y="1718"/>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2" name="Freeform 338"/>
              <p:cNvSpPr>
                <a:spLocks/>
              </p:cNvSpPr>
              <p:nvPr/>
            </p:nvSpPr>
            <p:spPr bwMode="auto">
              <a:xfrm>
                <a:off x="3353" y="1962"/>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3" name="Freeform 339"/>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4" name="Freeform 340"/>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5" name="Freeform 341"/>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6" name="Freeform 342"/>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7" name="Freeform 343"/>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8" name="Freeform 344"/>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9" name="Freeform 345"/>
              <p:cNvSpPr>
                <a:spLocks/>
              </p:cNvSpPr>
              <p:nvPr/>
            </p:nvSpPr>
            <p:spPr bwMode="auto">
              <a:xfrm>
                <a:off x="3433" y="2298"/>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0" name="Freeform 346"/>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1" name="Freeform 347"/>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12" name="Freeform 348"/>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13" name="Freeform 349"/>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14" name="Freeform 350"/>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5" name="Freeform 351"/>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6" name="Freeform 352"/>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7" name="Freeform 353"/>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8" name="Freeform 354"/>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9" name="Freeform 355"/>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20" name="Freeform 356"/>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21" name="Freeform 357"/>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22" name="Freeform 358"/>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23" name="Freeform 359"/>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24" name="Freeform 360"/>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25" name="Freeform 361"/>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26" name="Freeform 362"/>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7" name="Group 363"/>
              <p:cNvGrpSpPr>
                <a:grpSpLocks/>
              </p:cNvGrpSpPr>
              <p:nvPr/>
            </p:nvGrpSpPr>
            <p:grpSpPr bwMode="auto">
              <a:xfrm>
                <a:off x="728" y="1384"/>
                <a:ext cx="3858" cy="1940"/>
                <a:chOff x="728" y="1384"/>
                <a:chExt cx="3858" cy="1940"/>
              </a:xfrm>
            </p:grpSpPr>
            <p:sp>
              <p:nvSpPr>
                <p:cNvPr id="421228" name="Freeform 364"/>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29" name="Freeform 365"/>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8" name="Group 366"/>
                <p:cNvGrpSpPr>
                  <a:grpSpLocks/>
                </p:cNvGrpSpPr>
                <p:nvPr/>
              </p:nvGrpSpPr>
              <p:grpSpPr bwMode="auto">
                <a:xfrm>
                  <a:off x="728" y="2448"/>
                  <a:ext cx="1266" cy="876"/>
                  <a:chOff x="768" y="2832"/>
                  <a:chExt cx="1203" cy="876"/>
                </a:xfrm>
              </p:grpSpPr>
              <p:sp>
                <p:nvSpPr>
                  <p:cNvPr id="421231" name="Freeform 367"/>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2" name="Freeform 368"/>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421233" name="Freeform 369"/>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4" name="Freeform 370"/>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5" name="Freeform 371"/>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6" name="Freeform 372"/>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7" name="Freeform 373"/>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8" name="Freeform 374"/>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9" name="Freeform 375"/>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0" name="Freeform 376"/>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1" name="Freeform 377"/>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2" name="Freeform 378"/>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3" name="Freeform 379"/>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4" name="Freeform 380"/>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5" name="Freeform 381"/>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21246" name="Freeform 382"/>
                <p:cNvSpPr>
                  <a:spLocks/>
                </p:cNvSpPr>
                <p:nvPr/>
              </p:nvSpPr>
              <p:spPr bwMode="auto">
                <a:xfrm>
                  <a:off x="3474" y="2596"/>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9" name="Group 383"/>
                <p:cNvGrpSpPr>
                  <a:grpSpLocks/>
                </p:cNvGrpSpPr>
                <p:nvPr/>
              </p:nvGrpSpPr>
              <p:grpSpPr bwMode="auto">
                <a:xfrm>
                  <a:off x="3669" y="1384"/>
                  <a:ext cx="523" cy="468"/>
                  <a:chOff x="3562" y="1636"/>
                  <a:chExt cx="497" cy="468"/>
                </a:xfrm>
              </p:grpSpPr>
              <p:sp>
                <p:nvSpPr>
                  <p:cNvPr id="421248" name="Freeform 384"/>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9" name="Freeform 385"/>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21250" name="Freeform 386"/>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51" name="Freeform 387"/>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21252" name="Freeform 388"/>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53" name="Freeform 389"/>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54" name="Freeform 390"/>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55" name="Freeform 391"/>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0" name="Group 392"/>
              <p:cNvGrpSpPr>
                <a:grpSpLocks/>
              </p:cNvGrpSpPr>
              <p:nvPr/>
            </p:nvGrpSpPr>
            <p:grpSpPr bwMode="auto">
              <a:xfrm>
                <a:off x="2038" y="2920"/>
                <a:ext cx="609" cy="371"/>
                <a:chOff x="1991" y="3321"/>
                <a:chExt cx="361" cy="231"/>
              </a:xfrm>
            </p:grpSpPr>
            <p:sp>
              <p:nvSpPr>
                <p:cNvPr id="421257" name="Freeform 393"/>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58" name="Freeform 394"/>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59" name="Freeform 395"/>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60" name="Freeform 396"/>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61" name="Freeform 397"/>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62" name="Freeform 398"/>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63" name="Freeform 399"/>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64" name="Freeform 400"/>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grpSp>
      <p:grpSp>
        <p:nvGrpSpPr>
          <p:cNvPr id="11" name="Group 560"/>
          <p:cNvGrpSpPr>
            <a:grpSpLocks/>
          </p:cNvGrpSpPr>
          <p:nvPr/>
        </p:nvGrpSpPr>
        <p:grpSpPr bwMode="auto">
          <a:xfrm>
            <a:off x="2731911" y="3522664"/>
            <a:ext cx="3280834" cy="1895475"/>
            <a:chOff x="728" y="1077"/>
            <a:chExt cx="4372" cy="2247"/>
          </a:xfrm>
        </p:grpSpPr>
        <p:sp>
          <p:nvSpPr>
            <p:cNvPr id="421425" name="Freeform 561"/>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12" name="Group 562"/>
            <p:cNvGrpSpPr>
              <a:grpSpLocks/>
            </p:cNvGrpSpPr>
            <p:nvPr/>
          </p:nvGrpSpPr>
          <p:grpSpPr bwMode="auto">
            <a:xfrm>
              <a:off x="728" y="1077"/>
              <a:ext cx="4276" cy="2247"/>
              <a:chOff x="728" y="1077"/>
              <a:chExt cx="4276" cy="2247"/>
            </a:xfrm>
          </p:grpSpPr>
          <p:sp>
            <p:nvSpPr>
              <p:cNvPr id="421427" name="Freeform 563"/>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28" name="Freeform 564"/>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29" name="Freeform 565"/>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13" name="Group 566"/>
              <p:cNvGrpSpPr>
                <a:grpSpLocks/>
              </p:cNvGrpSpPr>
              <p:nvPr/>
            </p:nvGrpSpPr>
            <p:grpSpPr bwMode="auto">
              <a:xfrm>
                <a:off x="728" y="1248"/>
                <a:ext cx="4276" cy="2076"/>
                <a:chOff x="728" y="1248"/>
                <a:chExt cx="4276" cy="2076"/>
              </a:xfrm>
            </p:grpSpPr>
            <p:sp>
              <p:nvSpPr>
                <p:cNvPr id="421431" name="Freeform 567"/>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32" name="Freeform 568"/>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33" name="Freeform 569"/>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34" name="Freeform 570"/>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35" name="Freeform 571"/>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36" name="Freeform 572"/>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37" name="Freeform 573"/>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38" name="Freeform 574"/>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39" name="Freeform 575"/>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40" name="Freeform 576"/>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441" name="Freeform 577"/>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42" name="Freeform 578"/>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43" name="Freeform 579"/>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44" name="Freeform 580"/>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45" name="Freeform 581"/>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46" name="Freeform 582"/>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47" name="Freeform 583"/>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48" name="Freeform 584"/>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49" name="Freeform 585"/>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0" name="Freeform 586"/>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51" name="Freeform 587"/>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2" name="Freeform 588"/>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3" name="Freeform 589"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21454" name="Freeform 590"/>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5" name="Freeform 591"/>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56" name="Freeform 592"/>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7" name="Freeform 593"/>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8" name="Freeform 594"/>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9" name="Freeform 595"/>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60" name="Freeform 596" descr="20%"/>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21461" name="Freeform 597" descr="20%"/>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21462" name="Freeform 598"/>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63" name="Freeform 599"/>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14" name="Group 600"/>
                <p:cNvGrpSpPr>
                  <a:grpSpLocks/>
                </p:cNvGrpSpPr>
                <p:nvPr/>
              </p:nvGrpSpPr>
              <p:grpSpPr bwMode="auto">
                <a:xfrm>
                  <a:off x="728" y="2448"/>
                  <a:ext cx="1266" cy="876"/>
                  <a:chOff x="768" y="2832"/>
                  <a:chExt cx="1203" cy="876"/>
                </a:xfrm>
              </p:grpSpPr>
              <p:sp>
                <p:nvSpPr>
                  <p:cNvPr id="421465" name="Freeform 601"/>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66" name="Freeform 602"/>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21467" name="Freeform 603"/>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68" name="Freeform 604"/>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469" name="Freeform 605"/>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0" name="Freeform 606"/>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1" name="Freeform 607"/>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2" name="Freeform 608"/>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3" name="Freeform 609"/>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4" name="Freeform 610"/>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5" name="Freeform 611"/>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6" name="Freeform 612"/>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7" name="Freeform 613"/>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8" name="Freeform 614"/>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9" name="Freeform 615"/>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15" name="Group 616"/>
                <p:cNvGrpSpPr>
                  <a:grpSpLocks/>
                </p:cNvGrpSpPr>
                <p:nvPr/>
              </p:nvGrpSpPr>
              <p:grpSpPr bwMode="auto">
                <a:xfrm>
                  <a:off x="3669" y="1384"/>
                  <a:ext cx="523" cy="468"/>
                  <a:chOff x="3562" y="1636"/>
                  <a:chExt cx="497" cy="468"/>
                </a:xfrm>
              </p:grpSpPr>
              <p:sp>
                <p:nvSpPr>
                  <p:cNvPr id="421481" name="Freeform 617"/>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2" name="Freeform 618"/>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21483" name="Freeform 619"/>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4" name="Freeform 620"/>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5" name="Freeform 621"/>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6" name="Freeform 622"/>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7" name="Freeform 623"/>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8" name="Freeform 624"/>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89" name="Freeform 625"/>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0" name="Freeform 626"/>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1" name="Freeform 627"/>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2" name="Freeform 628"/>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16" name="Group 629"/>
                <p:cNvGrpSpPr>
                  <a:grpSpLocks/>
                </p:cNvGrpSpPr>
                <p:nvPr/>
              </p:nvGrpSpPr>
              <p:grpSpPr bwMode="auto">
                <a:xfrm>
                  <a:off x="1990" y="2891"/>
                  <a:ext cx="658" cy="400"/>
                  <a:chOff x="1991" y="3321"/>
                  <a:chExt cx="361" cy="231"/>
                </a:xfrm>
              </p:grpSpPr>
              <p:sp>
                <p:nvSpPr>
                  <p:cNvPr id="421494" name="Freeform 63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5" name="Freeform 63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6" name="Freeform 63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7" name="Freeform 63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8" name="Freeform 63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9" name="Freeform 63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500" name="Freeform 63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501" name="Freeform 63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mbol" pitchFamily="18" charset="2"/>
              </a:rPr>
              <a:t>a</a:t>
            </a:r>
            <a:r>
              <a:rPr lang="en-US" dirty="0" smtClean="0"/>
              <a:t>- and </a:t>
            </a:r>
            <a:r>
              <a:rPr lang="en-US" dirty="0" smtClean="0">
                <a:latin typeface="Symbol" pitchFamily="18" charset="2"/>
              </a:rPr>
              <a:t>b</a:t>
            </a:r>
            <a:r>
              <a:rPr lang="en-US" dirty="0" smtClean="0"/>
              <a:t>- </a:t>
            </a:r>
            <a:r>
              <a:rPr lang="en-US" dirty="0" err="1" smtClean="0"/>
              <a:t>Anomers</a:t>
            </a:r>
            <a:endParaRPr lang="en-US" dirty="0"/>
          </a:p>
        </p:txBody>
      </p:sp>
      <p:sp>
        <p:nvSpPr>
          <p:cNvPr id="3" name="Content Placeholder 2"/>
          <p:cNvSpPr>
            <a:spLocks noGrp="1"/>
          </p:cNvSpPr>
          <p:nvPr>
            <p:ph idx="1"/>
          </p:nvPr>
        </p:nvSpPr>
        <p:spPr>
          <a:xfrm>
            <a:off x="457200" y="977900"/>
            <a:ext cx="8229600" cy="4987925"/>
          </a:xfrm>
        </p:spPr>
        <p:txBody>
          <a:bodyPr/>
          <a:lstStyle/>
          <a:p>
            <a:r>
              <a:rPr lang="en-US" b="1" dirty="0" err="1" smtClean="0"/>
              <a:t>Anomers</a:t>
            </a:r>
            <a:r>
              <a:rPr lang="en-US" dirty="0" smtClean="0"/>
              <a:t> refer to two sugars that differ only by the stereochemistry at the carbon which is the carbonyl carbon in the open-chain form (the “</a:t>
            </a:r>
            <a:r>
              <a:rPr lang="en-US" b="1" dirty="0" err="1" smtClean="0"/>
              <a:t>anomeric</a:t>
            </a:r>
            <a:r>
              <a:rPr lang="en-US" b="1" dirty="0" smtClean="0"/>
              <a:t> carbon</a:t>
            </a:r>
            <a:r>
              <a:rPr lang="en-US" dirty="0" smtClean="0"/>
              <a:t>”).</a:t>
            </a:r>
          </a:p>
          <a:p>
            <a:pPr>
              <a:buNone/>
            </a:pPr>
            <a:endParaRPr lang="en-US" dirty="0" smtClean="0"/>
          </a:p>
        </p:txBody>
      </p:sp>
      <p:sp>
        <p:nvSpPr>
          <p:cNvPr id="4" name="Slide Number Placeholder 3"/>
          <p:cNvSpPr>
            <a:spLocks noGrp="1"/>
          </p:cNvSpPr>
          <p:nvPr>
            <p:ph type="sldNum" sz="quarter" idx="10"/>
          </p:nvPr>
        </p:nvSpPr>
        <p:spPr/>
        <p:txBody>
          <a:bodyPr/>
          <a:lstStyle/>
          <a:p>
            <a:fld id="{CA0657DA-BC2A-43DF-B5F0-4F866DCDB88B}" type="slidenum">
              <a:rPr lang="en-US" smtClean="0"/>
              <a:pPr/>
              <a:t>7</a:t>
            </a:fld>
            <a:endParaRPr lang="en-US"/>
          </a:p>
        </p:txBody>
      </p:sp>
      <p:graphicFrame>
        <p:nvGraphicFramePr>
          <p:cNvPr id="140290" name="Object 2"/>
          <p:cNvGraphicFramePr>
            <a:graphicFrameLocks noChangeAspect="1"/>
          </p:cNvGraphicFramePr>
          <p:nvPr/>
        </p:nvGraphicFramePr>
        <p:xfrm>
          <a:off x="3538538" y="2428875"/>
          <a:ext cx="5341937" cy="3751263"/>
        </p:xfrm>
        <a:graphic>
          <a:graphicData uri="http://schemas.openxmlformats.org/presentationml/2006/ole">
            <p:oleObj spid="_x0000_s140290" name="CS ChemDraw Drawing" r:id="rId3" imgW="5341283" imgH="3751634" progId="ChemDraw.Document.6.0">
              <p:embed/>
            </p:oleObj>
          </a:graphicData>
        </a:graphic>
      </p:graphicFrame>
      <p:sp>
        <p:nvSpPr>
          <p:cNvPr id="6" name="TextBox 5"/>
          <p:cNvSpPr txBox="1"/>
          <p:nvPr/>
        </p:nvSpPr>
        <p:spPr>
          <a:xfrm>
            <a:off x="520701" y="2552700"/>
            <a:ext cx="2908300" cy="3046988"/>
          </a:xfrm>
          <a:prstGeom prst="rect">
            <a:avLst/>
          </a:prstGeom>
          <a:noFill/>
        </p:spPr>
        <p:txBody>
          <a:bodyPr wrap="square" rtlCol="0">
            <a:spAutoFit/>
          </a:bodyPr>
          <a:lstStyle/>
          <a:p>
            <a:r>
              <a:rPr lang="en-US" dirty="0" smtClean="0"/>
              <a:t>Chair structure: </a:t>
            </a:r>
          </a:p>
          <a:p>
            <a:r>
              <a:rPr lang="en-US" dirty="0" smtClean="0">
                <a:latin typeface="Symbol" pitchFamily="18" charset="2"/>
              </a:rPr>
              <a:t>a</a:t>
            </a:r>
            <a:r>
              <a:rPr lang="en-US" dirty="0" smtClean="0"/>
              <a:t>-OH axial, </a:t>
            </a:r>
            <a:r>
              <a:rPr lang="en-US" dirty="0" smtClean="0">
                <a:latin typeface="Symbol" pitchFamily="18" charset="2"/>
              </a:rPr>
              <a:t>b</a:t>
            </a:r>
            <a:r>
              <a:rPr lang="en-US" dirty="0" smtClean="0"/>
              <a:t>-OH equatorial</a:t>
            </a:r>
          </a:p>
          <a:p>
            <a:endParaRPr lang="en-US" dirty="0" smtClean="0"/>
          </a:p>
          <a:p>
            <a:endParaRPr lang="en-US" dirty="0" smtClean="0"/>
          </a:p>
          <a:p>
            <a:endParaRPr lang="en-US" dirty="0" smtClean="0"/>
          </a:p>
          <a:p>
            <a:r>
              <a:rPr lang="en-US" dirty="0" smtClean="0"/>
              <a:t>“Haworth” structure:</a:t>
            </a:r>
          </a:p>
          <a:p>
            <a:r>
              <a:rPr lang="en-US" dirty="0" smtClean="0">
                <a:latin typeface="Symbol" pitchFamily="18" charset="2"/>
              </a:rPr>
              <a:t>a</a:t>
            </a:r>
            <a:r>
              <a:rPr lang="en-US" dirty="0" smtClean="0"/>
              <a:t>- down, </a:t>
            </a:r>
            <a:r>
              <a:rPr lang="en-US" dirty="0" smtClean="0">
                <a:latin typeface="Symbol" pitchFamily="18" charset="2"/>
              </a:rPr>
              <a:t>b</a:t>
            </a:r>
            <a:r>
              <a:rPr lang="en-US" dirty="0" smtClean="0"/>
              <a:t>-up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8</a:t>
            </a:fld>
            <a:endParaRPr lang="en-US"/>
          </a:p>
        </p:txBody>
      </p:sp>
      <p:sp>
        <p:nvSpPr>
          <p:cNvPr id="3" name="Rectangle 2"/>
          <p:cNvSpPr/>
          <p:nvPr/>
        </p:nvSpPr>
        <p:spPr>
          <a:xfrm>
            <a:off x="444500" y="364004"/>
            <a:ext cx="8229600" cy="830997"/>
          </a:xfrm>
          <a:prstGeom prst="rect">
            <a:avLst/>
          </a:prstGeom>
        </p:spPr>
        <p:txBody>
          <a:bodyPr wrap="square">
            <a:spAutoFit/>
          </a:bodyPr>
          <a:lstStyle/>
          <a:p>
            <a:pPr algn="just"/>
            <a:r>
              <a:rPr lang="en-US" dirty="0" smtClean="0">
                <a:latin typeface="Symbol" pitchFamily="18" charset="2"/>
              </a:rPr>
              <a:t>a</a:t>
            </a:r>
            <a:r>
              <a:rPr lang="en-US" dirty="0" smtClean="0"/>
              <a:t>- and </a:t>
            </a:r>
            <a:r>
              <a:rPr lang="en-US" dirty="0" smtClean="0">
                <a:latin typeface="Symbol" pitchFamily="18" charset="2"/>
              </a:rPr>
              <a:t>b</a:t>
            </a:r>
            <a:r>
              <a:rPr lang="en-US" dirty="0" smtClean="0"/>
              <a:t>- </a:t>
            </a:r>
            <a:r>
              <a:rPr lang="en-US" dirty="0" err="1" smtClean="0"/>
              <a:t>anomers</a:t>
            </a:r>
            <a:r>
              <a:rPr lang="en-US" dirty="0" smtClean="0"/>
              <a:t> of cyclic </a:t>
            </a:r>
            <a:r>
              <a:rPr lang="en-US" dirty="0" err="1" smtClean="0"/>
              <a:t>hemiacetals</a:t>
            </a:r>
            <a:r>
              <a:rPr lang="en-US" dirty="0" smtClean="0"/>
              <a:t> interconvert via the open-chain </a:t>
            </a:r>
            <a:r>
              <a:rPr lang="en-US" dirty="0" err="1" smtClean="0"/>
              <a:t>aldehyde</a:t>
            </a:r>
            <a:r>
              <a:rPr lang="en-US" dirty="0" smtClean="0"/>
              <a:t>.  </a:t>
            </a:r>
          </a:p>
        </p:txBody>
      </p:sp>
      <p:graphicFrame>
        <p:nvGraphicFramePr>
          <p:cNvPr id="141314" name="Object 2"/>
          <p:cNvGraphicFramePr>
            <a:graphicFrameLocks noChangeAspect="1"/>
          </p:cNvGraphicFramePr>
          <p:nvPr/>
        </p:nvGraphicFramePr>
        <p:xfrm>
          <a:off x="1336675" y="1614488"/>
          <a:ext cx="6472238" cy="4164012"/>
        </p:xfrm>
        <a:graphic>
          <a:graphicData uri="http://schemas.openxmlformats.org/presentationml/2006/ole">
            <p:oleObj spid="_x0000_s141314" name="CS ChemDraw Drawing" r:id="rId3" imgW="6472010" imgH="4164789" progId="ChemDraw.Document.6.0">
              <p:embed/>
            </p:oleObj>
          </a:graphicData>
        </a:graphic>
      </p:graphicFrame>
      <p:sp>
        <p:nvSpPr>
          <p:cNvPr id="5" name="TextBox 4"/>
          <p:cNvSpPr txBox="1"/>
          <p:nvPr/>
        </p:nvSpPr>
        <p:spPr>
          <a:xfrm>
            <a:off x="431800" y="6261100"/>
            <a:ext cx="2595582" cy="461665"/>
          </a:xfrm>
          <a:prstGeom prst="rect">
            <a:avLst/>
          </a:prstGeom>
          <a:noFill/>
        </p:spPr>
        <p:txBody>
          <a:bodyPr wrap="none" rtlCol="0">
            <a:spAutoFit/>
          </a:bodyPr>
          <a:lstStyle/>
          <a:p>
            <a:r>
              <a:rPr lang="en-US" dirty="0" smtClean="0"/>
              <a:t>See text, p. 1236.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Glycosides</a:t>
            </a:r>
            <a:endParaRPr lang="en-US" dirty="0"/>
          </a:p>
        </p:txBody>
      </p:sp>
      <p:sp>
        <p:nvSpPr>
          <p:cNvPr id="3" name="Content Placeholder 2"/>
          <p:cNvSpPr>
            <a:spLocks noGrp="1"/>
          </p:cNvSpPr>
          <p:nvPr>
            <p:ph idx="1"/>
          </p:nvPr>
        </p:nvSpPr>
        <p:spPr/>
        <p:txBody>
          <a:bodyPr/>
          <a:lstStyle/>
          <a:p>
            <a:r>
              <a:rPr lang="en-US" dirty="0" smtClean="0"/>
              <a:t>A monosaccharide </a:t>
            </a:r>
            <a:r>
              <a:rPr lang="en-US" dirty="0" err="1" smtClean="0"/>
              <a:t>hemiacetal</a:t>
            </a:r>
            <a:r>
              <a:rPr lang="en-US" dirty="0" smtClean="0"/>
              <a:t> can react with an alcohol to form an </a:t>
            </a:r>
            <a:r>
              <a:rPr lang="en-US" dirty="0" err="1" smtClean="0"/>
              <a:t>acetal</a:t>
            </a:r>
            <a:r>
              <a:rPr lang="en-US" dirty="0" smtClean="0"/>
              <a:t>.  Such </a:t>
            </a:r>
            <a:r>
              <a:rPr lang="en-US" dirty="0" err="1" smtClean="0"/>
              <a:t>acetals</a:t>
            </a:r>
            <a:r>
              <a:rPr lang="en-US" dirty="0" smtClean="0"/>
              <a:t> are called </a:t>
            </a:r>
            <a:r>
              <a:rPr lang="en-US" b="1" dirty="0" smtClean="0"/>
              <a:t>glycosides</a:t>
            </a:r>
            <a:r>
              <a:rPr lang="en-US" dirty="0" smtClean="0"/>
              <a:t>, and the new C-O bond is called a </a:t>
            </a:r>
            <a:r>
              <a:rPr lang="en-US" b="1" dirty="0" err="1" smtClean="0"/>
              <a:t>glycosidic</a:t>
            </a:r>
            <a:r>
              <a:rPr lang="en-US" b="1" dirty="0" smtClean="0"/>
              <a:t> bond</a:t>
            </a: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0657DA-BC2A-43DF-B5F0-4F866DCDB88B}" type="slidenum">
              <a:rPr lang="en-US" smtClean="0"/>
              <a:pPr/>
              <a:t>9</a:t>
            </a:fld>
            <a:endParaRPr lang="en-US"/>
          </a:p>
        </p:txBody>
      </p:sp>
      <p:graphicFrame>
        <p:nvGraphicFramePr>
          <p:cNvPr id="142340" name="Object 4"/>
          <p:cNvGraphicFramePr>
            <a:graphicFrameLocks noChangeAspect="1"/>
          </p:cNvGraphicFramePr>
          <p:nvPr/>
        </p:nvGraphicFramePr>
        <p:xfrm>
          <a:off x="1347788" y="2867025"/>
          <a:ext cx="6448425" cy="1985963"/>
        </p:xfrm>
        <a:graphic>
          <a:graphicData uri="http://schemas.openxmlformats.org/presentationml/2006/ole">
            <p:oleObj spid="_x0000_s142340" name="CS ChemDraw Drawing" r:id="rId3" imgW="6449082" imgH="1985523" progId="ChemDraw.Document.6.0">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richardson-se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richardson-sem</Template>
  <TotalTime>3054</TotalTime>
  <Words>3180</Words>
  <Application>Microsoft Office PowerPoint</Application>
  <PresentationFormat>On-screen Show (4:3)</PresentationFormat>
  <Paragraphs>368</Paragraphs>
  <Slides>60</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richardson-sem</vt:lpstr>
      <vt:lpstr>CS ChemDraw Drawing</vt:lpstr>
      <vt:lpstr>Adobe Photoshop Elements Image</vt:lpstr>
      <vt:lpstr>Carbohydrates</vt:lpstr>
      <vt:lpstr>Carbohydrate Stereochemistry</vt:lpstr>
      <vt:lpstr>Slide 3</vt:lpstr>
      <vt:lpstr>Carbohydrate Terminology</vt:lpstr>
      <vt:lpstr>Slide 5</vt:lpstr>
      <vt:lpstr>Sugar Hemiacetals</vt:lpstr>
      <vt:lpstr>a- and b- Anomers</vt:lpstr>
      <vt:lpstr>Slide 8</vt:lpstr>
      <vt:lpstr>Glycosides</vt:lpstr>
      <vt:lpstr>Slide 10</vt:lpstr>
      <vt:lpstr>Slide 11</vt:lpstr>
      <vt:lpstr>Polysaccharides</vt:lpstr>
      <vt:lpstr>Cellulose and Amylose</vt:lpstr>
      <vt:lpstr>High-Fructose Corn Syrup (HFCS)</vt:lpstr>
      <vt:lpstr>Slide 15</vt:lpstr>
      <vt:lpstr>Is HFCS Unhealthy?</vt:lpstr>
      <vt:lpstr>The Rise of Corn</vt:lpstr>
      <vt:lpstr>“Corn Chips With Legs”</vt:lpstr>
      <vt:lpstr>Example: McDonald’s</vt:lpstr>
      <vt:lpstr>Corn as a Raw Material</vt:lpstr>
      <vt:lpstr>Fats and Oils</vt:lpstr>
      <vt:lpstr>Hydrogenated Vegetable Oil</vt:lpstr>
      <vt:lpstr>trans- Fats</vt:lpstr>
      <vt:lpstr>Slide 24</vt:lpstr>
      <vt:lpstr>Slide 25</vt:lpstr>
      <vt:lpstr>Meat Production</vt:lpstr>
      <vt:lpstr>Slide 27</vt:lpstr>
      <vt:lpstr>Amino Acids</vt:lpstr>
      <vt:lpstr>Complete Proteins</vt:lpstr>
      <vt:lpstr>Agriculture’s Energy Cost</vt:lpstr>
      <vt:lpstr>Nitrogen Fixation</vt:lpstr>
      <vt:lpstr>The Haber Process</vt:lpstr>
      <vt:lpstr>Consequences of Productivity</vt:lpstr>
      <vt:lpstr>Walking a Dietary Minefield</vt:lpstr>
      <vt:lpstr>Slide 35</vt:lpstr>
      <vt:lpstr>Slide 36</vt:lpstr>
      <vt:lpstr>Obesity Trends* Among U.S. Adults BRFSS, 1985</vt:lpstr>
      <vt:lpstr>Obesity Trends* Among U.S. Adults BRFSS, 1986</vt:lpstr>
      <vt:lpstr>Obesity Trends* Among U.S. Adults BRFSS, 1987</vt:lpstr>
      <vt:lpstr>Obesity Trends* Among U.S. Adults BRFSS, 1988</vt:lpstr>
      <vt:lpstr>Obesity Trends* Among U.S. Adults BRFSS, 1989</vt:lpstr>
      <vt:lpstr>Obesity Trends* Among U.S. Adults BRFSS, 1990</vt:lpstr>
      <vt:lpstr>Obesity Trends* Among U.S. Adults BRFSS, 1991</vt:lpstr>
      <vt:lpstr>Obesity Trends* Among U.S. Adults BRFSS, 1992</vt:lpstr>
      <vt:lpstr>Obesity Trends* Among U.S. Adults BRFSS, 1993</vt:lpstr>
      <vt:lpstr>Obesity Trends* Among U.S. Adults BRFSS, 1994</vt:lpstr>
      <vt:lpstr>Obesity Trends* Among U.S. Adults BRFSS, 1995</vt:lpstr>
      <vt:lpstr>Obesity Trends* Among U.S. Adults BRFSS, 1996</vt:lpstr>
      <vt:lpstr>Obesity Trends* Among U.S. Adults BRFSS, 1997</vt:lpstr>
      <vt:lpstr>Obesity Trends* Among U.S. Adults BRFSS, 1998</vt:lpstr>
      <vt:lpstr>Obesity Trends* Among U.S. Adults BRFSS, 1999</vt:lpstr>
      <vt:lpstr>Obesity Trends* Among U.S. Adults BRFSS, 2000</vt:lpstr>
      <vt:lpstr>Obesity Trends* Among U.S. Adults BRFSS, 2001</vt:lpstr>
      <vt:lpstr>Slide 54</vt:lpstr>
      <vt:lpstr>Obesity Trends* Among U.S. Adults BRFSS, 2003</vt:lpstr>
      <vt:lpstr>Obesity Trends* Among U.S. Adults BRFSS, 2004</vt:lpstr>
      <vt:lpstr>Obesity Trends* Among U.S. Adults BRFSS, 2005</vt:lpstr>
      <vt:lpstr>Obesity Trends* Among U.S. Adults BRFSS, 2006</vt:lpstr>
      <vt:lpstr>Obesity Trends* Among U.S. Adults BRFSS, 2007</vt:lpstr>
      <vt:lpstr>Slide 60</vt:lpstr>
    </vt:vector>
  </TitlesOfParts>
  <Company>MT OPTICAL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Ribozyme Catalysis</dc:title>
  <dc:creator>Geoffrey Sametz</dc:creator>
  <cp:lastModifiedBy>Geoffrey Sametz</cp:lastModifiedBy>
  <cp:revision>38</cp:revision>
  <dcterms:created xsi:type="dcterms:W3CDTF">2009-05-16T19:36:22Z</dcterms:created>
  <dcterms:modified xsi:type="dcterms:W3CDTF">2009-05-20T17:26:37Z</dcterms:modified>
</cp:coreProperties>
</file>